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handoutMasterIdLst>
    <p:handoutMasterId r:id="rId21"/>
  </p:handoutMasterIdLst>
  <p:sldIdLst>
    <p:sldId id="277" r:id="rId2"/>
    <p:sldId id="299" r:id="rId3"/>
    <p:sldId id="301" r:id="rId4"/>
    <p:sldId id="304" r:id="rId5"/>
    <p:sldId id="315" r:id="rId6"/>
    <p:sldId id="314" r:id="rId7"/>
    <p:sldId id="306" r:id="rId8"/>
    <p:sldId id="305" r:id="rId9"/>
    <p:sldId id="307" r:id="rId10"/>
    <p:sldId id="308" r:id="rId11"/>
    <p:sldId id="309" r:id="rId12"/>
    <p:sldId id="310" r:id="rId13"/>
    <p:sldId id="311" r:id="rId14"/>
    <p:sldId id="312" r:id="rId15"/>
    <p:sldId id="319" r:id="rId16"/>
    <p:sldId id="316" r:id="rId17"/>
    <p:sldId id="317" r:id="rId18"/>
    <p:sldId id="318" r:id="rId19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F717B"/>
    <a:srgbClr val="538022"/>
    <a:srgbClr val="AFDD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9576" autoAdjust="0"/>
    <p:restoredTop sz="67406" autoAdjust="0"/>
  </p:normalViewPr>
  <p:slideViewPr>
    <p:cSldViewPr>
      <p:cViewPr varScale="1">
        <p:scale>
          <a:sx n="71" d="100"/>
          <a:sy n="71" d="100"/>
        </p:scale>
        <p:origin x="-102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-2010" y="-96"/>
      </p:cViewPr>
      <p:guideLst>
        <p:guide orient="horz" pos="2928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3172" tIns="46586" rIns="93172" bIns="4658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2" tIns="46586" rIns="93172" bIns="46586" rtlCol="0"/>
          <a:lstStyle>
            <a:lvl1pPr algn="r">
              <a:defRPr sz="1200"/>
            </a:lvl1pPr>
          </a:lstStyle>
          <a:p>
            <a:fld id="{2CF26820-7836-43EA-BF9F-1A3F8429B7E7}" type="datetimeFigureOut">
              <a:rPr lang="en-US" smtClean="0"/>
              <a:pPr/>
              <a:t>5/15/2012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3172" tIns="46586" rIns="93172" bIns="4658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2" tIns="46586" rIns="93172" bIns="46586" rtlCol="0" anchor="b"/>
          <a:lstStyle>
            <a:lvl1pPr algn="r">
              <a:defRPr sz="1200"/>
            </a:lvl1pPr>
          </a:lstStyle>
          <a:p>
            <a:fld id="{642838AF-40A0-43E8-B9C9-CB5F17FF114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3172" tIns="46586" rIns="93172" bIns="4658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2" tIns="46586" rIns="93172" bIns="46586" rtlCol="0"/>
          <a:lstStyle>
            <a:lvl1pPr algn="r">
              <a:defRPr sz="1200"/>
            </a:lvl1pPr>
          </a:lstStyle>
          <a:p>
            <a:fld id="{E104A17C-C9C5-47B0-B70D-7E38A396B52D}" type="datetimeFigureOut">
              <a:rPr lang="en-US" smtClean="0"/>
              <a:pPr/>
              <a:t>5/15/2012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2" tIns="46586" rIns="93172" bIns="4658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2" tIns="46586" rIns="93172" bIns="4658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3172" tIns="46586" rIns="93172" bIns="4658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2" tIns="46586" rIns="93172" bIns="46586" rtlCol="0" anchor="b"/>
          <a:lstStyle>
            <a:lvl1pPr algn="r">
              <a:defRPr sz="1200"/>
            </a:lvl1pPr>
          </a:lstStyle>
          <a:p>
            <a:fld id="{A9513AE4-3555-40A9-AB83-AA9DF46D830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14350" indent="-514350">
              <a:lnSpc>
                <a:spcPct val="80000"/>
              </a:lnSpc>
              <a:buFont typeface="+mj-lt"/>
              <a:buAutoNum type="arabicPeriod"/>
            </a:pPr>
            <a:r>
              <a:rPr lang="en-US" sz="2800" dirty="0" smtClean="0">
                <a:effectLst/>
                <a:latin typeface="Garamond" pitchFamily="18" charset="0"/>
              </a:rPr>
              <a:t>12 Federa</a:t>
            </a:r>
            <a:r>
              <a:rPr lang="en-US" sz="2800" dirty="0" smtClean="0">
                <a:latin typeface="Garamond" pitchFamily="18" charset="0"/>
              </a:rPr>
              <a:t>l Disaster Declarations since 1990</a:t>
            </a:r>
            <a:endParaRPr lang="en-US" sz="2800" dirty="0" smtClean="0">
              <a:effectLst/>
              <a:latin typeface="Garamond" pitchFamily="18" charset="0"/>
            </a:endParaRPr>
          </a:p>
          <a:p>
            <a:pPr marL="514350" indent="-514350">
              <a:lnSpc>
                <a:spcPct val="80000"/>
              </a:lnSpc>
              <a:buFont typeface="+mj-lt"/>
              <a:buAutoNum type="arabicPeriod"/>
            </a:pPr>
            <a:r>
              <a:rPr lang="en-US" sz="2800" dirty="0" smtClean="0">
                <a:effectLst/>
                <a:latin typeface="Garamond" pitchFamily="18" charset="0"/>
              </a:rPr>
              <a:t>Flood protection is critical to </a:t>
            </a:r>
            <a:r>
              <a:rPr lang="en-US" sz="2800" b="1" dirty="0" smtClean="0">
                <a:effectLst/>
                <a:latin typeface="Garamond" pitchFamily="18" charset="0"/>
              </a:rPr>
              <a:t>protect public health</a:t>
            </a:r>
            <a:r>
              <a:rPr lang="en-US" sz="2800" dirty="0" smtClean="0">
                <a:effectLst/>
                <a:latin typeface="Garamond" pitchFamily="18" charset="0"/>
              </a:rPr>
              <a:t> and safety and </a:t>
            </a:r>
            <a:r>
              <a:rPr lang="en-US" sz="2800" b="1" dirty="0" smtClean="0">
                <a:effectLst/>
                <a:latin typeface="Garamond" pitchFamily="18" charset="0"/>
              </a:rPr>
              <a:t>ensure regional prosperity.</a:t>
            </a:r>
          </a:p>
          <a:p>
            <a:pPr marL="514350" indent="-514350">
              <a:lnSpc>
                <a:spcPct val="80000"/>
              </a:lnSpc>
              <a:buFont typeface="+mj-lt"/>
              <a:buAutoNum type="arabicPeriod"/>
            </a:pPr>
            <a:r>
              <a:rPr lang="en-US" sz="2800" dirty="0" smtClean="0">
                <a:effectLst/>
                <a:latin typeface="Garamond" pitchFamily="18" charset="0"/>
              </a:rPr>
              <a:t>Protect </a:t>
            </a:r>
            <a:r>
              <a:rPr lang="en-US" sz="2800" b="1" dirty="0" smtClean="0">
                <a:effectLst/>
                <a:latin typeface="Garamond" pitchFamily="18" charset="0"/>
              </a:rPr>
              <a:t>warehouse distribution centers</a:t>
            </a:r>
            <a:r>
              <a:rPr lang="en-US" sz="2800" dirty="0" smtClean="0">
                <a:effectLst/>
                <a:latin typeface="Garamond" pitchFamily="18" charset="0"/>
              </a:rPr>
              <a:t> for Puget Sound Region</a:t>
            </a:r>
          </a:p>
          <a:p>
            <a:pPr marL="514350" indent="-514350">
              <a:lnSpc>
                <a:spcPct val="80000"/>
              </a:lnSpc>
              <a:buFont typeface="+mj-lt"/>
              <a:buAutoNum type="arabicPeriod"/>
            </a:pPr>
            <a:r>
              <a:rPr lang="en-US" sz="2800" dirty="0" smtClean="0">
                <a:effectLst/>
                <a:latin typeface="Garamond" pitchFamily="18" charset="0"/>
              </a:rPr>
              <a:t>Protect critical public </a:t>
            </a:r>
            <a:r>
              <a:rPr lang="en-US" sz="2800" b="1" dirty="0" smtClean="0">
                <a:effectLst/>
                <a:latin typeface="Garamond" pitchFamily="18" charset="0"/>
              </a:rPr>
              <a:t>infrastructure</a:t>
            </a:r>
          </a:p>
          <a:p>
            <a:pPr marL="514350" indent="-514350">
              <a:lnSpc>
                <a:spcPct val="80000"/>
              </a:lnSpc>
              <a:buFont typeface="+mj-lt"/>
              <a:buAutoNum type="arabicPeriod"/>
            </a:pPr>
            <a:r>
              <a:rPr lang="en-US" sz="2800" dirty="0" smtClean="0">
                <a:effectLst/>
                <a:latin typeface="Garamond" pitchFamily="18" charset="0"/>
              </a:rPr>
              <a:t>Levees are the </a:t>
            </a:r>
            <a:r>
              <a:rPr lang="en-US" sz="2800" b="1" dirty="0" smtClean="0">
                <a:effectLst/>
                <a:latin typeface="Garamond" pitchFamily="18" charset="0"/>
              </a:rPr>
              <a:t>weak link</a:t>
            </a:r>
            <a:r>
              <a:rPr lang="en-US" sz="2800" dirty="0" smtClean="0">
                <a:effectLst/>
                <a:latin typeface="Garamond" pitchFamily="18" charset="0"/>
              </a:rPr>
              <a:t>:</a:t>
            </a:r>
          </a:p>
          <a:p>
            <a:pPr lvl="1">
              <a:lnSpc>
                <a:spcPct val="80000"/>
              </a:lnSpc>
            </a:pPr>
            <a:r>
              <a:rPr lang="en-US" b="1" dirty="0" smtClean="0">
                <a:effectLst/>
                <a:latin typeface="Garamond" pitchFamily="18" charset="0"/>
              </a:rPr>
              <a:t>500</a:t>
            </a:r>
            <a:r>
              <a:rPr lang="en-US" dirty="0" smtClean="0">
                <a:effectLst/>
                <a:latin typeface="Garamond" pitchFamily="18" charset="0"/>
              </a:rPr>
              <a:t> aging facilities along 119 miles</a:t>
            </a:r>
          </a:p>
          <a:p>
            <a:pPr algn="ctr"/>
            <a:endParaRPr lang="en-US" sz="1200" b="1" i="1" dirty="0" smtClean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/>
            <a:r>
              <a:rPr lang="en-US" sz="12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Investing in infrastructure is far less expensive than rebuilding entire communities after a catastrophe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513AE4-3555-40A9-AB83-AA9DF46D8307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King County’s goals are clear</a:t>
            </a:r>
          </a:p>
          <a:p>
            <a:pPr marL="229110" indent="-229110">
              <a:buAutoNum type="arabicParenR"/>
            </a:pPr>
            <a:r>
              <a:rPr lang="en-US" dirty="0" smtClean="0"/>
              <a:t>Reduce risk</a:t>
            </a:r>
          </a:p>
          <a:p>
            <a:pPr marL="229110" indent="-229110">
              <a:buAutoNum type="arabicParenR"/>
            </a:pPr>
            <a:r>
              <a:rPr lang="en-US" dirty="0" smtClean="0"/>
              <a:t>Protect</a:t>
            </a:r>
            <a:r>
              <a:rPr lang="en-US" baseline="0" dirty="0" smtClean="0"/>
              <a:t> environment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A5558-4CDD-4DB4-B40E-5637DD9222F7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040" y="4415791"/>
            <a:ext cx="5608320" cy="4423410"/>
          </a:xfrm>
        </p:spPr>
        <p:txBody>
          <a:bodyPr>
            <a:normAutofit/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7CFEDA-F36B-46F8-894E-7544CE0720E6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293BEF-1E2F-43BF-A7AC-870D48CCA638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BCACA-2DF9-4F95-83D9-E418F262A854}" type="datetimeFigureOut">
              <a:rPr lang="en-US" smtClean="0"/>
              <a:pPr/>
              <a:t>5/15/2012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46E29117-0B01-4CA4-837D-F52B891DA5F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BCACA-2DF9-4F95-83D9-E418F262A854}" type="datetimeFigureOut">
              <a:rPr lang="en-US" smtClean="0"/>
              <a:pPr/>
              <a:t>5/15/2012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29117-0B01-4CA4-837D-F52B891DA5F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BCACA-2DF9-4F95-83D9-E418F262A854}" type="datetimeFigureOut">
              <a:rPr lang="en-US" smtClean="0"/>
              <a:pPr/>
              <a:t>5/15/2012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6E29117-0B01-4CA4-837D-F52B891DA5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BCACA-2DF9-4F95-83D9-E418F262A854}" type="datetimeFigureOut">
              <a:rPr lang="en-US" smtClean="0"/>
              <a:pPr/>
              <a:t>5/15/2012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29117-0B01-4CA4-837D-F52B891DA5F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BCACA-2DF9-4F95-83D9-E418F262A854}" type="datetimeFigureOut">
              <a:rPr lang="en-US" smtClean="0"/>
              <a:pPr/>
              <a:t>5/15/2012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29117-0B01-4CA4-837D-F52B891DA5F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BCACA-2DF9-4F95-83D9-E418F262A854}" type="datetimeFigureOut">
              <a:rPr lang="en-US" smtClean="0"/>
              <a:pPr/>
              <a:t>5/15/2012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29117-0B01-4CA4-837D-F52B891DA5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BCACA-2DF9-4F95-83D9-E418F262A854}" type="datetimeFigureOut">
              <a:rPr lang="en-US" smtClean="0"/>
              <a:pPr/>
              <a:t>5/15/2012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29117-0B01-4CA4-837D-F52B891DA5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BCACA-2DF9-4F95-83D9-E418F262A854}" type="datetimeFigureOut">
              <a:rPr lang="en-US" smtClean="0"/>
              <a:pPr/>
              <a:t>5/15/2012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29117-0B01-4CA4-837D-F52B891DA5F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BCACA-2DF9-4F95-83D9-E418F262A854}" type="datetimeFigureOut">
              <a:rPr lang="en-US" smtClean="0"/>
              <a:pPr/>
              <a:t>5/15/2012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6E29117-0B01-4CA4-837D-F52B891DA5F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BCACA-2DF9-4F95-83D9-E418F262A854}" type="datetimeFigureOut">
              <a:rPr lang="en-US" smtClean="0"/>
              <a:pPr/>
              <a:t>5/15/2012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29117-0B01-4CA4-837D-F52B891DA5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BCACA-2DF9-4F95-83D9-E418F262A854}" type="datetimeFigureOut">
              <a:rPr lang="en-US" smtClean="0"/>
              <a:pPr/>
              <a:t>5/15/2012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29117-0B01-4CA4-837D-F52B891DA5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44BCACA-2DF9-4F95-83D9-E418F262A854}" type="datetimeFigureOut">
              <a:rPr lang="en-US" smtClean="0"/>
              <a:pPr/>
              <a:t>5/15/2012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46E29117-0B01-4CA4-837D-F52B891DA5F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2" cstate="print"/>
          <a:srcRect t="7794" r="9978" b="7992"/>
          <a:stretch>
            <a:fillRect/>
          </a:stretch>
        </p:blipFill>
        <p:spPr bwMode="auto">
          <a:xfrm>
            <a:off x="-304800" y="1219201"/>
            <a:ext cx="10287000" cy="5638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6306" name="Picture 2" descr="KClogo_h_b_m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13588" y="6440488"/>
            <a:ext cx="2030412" cy="417512"/>
          </a:xfrm>
          <a:prstGeom prst="rect">
            <a:avLst/>
          </a:prstGeom>
          <a:noFill/>
        </p:spPr>
      </p:pic>
      <p:pic>
        <p:nvPicPr>
          <p:cNvPr id="22630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424613"/>
            <a:ext cx="1901825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6308" name="Text Box 6"/>
          <p:cNvSpPr txBox="1">
            <a:spLocks noChangeArrowheads="1"/>
          </p:cNvSpPr>
          <p:nvPr/>
        </p:nvSpPr>
        <p:spPr bwMode="auto">
          <a:xfrm>
            <a:off x="228600" y="1295400"/>
            <a:ext cx="10287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endParaRPr lang="en-US" sz="3600" dirty="0">
              <a:solidFill>
                <a:srgbClr val="FFFF00"/>
              </a:solidFill>
              <a:latin typeface="Palatino Linotype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533400" y="0"/>
            <a:ext cx="10287000" cy="1295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6310" name="Rectangle 4"/>
          <p:cNvSpPr>
            <a:spLocks noChangeArrowheads="1"/>
          </p:cNvSpPr>
          <p:nvPr/>
        </p:nvSpPr>
        <p:spPr bwMode="auto">
          <a:xfrm>
            <a:off x="-533400" y="6096000"/>
            <a:ext cx="10287000" cy="762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en-US" sz="2000" b="1" i="1" dirty="0">
                <a:latin typeface="Palatino Linotype" pitchFamily="18" charset="0"/>
              </a:rPr>
              <a:t>Protecting public safety, the regional economy and critical infrastructure.</a:t>
            </a: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90800" y="304800"/>
            <a:ext cx="3810000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7" descr="supersa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4114800" y="1219200"/>
            <a:ext cx="4800600" cy="2743199"/>
          </a:xfrm>
          <a:prstGeom prst="rect">
            <a:avLst/>
          </a:prstGeom>
          <a:noFill/>
          <a:ln/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91000"/>
            <a:ext cx="4434420" cy="3006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02076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2012 Proposed Budget Revisions:</a:t>
            </a:r>
            <a:br>
              <a:rPr lang="en-US" b="1" dirty="0" smtClean="0">
                <a:solidFill>
                  <a:schemeClr val="tx1"/>
                </a:solidFill>
              </a:rPr>
            </a:br>
            <a:r>
              <a:rPr lang="en-US" b="1" dirty="0" smtClean="0">
                <a:solidFill>
                  <a:schemeClr val="tx1"/>
                </a:solidFill>
              </a:rPr>
              <a:t>Green River Sandbag Removal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219200"/>
            <a:ext cx="3962400" cy="30480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Green River Valley cities requested cost-share of estimated $5.9M removal costs</a:t>
            </a:r>
          </a:p>
          <a:p>
            <a:r>
              <a:rPr lang="en-US" dirty="0" smtClean="0"/>
              <a:t>District pays full removal costs in 2012</a:t>
            </a:r>
          </a:p>
          <a:p>
            <a:r>
              <a:rPr lang="en-US" dirty="0" smtClean="0"/>
              <a:t>25% Green River city share from </a:t>
            </a:r>
            <a:r>
              <a:rPr lang="en-US" dirty="0" err="1" smtClean="0"/>
              <a:t>Subregional</a:t>
            </a:r>
            <a:r>
              <a:rPr lang="en-US" dirty="0" smtClean="0"/>
              <a:t> Opportunity Fund over time</a:t>
            </a:r>
          </a:p>
        </p:txBody>
      </p:sp>
      <p:pic>
        <p:nvPicPr>
          <p:cNvPr id="2050" name="Picture 2" descr="G:\Flood Drive Files\RFMU Lib\Photographs\Countywide\Flood Photos - Water Year 2012\2012-2-21 flood event\GreenRiverAerialFlood2-12\0212GreenRiverFldAerial1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3886200"/>
            <a:ext cx="5133975" cy="31176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2400"/>
            <a:ext cx="9144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2012 Proposed Budget Revisions:</a:t>
            </a:r>
            <a:br>
              <a:rPr lang="en-US" b="1" dirty="0" smtClean="0">
                <a:solidFill>
                  <a:schemeClr val="tx1"/>
                </a:solidFill>
              </a:rPr>
            </a:br>
            <a:r>
              <a:rPr lang="en-US" b="1" dirty="0" smtClean="0">
                <a:solidFill>
                  <a:schemeClr val="tx1"/>
                </a:solidFill>
              </a:rPr>
              <a:t>Watershed Management Funding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1447800"/>
            <a:ext cx="2819400" cy="5105400"/>
          </a:xfrm>
        </p:spPr>
        <p:txBody>
          <a:bodyPr>
            <a:noAutofit/>
          </a:bodyPr>
          <a:lstStyle/>
          <a:p>
            <a:r>
              <a:rPr lang="en-US" sz="2400" dirty="0" smtClean="0"/>
              <a:t>$3M in 2012 </a:t>
            </a:r>
            <a:br>
              <a:rPr lang="en-US" sz="2400" dirty="0" smtClean="0"/>
            </a:br>
            <a:r>
              <a:rPr lang="en-US" sz="2400" dirty="0" smtClean="0"/>
              <a:t>for watershed management grants</a:t>
            </a:r>
          </a:p>
          <a:p>
            <a:r>
              <a:rPr lang="en-US" sz="2400" dirty="0" smtClean="0"/>
              <a:t>Resolves KCD funding shortfall </a:t>
            </a:r>
            <a:br>
              <a:rPr lang="en-US" sz="2400" dirty="0" smtClean="0"/>
            </a:br>
            <a:r>
              <a:rPr lang="en-US" sz="2400" dirty="0" smtClean="0"/>
              <a:t>in 2012</a:t>
            </a:r>
          </a:p>
          <a:p>
            <a:r>
              <a:rPr lang="en-US" sz="2400" dirty="0" smtClean="0"/>
              <a:t>Regional discussion about long-term solution before 2013 budget adopted in November</a:t>
            </a:r>
            <a:endParaRPr lang="en-US" sz="24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3352800" y="1295400"/>
            <a:ext cx="4114800" cy="3089275"/>
            <a:chOff x="3962400" y="1371600"/>
            <a:chExt cx="4114800" cy="3089275"/>
          </a:xfrm>
        </p:grpSpPr>
        <p:pic>
          <p:nvPicPr>
            <p:cNvPr id="10" name="Picture 19" descr="S Fork Snoqualmie June 2007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62400" y="1371600"/>
              <a:ext cx="4114800" cy="3089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Text Box 21"/>
            <p:cNvSpPr txBox="1">
              <a:spLocks noChangeArrowheads="1"/>
            </p:cNvSpPr>
            <p:nvPr/>
          </p:nvSpPr>
          <p:spPr bwMode="auto">
            <a:xfrm>
              <a:off x="7010400" y="1905000"/>
              <a:ext cx="101797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  <a:latin typeface="Arial Black" pitchFamily="34" charset="0"/>
                </a:rPr>
                <a:t>Before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962400" y="1371600"/>
              <a:ext cx="4114800" cy="369332"/>
            </a:xfrm>
            <a:prstGeom prst="rect">
              <a:avLst/>
            </a:prstGeom>
            <a:solidFill>
              <a:srgbClr val="538022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Arial Black" pitchFamily="34" charset="0"/>
                </a:rPr>
                <a:t>Noxious Weed Removal</a:t>
              </a:r>
              <a:endParaRPr lang="en-US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4114800" y="2286000"/>
            <a:ext cx="4168775" cy="3124200"/>
            <a:chOff x="4343400" y="2362200"/>
            <a:chExt cx="4168775" cy="3124200"/>
          </a:xfrm>
        </p:grpSpPr>
        <p:pic>
          <p:nvPicPr>
            <p:cNvPr id="11" name="Picture 2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43400" y="2362200"/>
              <a:ext cx="4168775" cy="3124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4" name="Text Box 21"/>
            <p:cNvSpPr txBox="1">
              <a:spLocks noChangeArrowheads="1"/>
            </p:cNvSpPr>
            <p:nvPr/>
          </p:nvSpPr>
          <p:spPr bwMode="auto">
            <a:xfrm>
              <a:off x="4572000" y="2819400"/>
              <a:ext cx="91440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dirty="0" smtClean="0">
                  <a:solidFill>
                    <a:schemeClr val="bg1"/>
                  </a:solidFill>
                  <a:latin typeface="Arial Black" pitchFamily="34" charset="0"/>
                </a:rPr>
                <a:t>After</a:t>
              </a:r>
              <a:endParaRPr lang="en-US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876800" y="3402806"/>
            <a:ext cx="4038601" cy="3074194"/>
            <a:chOff x="4876800" y="3402806"/>
            <a:chExt cx="4038601" cy="3074194"/>
          </a:xfrm>
        </p:grpSpPr>
        <p:pic>
          <p:nvPicPr>
            <p:cNvPr id="23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892675" y="3402806"/>
              <a:ext cx="4022726" cy="30170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TextBox 23"/>
            <p:cNvSpPr txBox="1"/>
            <p:nvPr/>
          </p:nvSpPr>
          <p:spPr>
            <a:xfrm>
              <a:off x="4876800" y="5830669"/>
              <a:ext cx="4038600" cy="646331"/>
            </a:xfrm>
            <a:prstGeom prst="rect">
              <a:avLst/>
            </a:prstGeom>
            <a:solidFill>
              <a:srgbClr val="538022"/>
            </a:solidFill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chemeClr val="bg1">
                      <a:lumMod val="95000"/>
                    </a:schemeClr>
                  </a:solidFill>
                  <a:latin typeface="Arial Black" pitchFamily="34" charset="0"/>
                </a:rPr>
                <a:t>Habitat Protection</a:t>
              </a:r>
            </a:p>
            <a:p>
              <a:r>
                <a:rPr lang="en-US" dirty="0" smtClean="0">
                  <a:solidFill>
                    <a:schemeClr val="bg1">
                      <a:lumMod val="95000"/>
                    </a:schemeClr>
                  </a:solidFill>
                  <a:latin typeface="Arial Black" pitchFamily="34" charset="0"/>
                </a:rPr>
                <a:t>Issaquah Confluence Park</a:t>
              </a:r>
              <a:endParaRPr lang="en-US" dirty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 txBox="1">
            <a:spLocks/>
          </p:cNvSpPr>
          <p:nvPr/>
        </p:nvSpPr>
        <p:spPr>
          <a:xfrm>
            <a:off x="0" y="152400"/>
            <a:ext cx="8915400" cy="914400"/>
          </a:xfrm>
          <a:prstGeom prst="rect">
            <a:avLst/>
          </a:prstGeom>
        </p:spPr>
        <p:txBody>
          <a:bodyPr bIns="91440" anchor="b" anchorCtr="0">
            <a:normAutofit fontScale="7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2012 Proposed Budget Revisions:</a:t>
            </a:r>
            <a:b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Watershed Management Funding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685800" y="1143000"/>
            <a:ext cx="3733800" cy="2819400"/>
            <a:chOff x="381000" y="1219200"/>
            <a:chExt cx="4267200" cy="3245642"/>
          </a:xfrm>
        </p:grpSpPr>
        <p:pic>
          <p:nvPicPr>
            <p:cNvPr id="32" name="Content Placeholder 10"/>
            <p:cNvPicPr>
              <a:picLocks noChangeAspect="1" noChangeArrowheads="1"/>
            </p:cNvPicPr>
            <p:nvPr/>
          </p:nvPicPr>
          <p:blipFill>
            <a:blip r:embed="rId2" cstate="print"/>
            <a:srcRect r="3484"/>
            <a:stretch>
              <a:fillRect/>
            </a:stretch>
          </p:blipFill>
          <p:spPr bwMode="auto">
            <a:xfrm>
              <a:off x="381000" y="1219200"/>
              <a:ext cx="4267200" cy="32456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" name="TextBox 32"/>
            <p:cNvSpPr txBox="1"/>
            <p:nvPr/>
          </p:nvSpPr>
          <p:spPr>
            <a:xfrm>
              <a:off x="381000" y="1219200"/>
              <a:ext cx="4267200" cy="369332"/>
            </a:xfrm>
            <a:prstGeom prst="rect">
              <a:avLst/>
            </a:prstGeom>
            <a:solidFill>
              <a:srgbClr val="538022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Arial Black" pitchFamily="34" charset="0"/>
                </a:rPr>
                <a:t>Habitat Restoration</a:t>
              </a:r>
              <a:endParaRPr lang="en-US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  <p:sp>
          <p:nvSpPr>
            <p:cNvPr id="34" name="Text Box 21"/>
            <p:cNvSpPr txBox="1">
              <a:spLocks noChangeArrowheads="1"/>
            </p:cNvSpPr>
            <p:nvPr/>
          </p:nvSpPr>
          <p:spPr bwMode="auto">
            <a:xfrm>
              <a:off x="381000" y="3697069"/>
              <a:ext cx="4191000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chemeClr val="bg1"/>
                  </a:solidFill>
                  <a:latin typeface="Arial Black" pitchFamily="34" charset="0"/>
                </a:rPr>
                <a:t>Fenster Levee Setback (Auburn)</a:t>
              </a:r>
              <a:endParaRPr lang="en-US" sz="20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sp>
        <p:nvSpPr>
          <p:cNvPr id="35" name="Content Placeholder 3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endParaRPr lang="en-US" dirty="0"/>
          </a:p>
        </p:txBody>
      </p:sp>
      <p:grpSp>
        <p:nvGrpSpPr>
          <p:cNvPr id="36" name="Group 35"/>
          <p:cNvGrpSpPr/>
          <p:nvPr/>
        </p:nvGrpSpPr>
        <p:grpSpPr>
          <a:xfrm>
            <a:off x="5791200" y="1066800"/>
            <a:ext cx="2895600" cy="3200400"/>
            <a:chOff x="4876801" y="1219200"/>
            <a:chExt cx="3124201" cy="4322324"/>
          </a:xfrm>
        </p:grpSpPr>
        <p:pic>
          <p:nvPicPr>
            <p:cNvPr id="37" name="Picture 1"/>
            <p:cNvPicPr>
              <a:picLocks noChangeAspect="1" noChangeArrowheads="1"/>
            </p:cNvPicPr>
            <p:nvPr/>
          </p:nvPicPr>
          <p:blipFill>
            <a:blip r:embed="rId3" cstate="print"/>
            <a:srcRect r="806" b="8511"/>
            <a:stretch>
              <a:fillRect/>
            </a:stretch>
          </p:blipFill>
          <p:spPr bwMode="auto">
            <a:xfrm>
              <a:off x="4876802" y="1219200"/>
              <a:ext cx="3124200" cy="4322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9" name="TextBox 38"/>
            <p:cNvSpPr txBox="1"/>
            <p:nvPr/>
          </p:nvSpPr>
          <p:spPr>
            <a:xfrm>
              <a:off x="4876801" y="1219200"/>
              <a:ext cx="3124201" cy="471570"/>
            </a:xfrm>
            <a:prstGeom prst="rect">
              <a:avLst/>
            </a:prstGeom>
            <a:solidFill>
              <a:srgbClr val="538022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chemeClr val="bg1"/>
                  </a:solidFill>
                  <a:latin typeface="Arial Black" pitchFamily="34" charset="0"/>
                </a:rPr>
                <a:t>Habitat Restoration</a:t>
              </a:r>
              <a:endParaRPr lang="en-US" sz="16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1676400" y="4114800"/>
            <a:ext cx="3733800" cy="2514600"/>
            <a:chOff x="1219200" y="2590800"/>
            <a:chExt cx="3124200" cy="2190750"/>
          </a:xfrm>
        </p:grpSpPr>
        <p:pic>
          <p:nvPicPr>
            <p:cNvPr id="41" name="Picture 3" descr="Photo showing young volunteers at a planting event on the Sammamish River."/>
            <p:cNvPicPr>
              <a:picLocks noChangeAspect="1" noChangeArrowheads="1"/>
            </p:cNvPicPr>
            <p:nvPr/>
          </p:nvPicPr>
          <p:blipFill>
            <a:blip r:embed="rId4" cstate="print"/>
            <a:srcRect r="2034"/>
            <a:stretch>
              <a:fillRect/>
            </a:stretch>
          </p:blipFill>
          <p:spPr bwMode="auto">
            <a:xfrm>
              <a:off x="1219200" y="2590800"/>
              <a:ext cx="3124200" cy="2190750"/>
            </a:xfrm>
            <a:prstGeom prst="rect">
              <a:avLst/>
            </a:prstGeom>
            <a:noFill/>
          </p:spPr>
        </p:pic>
        <p:sp>
          <p:nvSpPr>
            <p:cNvPr id="42" name="TextBox 41"/>
            <p:cNvSpPr txBox="1"/>
            <p:nvPr/>
          </p:nvSpPr>
          <p:spPr>
            <a:xfrm>
              <a:off x="1219200" y="2590800"/>
              <a:ext cx="3124200" cy="369332"/>
            </a:xfrm>
            <a:prstGeom prst="rect">
              <a:avLst/>
            </a:prstGeom>
            <a:solidFill>
              <a:srgbClr val="538022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Arial Black" pitchFamily="34" charset="0"/>
                </a:rPr>
                <a:t>Habitat Restoration</a:t>
              </a:r>
              <a:endParaRPr lang="en-US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22313" y="1295400"/>
            <a:ext cx="7772400" cy="10191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City of Snoqualmie Flood Mitigation</a:t>
            </a:r>
            <a:endParaRPr lang="en-US" dirty="0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0" y="381000"/>
            <a:ext cx="3810000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152400" y="6096000"/>
            <a:ext cx="8839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i="1" dirty="0" smtClean="0">
                <a:latin typeface="Palatino Linotype" pitchFamily="18" charset="0"/>
              </a:rPr>
              <a:t>Protecting public safety, the regional economy and critical infrastructure.</a:t>
            </a:r>
            <a:endParaRPr lang="en-US" b="1" i="1" dirty="0">
              <a:latin typeface="Palatino Linotyp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14458" t="23484"/>
          <a:stretch>
            <a:fillRect/>
          </a:stretch>
        </p:blipFill>
        <p:spPr bwMode="auto">
          <a:xfrm>
            <a:off x="838200" y="2971800"/>
            <a:ext cx="7391400" cy="291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City of Snoqualmie </a:t>
            </a:r>
            <a:br>
              <a:rPr lang="en-US" b="1" dirty="0" smtClean="0">
                <a:solidFill>
                  <a:schemeClr val="tx1"/>
                </a:solidFill>
              </a:rPr>
            </a:br>
            <a:r>
              <a:rPr lang="en-US" b="1" dirty="0" smtClean="0">
                <a:solidFill>
                  <a:schemeClr val="tx1"/>
                </a:solidFill>
              </a:rPr>
              <a:t>Residential Flood Mitigation Cost-Share</a:t>
            </a:r>
            <a:endParaRPr lang="en-US" b="1" i="1" dirty="0">
              <a:solidFill>
                <a:schemeClr val="tx1"/>
              </a:solidFill>
            </a:endParaRPr>
          </a:p>
        </p:txBody>
      </p:sp>
      <p:pic>
        <p:nvPicPr>
          <p:cNvPr id="8" name="Picture 4" descr="DowntownSnoqualmieMtSiHi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261431" y="1371600"/>
            <a:ext cx="3730169" cy="2724069"/>
          </a:xfrm>
          <a:prstGeom prst="rect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3505200"/>
            <a:ext cx="4876800" cy="3180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352800" y="1981200"/>
            <a:ext cx="1905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/>
              <a:t>City of Snoqualmie:</a:t>
            </a:r>
          </a:p>
          <a:p>
            <a:r>
              <a:rPr lang="en-US" sz="2000" i="1" dirty="0" smtClean="0"/>
              <a:t>January 2009 Flood and Proposed Acquisitions (in blue)</a:t>
            </a:r>
            <a:endParaRPr lang="en-US" sz="20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dirty="0" err="1" smtClean="0"/>
              <a:t>Reddington</a:t>
            </a:r>
            <a:r>
              <a:rPr lang="en-US" dirty="0" smtClean="0"/>
              <a:t> Levee Setback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90800"/>
            <a:ext cx="9144000" cy="4648200"/>
          </a:xfrm>
          <a:prstGeom prst="rect">
            <a:avLst/>
          </a:prstGeom>
          <a:solidFill>
            <a:srgbClr val="6F717B"/>
          </a:solidFill>
          <a:ln w="9525">
            <a:noFill/>
            <a:miter lim="800000"/>
            <a:headEnd/>
            <a:tailEnd/>
          </a:ln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457200"/>
            <a:ext cx="3810000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763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Reddington Levee Setback Project Proposal in 2006 Flood Plan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24000"/>
            <a:ext cx="4572000" cy="5102352"/>
          </a:xfrm>
        </p:spPr>
        <p:txBody>
          <a:bodyPr/>
          <a:lstStyle/>
          <a:p>
            <a:pPr marL="514350" indent="-514350"/>
            <a:r>
              <a:rPr lang="en-US" sz="2800" dirty="0" smtClean="0"/>
              <a:t>Remove and reconstruct the levee, set back roughly 200 feet from river</a:t>
            </a:r>
          </a:p>
          <a:p>
            <a:pPr marL="514350" indent="-514350"/>
            <a:r>
              <a:rPr lang="en-US" sz="2800" dirty="0" smtClean="0"/>
              <a:t>Reduce the flooding of mobile homes</a:t>
            </a:r>
          </a:p>
          <a:p>
            <a:pPr marL="514350" indent="-514350"/>
            <a:r>
              <a:rPr lang="en-US" sz="2800" dirty="0" smtClean="0"/>
              <a:t>Reconnect the old </a:t>
            </a:r>
            <a:br>
              <a:rPr lang="en-US" sz="2800" dirty="0" smtClean="0"/>
            </a:br>
            <a:r>
              <a:rPr lang="en-US" sz="2800" dirty="0" smtClean="0"/>
              <a:t>side-channel, increase flood capacity</a:t>
            </a:r>
          </a:p>
          <a:p>
            <a:pPr marL="514350" indent="-514350"/>
            <a:r>
              <a:rPr lang="en-US" sz="2800" dirty="0" smtClean="0"/>
              <a:t>Certainty in flood protection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1524000"/>
            <a:ext cx="3505200" cy="4991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5-Point Star 7"/>
          <p:cNvSpPr/>
          <p:nvPr/>
        </p:nvSpPr>
        <p:spPr>
          <a:xfrm>
            <a:off x="7415684" y="4994031"/>
            <a:ext cx="497393" cy="492369"/>
          </a:xfrm>
          <a:prstGeom prst="star5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" y="5856982"/>
            <a:ext cx="9144000" cy="1077218"/>
          </a:xfrm>
          <a:prstGeom prst="rect">
            <a:avLst/>
          </a:prstGeom>
          <a:solidFill>
            <a:srgbClr val="6F717B">
              <a:alpha val="67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Arial Black" pitchFamily="34" charset="0"/>
              </a:rPr>
              <a:t>Sandbagging private roadway</a:t>
            </a:r>
          </a:p>
          <a:p>
            <a:r>
              <a:rPr lang="en-US" sz="3200" dirty="0" smtClean="0">
                <a:solidFill>
                  <a:schemeClr val="bg1"/>
                </a:solidFill>
                <a:latin typeface="Arial Black" pitchFamily="34" charset="0"/>
              </a:rPr>
              <a:t>January 2009</a:t>
            </a:r>
            <a:endParaRPr lang="en-US" sz="32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  <a:solidFill>
            <a:srgbClr val="6F717B">
              <a:alpha val="52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Arial Black" pitchFamily="34" charset="0"/>
              </a:rPr>
              <a:t>Sandbagging heat pumps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Arial Black" pitchFamily="34" charset="0"/>
              </a:rPr>
              <a:t>January 2011</a:t>
            </a:r>
            <a:endParaRPr lang="en-US" sz="28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7" y="0"/>
            <a:ext cx="914207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" y="4905375"/>
            <a:ext cx="1895475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352801" y="0"/>
            <a:ext cx="5791200" cy="35394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76200" cmpd="thickThin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Reddington Levee Protects:</a:t>
            </a:r>
          </a:p>
          <a:p>
            <a:pPr lvl="3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596 parcels</a:t>
            </a:r>
          </a:p>
          <a:p>
            <a:pPr lvl="3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- 321 residential</a:t>
            </a:r>
          </a:p>
          <a:p>
            <a:pPr lvl="3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- 275 commercial</a:t>
            </a:r>
          </a:p>
          <a:p>
            <a:pPr algn="ctr"/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Total assessed value:</a:t>
            </a:r>
          </a:p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$680 million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228600"/>
            <a:ext cx="4111462" cy="6400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152400"/>
            <a:ext cx="4038600" cy="164794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</a:rPr>
              <a:t>Reddington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br>
              <a:rPr lang="en-US" sz="3200" b="1" dirty="0" smtClean="0">
                <a:solidFill>
                  <a:schemeClr val="tx1"/>
                </a:solidFill>
              </a:rPr>
            </a:br>
            <a:r>
              <a:rPr lang="en-US" sz="3200" b="1" dirty="0" smtClean="0">
                <a:solidFill>
                  <a:schemeClr val="tx1"/>
                </a:solidFill>
              </a:rPr>
              <a:t>Levee Setback and Extension Project</a:t>
            </a:r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81000" y="1828800"/>
            <a:ext cx="4114800" cy="4676660"/>
          </a:xfrm>
        </p:spPr>
        <p:txBody>
          <a:bodyPr>
            <a:noAutofit/>
          </a:bodyPr>
          <a:lstStyle/>
          <a:p>
            <a:r>
              <a:rPr lang="en-US" sz="3200" dirty="0" smtClean="0"/>
              <a:t>6,600 feet of new </a:t>
            </a:r>
            <a:br>
              <a:rPr lang="en-US" sz="3200" dirty="0" smtClean="0"/>
            </a:br>
            <a:r>
              <a:rPr lang="en-US" sz="3200" dirty="0" smtClean="0"/>
              <a:t>levee construction</a:t>
            </a:r>
          </a:p>
          <a:p>
            <a:r>
              <a:rPr lang="en-US" sz="3200" dirty="0" smtClean="0"/>
              <a:t>4,750 feet of existing </a:t>
            </a:r>
            <a:br>
              <a:rPr lang="en-US" sz="3200" dirty="0" smtClean="0"/>
            </a:br>
            <a:r>
              <a:rPr lang="en-US" sz="3200" dirty="0" smtClean="0"/>
              <a:t>levee to be removed</a:t>
            </a:r>
          </a:p>
          <a:p>
            <a:r>
              <a:rPr lang="en-US" sz="3200" dirty="0" smtClean="0"/>
              <a:t>$12 million est.</a:t>
            </a:r>
            <a:br>
              <a:rPr lang="en-US" sz="3200" dirty="0" smtClean="0"/>
            </a:br>
            <a:r>
              <a:rPr lang="en-US" sz="3200" dirty="0" smtClean="0"/>
              <a:t>construction cost</a:t>
            </a:r>
          </a:p>
          <a:p>
            <a:r>
              <a:rPr lang="en-US" sz="3200" dirty="0" smtClean="0"/>
              <a:t>$1 million state grant</a:t>
            </a:r>
          </a:p>
          <a:p>
            <a:r>
              <a:rPr lang="en-US" sz="3200" dirty="0" smtClean="0"/>
              <a:t>Auburn offers use of </a:t>
            </a:r>
            <a:br>
              <a:rPr lang="en-US" sz="3200" dirty="0" smtClean="0"/>
            </a:br>
            <a:r>
              <a:rPr lang="en-US" sz="3200" dirty="0" smtClean="0"/>
              <a:t>7 city properties</a:t>
            </a:r>
            <a:endParaRPr lang="en-US" sz="3200" dirty="0"/>
          </a:p>
        </p:txBody>
      </p:sp>
      <p:sp>
        <p:nvSpPr>
          <p:cNvPr id="5" name="5-Point Star 4"/>
          <p:cNvSpPr/>
          <p:nvPr/>
        </p:nvSpPr>
        <p:spPr>
          <a:xfrm>
            <a:off x="7710985" y="4643651"/>
            <a:ext cx="341194" cy="423080"/>
          </a:xfrm>
          <a:prstGeom prst="star5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5-Point Star 5"/>
          <p:cNvSpPr/>
          <p:nvPr/>
        </p:nvSpPr>
        <p:spPr>
          <a:xfrm>
            <a:off x="7540388" y="5066731"/>
            <a:ext cx="341194" cy="423080"/>
          </a:xfrm>
          <a:prstGeom prst="star5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5-Point Star 6"/>
          <p:cNvSpPr/>
          <p:nvPr/>
        </p:nvSpPr>
        <p:spPr>
          <a:xfrm>
            <a:off x="7199194" y="5438633"/>
            <a:ext cx="341194" cy="423080"/>
          </a:xfrm>
          <a:prstGeom prst="star5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>
            <a:off x="7028597" y="6177936"/>
            <a:ext cx="341194" cy="423080"/>
          </a:xfrm>
          <a:prstGeom prst="star5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5-Point Star 8"/>
          <p:cNvSpPr/>
          <p:nvPr/>
        </p:nvSpPr>
        <p:spPr>
          <a:xfrm>
            <a:off x="8052179" y="2491153"/>
            <a:ext cx="341194" cy="423080"/>
          </a:xfrm>
          <a:prstGeom prst="star5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5-Point Star 9"/>
          <p:cNvSpPr/>
          <p:nvPr/>
        </p:nvSpPr>
        <p:spPr>
          <a:xfrm>
            <a:off x="7881582" y="963910"/>
            <a:ext cx="341194" cy="423080"/>
          </a:xfrm>
          <a:prstGeom prst="star5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5-Point Star 10"/>
          <p:cNvSpPr/>
          <p:nvPr/>
        </p:nvSpPr>
        <p:spPr>
          <a:xfrm>
            <a:off x="7881582" y="351068"/>
            <a:ext cx="341194" cy="423080"/>
          </a:xfrm>
          <a:prstGeom prst="star5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228600"/>
            <a:ext cx="4111464" cy="6400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228600"/>
            <a:ext cx="4114800" cy="1828801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solidFill>
                  <a:schemeClr val="tx1"/>
                </a:solidFill>
              </a:rPr>
              <a:t>Acquisition Offers to Four Landowners </a:t>
            </a:r>
            <a:br>
              <a:rPr lang="en-US" sz="3600" b="1" dirty="0" smtClean="0">
                <a:solidFill>
                  <a:schemeClr val="tx1"/>
                </a:solidFill>
              </a:rPr>
            </a:br>
            <a:r>
              <a:rPr lang="en-US" sz="3600" b="1" dirty="0" smtClean="0">
                <a:solidFill>
                  <a:schemeClr val="tx1"/>
                </a:solidFill>
              </a:rPr>
              <a:t>are at Impasse</a:t>
            </a:r>
            <a:endParaRPr lang="en-US" sz="40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33400" y="2133600"/>
            <a:ext cx="3733800" cy="2971800"/>
          </a:xfrm>
        </p:spPr>
        <p:txBody>
          <a:bodyPr>
            <a:noAutofit/>
          </a:bodyPr>
          <a:lstStyle/>
          <a:p>
            <a:r>
              <a:rPr lang="en-US" sz="3200" dirty="0" smtClean="0"/>
              <a:t>Auburn 40</a:t>
            </a:r>
          </a:p>
          <a:p>
            <a:r>
              <a:rPr lang="en-US" sz="3200" dirty="0" smtClean="0"/>
              <a:t>Westport Capital</a:t>
            </a:r>
          </a:p>
          <a:p>
            <a:r>
              <a:rPr lang="en-US" sz="3200" dirty="0" smtClean="0"/>
              <a:t>Labrador</a:t>
            </a:r>
          </a:p>
          <a:p>
            <a:r>
              <a:rPr lang="en-US" sz="3200" dirty="0" smtClean="0"/>
              <a:t>River Mobile Estates</a:t>
            </a:r>
            <a:endParaRPr lang="en-US" sz="3200" dirty="0"/>
          </a:p>
        </p:txBody>
      </p:sp>
      <p:sp>
        <p:nvSpPr>
          <p:cNvPr id="6" name="5-Point Star 5"/>
          <p:cNvSpPr/>
          <p:nvPr/>
        </p:nvSpPr>
        <p:spPr>
          <a:xfrm>
            <a:off x="7710985" y="4011353"/>
            <a:ext cx="341194" cy="423080"/>
          </a:xfrm>
          <a:prstGeom prst="star5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5-Point Star 9"/>
          <p:cNvSpPr/>
          <p:nvPr/>
        </p:nvSpPr>
        <p:spPr>
          <a:xfrm>
            <a:off x="7881582" y="2491153"/>
            <a:ext cx="341194" cy="423080"/>
          </a:xfrm>
          <a:prstGeom prst="star5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5-Point Star 10"/>
          <p:cNvSpPr/>
          <p:nvPr/>
        </p:nvSpPr>
        <p:spPr>
          <a:xfrm>
            <a:off x="7881582" y="2914233"/>
            <a:ext cx="341194" cy="423080"/>
          </a:xfrm>
          <a:prstGeom prst="star5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5-Point Star 11"/>
          <p:cNvSpPr/>
          <p:nvPr/>
        </p:nvSpPr>
        <p:spPr>
          <a:xfrm>
            <a:off x="8052179" y="3337313"/>
            <a:ext cx="341194" cy="423080"/>
          </a:xfrm>
          <a:prstGeom prst="star5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6868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</a:rPr>
              <a:t>Project Impacts to Homes and </a:t>
            </a:r>
            <a:br>
              <a:rPr lang="en-US" sz="3600" b="1" dirty="0" smtClean="0">
                <a:solidFill>
                  <a:schemeClr val="tx1"/>
                </a:solidFill>
              </a:rPr>
            </a:br>
            <a:r>
              <a:rPr lang="en-US" sz="3600" b="1" dirty="0" smtClean="0">
                <a:solidFill>
                  <a:schemeClr val="tx1"/>
                </a:solidFill>
              </a:rPr>
              <a:t>Relocation Assistance</a:t>
            </a:r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1"/>
            <a:ext cx="4419600" cy="4952999"/>
          </a:xfrm>
        </p:spPr>
        <p:txBody>
          <a:bodyPr>
            <a:normAutofit fontScale="25000" lnSpcReduction="20000"/>
          </a:bodyPr>
          <a:lstStyle/>
          <a:p>
            <a:pPr>
              <a:spcBef>
                <a:spcPts val="1200"/>
              </a:spcBef>
            </a:pPr>
            <a:r>
              <a:rPr lang="en-US" sz="11200" smtClean="0"/>
              <a:t>16 homes </a:t>
            </a:r>
            <a:r>
              <a:rPr lang="en-US" sz="11200" dirty="0" smtClean="0"/>
              <a:t>to be displaced at River Mobile Estates</a:t>
            </a:r>
          </a:p>
          <a:p>
            <a:pPr>
              <a:spcBef>
                <a:spcPts val="1200"/>
              </a:spcBef>
            </a:pPr>
            <a:r>
              <a:rPr lang="en-US" sz="11200" dirty="0" smtClean="0"/>
              <a:t>King County Acquisition and Relocation Program provides:</a:t>
            </a:r>
          </a:p>
          <a:p>
            <a:pPr lvl="1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11200" dirty="0" smtClean="0"/>
              <a:t>Fair market value for home </a:t>
            </a:r>
            <a:br>
              <a:rPr lang="en-US" sz="11200" dirty="0" smtClean="0"/>
            </a:br>
            <a:r>
              <a:rPr lang="en-US" sz="11200" dirty="0" smtClean="0"/>
              <a:t>(if not moved)</a:t>
            </a:r>
          </a:p>
          <a:p>
            <a:pPr lvl="1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11200" dirty="0" smtClean="0"/>
              <a:t>Moving expenses (includes moving home if applicable)</a:t>
            </a:r>
          </a:p>
          <a:p>
            <a:pPr lvl="1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11200" dirty="0" smtClean="0"/>
              <a:t>42 months of rent differential</a:t>
            </a:r>
          </a:p>
          <a:p>
            <a:pPr lvl="1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11200" dirty="0" smtClean="0"/>
              <a:t>Advisory services, help finding new home</a:t>
            </a:r>
          </a:p>
          <a:p>
            <a:pPr>
              <a:spcBef>
                <a:spcPts val="1200"/>
              </a:spcBef>
              <a:buNone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1026" name="Picture 2" descr="G:\Flood Drive Files\Shared\Green\FL8021_Reddington Setback and Extension\Photos\Andy's photos\IMG_4524_exposu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3790950"/>
            <a:ext cx="3581400" cy="26860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 descr="RME Impact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34000" y="1479176"/>
            <a:ext cx="3536337" cy="21022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3200" y="457200"/>
            <a:ext cx="3810000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228600" y="5943600"/>
            <a:ext cx="8534400" cy="762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en-US" sz="2000" b="1" i="1" dirty="0">
                <a:latin typeface="Palatino Linotype" pitchFamily="18" charset="0"/>
              </a:rPr>
              <a:t>Protecting public safety, the regional economy and critical infrastructure.</a:t>
            </a:r>
          </a:p>
        </p:txBody>
      </p:sp>
      <p:pic>
        <p:nvPicPr>
          <p:cNvPr id="9" name="Picture 15" descr="100_0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04800" y="2743200"/>
            <a:ext cx="4160128" cy="2743200"/>
          </a:xfrm>
          <a:prstGeom prst="rect">
            <a:avLst/>
          </a:prstGeom>
        </p:spPr>
      </p:pic>
      <p:pic>
        <p:nvPicPr>
          <p:cNvPr id="10" name="Picture 27" descr="P115000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648200" y="2743200"/>
            <a:ext cx="4293177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ight Arrow 82"/>
          <p:cNvSpPr/>
          <p:nvPr/>
        </p:nvSpPr>
        <p:spPr>
          <a:xfrm>
            <a:off x="8610600" y="3124200"/>
            <a:ext cx="533400" cy="1905000"/>
          </a:xfrm>
          <a:prstGeom prst="rightArrow">
            <a:avLst/>
          </a:prstGeom>
          <a:solidFill>
            <a:srgbClr val="B7D7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Right Arrow 49"/>
          <p:cNvSpPr/>
          <p:nvPr/>
        </p:nvSpPr>
        <p:spPr>
          <a:xfrm>
            <a:off x="6324600" y="3200400"/>
            <a:ext cx="1905000" cy="1752600"/>
          </a:xfrm>
          <a:prstGeom prst="rightArrow">
            <a:avLst/>
          </a:prstGeom>
          <a:solidFill>
            <a:srgbClr val="DDCB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Design/Permits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48" name="Right Arrow 47"/>
          <p:cNvSpPr/>
          <p:nvPr/>
        </p:nvSpPr>
        <p:spPr>
          <a:xfrm>
            <a:off x="4267200" y="3124200"/>
            <a:ext cx="2057400" cy="1905000"/>
          </a:xfrm>
          <a:prstGeom prst="rightArrow">
            <a:avLst/>
          </a:prstGeom>
          <a:solidFill>
            <a:srgbClr val="92B4DA"/>
          </a:solidFill>
          <a:ln>
            <a:solidFill>
              <a:srgbClr val="91AF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KCD Process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838200" y="2057400"/>
            <a:ext cx="2057400" cy="1981200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/>
          <p:cNvSpPr/>
          <p:nvPr/>
        </p:nvSpPr>
        <p:spPr>
          <a:xfrm>
            <a:off x="4953000" y="2133600"/>
            <a:ext cx="1905000" cy="1905000"/>
          </a:xfrm>
          <a:prstGeom prst="rightArrow">
            <a:avLst/>
          </a:prstGeom>
          <a:solidFill>
            <a:srgbClr val="B9935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838200" y="2590800"/>
            <a:ext cx="18288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Jurisdiction Grant Solicitation and Selection Process</a:t>
            </a:r>
          </a:p>
          <a:p>
            <a:r>
              <a:rPr lang="en-US" sz="1400" dirty="0" smtClean="0">
                <a:solidFill>
                  <a:schemeClr val="bg1"/>
                </a:solidFill>
              </a:rPr>
              <a:t>(6 months)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2895600" y="2057400"/>
            <a:ext cx="2057400" cy="1981200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895600" y="2590800"/>
            <a:ext cx="2057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KCD Grant Review, Approval and Contracting Process</a:t>
            </a:r>
          </a:p>
          <a:p>
            <a:r>
              <a:rPr lang="en-US" sz="1400" dirty="0" smtClean="0">
                <a:solidFill>
                  <a:schemeClr val="bg1"/>
                </a:solidFill>
              </a:rPr>
              <a:t>(4-6 Months)</a:t>
            </a:r>
            <a:endParaRPr lang="en-US" sz="1400" dirty="0">
              <a:solidFill>
                <a:schemeClr val="bg1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609600" y="4648200"/>
            <a:ext cx="7772400" cy="0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029200" y="2819400"/>
            <a:ext cx="1295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Design/Permits</a:t>
            </a:r>
          </a:p>
          <a:p>
            <a:r>
              <a:rPr lang="en-US" sz="1400" dirty="0" smtClean="0">
                <a:solidFill>
                  <a:schemeClr val="bg1"/>
                </a:solidFill>
              </a:rPr>
              <a:t>(4-6 mos.)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6781800" y="2133600"/>
            <a:ext cx="1905000" cy="1905000"/>
          </a:xfrm>
          <a:prstGeom prst="rightArrow">
            <a:avLst>
              <a:gd name="adj1" fmla="val 50000"/>
              <a:gd name="adj2" fmla="val 51000"/>
            </a:avLst>
          </a:prstGeom>
          <a:solidFill>
            <a:srgbClr val="68AC6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781800" y="2743200"/>
            <a:ext cx="1295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Construction (</a:t>
            </a:r>
            <a:r>
              <a:rPr lang="en-US" sz="1400" dirty="0" err="1" smtClean="0">
                <a:solidFill>
                  <a:schemeClr val="bg1"/>
                </a:solidFill>
              </a:rPr>
              <a:t>var</a:t>
            </a:r>
            <a:r>
              <a:rPr lang="en-US" sz="1400" dirty="0" smtClean="0">
                <a:solidFill>
                  <a:schemeClr val="bg1"/>
                </a:solidFill>
              </a:rPr>
              <a:t>)</a:t>
            </a:r>
            <a:endParaRPr lang="en-US" sz="1400" dirty="0">
              <a:solidFill>
                <a:schemeClr val="bg1"/>
              </a:solidFill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 rot="5400000">
            <a:off x="571500" y="4914900"/>
            <a:ext cx="533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5400000">
            <a:off x="4419600" y="4876800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rot="5400000">
            <a:off x="6134100" y="5295900"/>
            <a:ext cx="1295400" cy="0"/>
          </a:xfrm>
          <a:prstGeom prst="line">
            <a:avLst/>
          </a:prstGeom>
          <a:ln w="38100">
            <a:solidFill>
              <a:srgbClr val="0099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rot="5400000">
            <a:off x="6972300" y="5295900"/>
            <a:ext cx="1295400" cy="0"/>
          </a:xfrm>
          <a:prstGeom prst="line">
            <a:avLst/>
          </a:prstGeom>
          <a:ln w="38100">
            <a:solidFill>
              <a:srgbClr val="0099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4343400" y="5257800"/>
            <a:ext cx="609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2013</a:t>
            </a:r>
            <a:endParaRPr lang="en-US" sz="1600" dirty="0"/>
          </a:p>
        </p:txBody>
      </p:sp>
      <p:sp>
        <p:nvSpPr>
          <p:cNvPr id="31" name="TextBox 30"/>
          <p:cNvSpPr txBox="1"/>
          <p:nvPr/>
        </p:nvSpPr>
        <p:spPr>
          <a:xfrm>
            <a:off x="685800" y="5257800"/>
            <a:ext cx="609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2012</a:t>
            </a:r>
            <a:endParaRPr lang="en-US" sz="1600" dirty="0"/>
          </a:p>
        </p:txBody>
      </p:sp>
      <p:sp>
        <p:nvSpPr>
          <p:cNvPr id="32" name="TextBox 31"/>
          <p:cNvSpPr txBox="1"/>
          <p:nvPr/>
        </p:nvSpPr>
        <p:spPr>
          <a:xfrm>
            <a:off x="838200" y="5791200"/>
            <a:ext cx="7772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Notes:</a:t>
            </a:r>
          </a:p>
          <a:p>
            <a:r>
              <a:rPr lang="en-US" sz="1400" dirty="0" smtClean="0"/>
              <a:t>*If the project entails instream (river) work, missing the instream construction window will typically     delay the project by 1 year</a:t>
            </a:r>
            <a:endParaRPr lang="en-US" sz="1400" dirty="0"/>
          </a:p>
        </p:txBody>
      </p:sp>
      <p:cxnSp>
        <p:nvCxnSpPr>
          <p:cNvPr id="36" name="Straight Connector 35"/>
          <p:cNvCxnSpPr/>
          <p:nvPr/>
        </p:nvCxnSpPr>
        <p:spPr>
          <a:xfrm rot="5400000">
            <a:off x="2209800" y="4191000"/>
            <a:ext cx="1371600" cy="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6629400" y="4953000"/>
            <a:ext cx="114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smtClean="0">
                <a:solidFill>
                  <a:srgbClr val="009900"/>
                </a:solidFill>
              </a:rPr>
              <a:t>Instream  construction window</a:t>
            </a:r>
          </a:p>
          <a:p>
            <a:pPr algn="ctr"/>
            <a:r>
              <a:rPr lang="en-US" sz="1100" b="1" dirty="0" smtClean="0">
                <a:solidFill>
                  <a:srgbClr val="009900"/>
                </a:solidFill>
              </a:rPr>
              <a:t> (Jun – Aug)</a:t>
            </a:r>
            <a:endParaRPr lang="en-US" sz="1100" b="1" dirty="0">
              <a:solidFill>
                <a:srgbClr val="009900"/>
              </a:solidFill>
            </a:endParaRPr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2895600" y="4267200"/>
            <a:ext cx="1371600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457200" y="457200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2012 KCD FUNDS:  </a:t>
            </a:r>
          </a:p>
          <a:p>
            <a:r>
              <a:rPr lang="en-US" sz="2400" dirty="0" smtClean="0"/>
              <a:t>POTENTIAL PROJECT IMPACT FROM DELAY IN DECISION </a:t>
            </a:r>
          </a:p>
        </p:txBody>
      </p:sp>
      <p:cxnSp>
        <p:nvCxnSpPr>
          <p:cNvPr id="54" name="Straight Connector 53"/>
          <p:cNvCxnSpPr/>
          <p:nvPr/>
        </p:nvCxnSpPr>
        <p:spPr>
          <a:xfrm rot="5400000">
            <a:off x="3733800" y="4343400"/>
            <a:ext cx="1066800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4038600" y="4953000"/>
            <a:ext cx="457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Nov</a:t>
            </a:r>
            <a:endParaRPr lang="en-US" sz="1200" dirty="0"/>
          </a:p>
        </p:txBody>
      </p:sp>
      <p:sp>
        <p:nvSpPr>
          <p:cNvPr id="56" name="Rectangle 55"/>
          <p:cNvSpPr/>
          <p:nvPr/>
        </p:nvSpPr>
        <p:spPr>
          <a:xfrm>
            <a:off x="2667000" y="4953000"/>
            <a:ext cx="45589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May</a:t>
            </a:r>
            <a:endParaRPr lang="en-US" sz="1200" dirty="0"/>
          </a:p>
        </p:txBody>
      </p:sp>
      <p:sp>
        <p:nvSpPr>
          <p:cNvPr id="86" name="Left Brace 85"/>
          <p:cNvSpPr/>
          <p:nvPr/>
        </p:nvSpPr>
        <p:spPr>
          <a:xfrm>
            <a:off x="8153400" y="3962400"/>
            <a:ext cx="152400" cy="228600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7" name="Left Brace 86"/>
          <p:cNvSpPr/>
          <p:nvPr/>
        </p:nvSpPr>
        <p:spPr>
          <a:xfrm flipH="1">
            <a:off x="8458200" y="3962400"/>
            <a:ext cx="152400" cy="259082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Rectangle 92"/>
          <p:cNvSpPr/>
          <p:nvPr/>
        </p:nvSpPr>
        <p:spPr>
          <a:xfrm>
            <a:off x="8077200" y="5181600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2014</a:t>
            </a:r>
            <a:endParaRPr lang="en-US" dirty="0"/>
          </a:p>
        </p:txBody>
      </p:sp>
      <p:cxnSp>
        <p:nvCxnSpPr>
          <p:cNvPr id="94" name="Straight Connector 93"/>
          <p:cNvCxnSpPr/>
          <p:nvPr/>
        </p:nvCxnSpPr>
        <p:spPr>
          <a:xfrm rot="5400000">
            <a:off x="8153400" y="4876800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/>
          <p:cNvSpPr txBox="1"/>
          <p:nvPr/>
        </p:nvSpPr>
        <p:spPr>
          <a:xfrm>
            <a:off x="8153400" y="3810000"/>
            <a:ext cx="533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*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 descr="Narrow horizontal"/>
          <p:cNvSpPr txBox="1">
            <a:spLocks noChangeArrowheads="1"/>
          </p:cNvSpPr>
          <p:nvPr/>
        </p:nvSpPr>
        <p:spPr bwMode="auto">
          <a:xfrm>
            <a:off x="838200" y="0"/>
            <a:ext cx="8305800" cy="6858000"/>
          </a:xfrm>
          <a:prstGeom prst="rect">
            <a:avLst/>
          </a:prstGeom>
          <a:pattFill prst="narHorz">
            <a:fgClr>
              <a:srgbClr val="E6EED5"/>
            </a:fgClr>
            <a:bgClr>
              <a:srgbClr val="FFFFFF"/>
            </a:bgClr>
          </a:pattFill>
          <a:ln w="76200" cmpd="thickThin">
            <a:noFill/>
            <a:miter lim="800000"/>
            <a:headEnd/>
            <a:tailEnd/>
          </a:ln>
        </p:spPr>
        <p:txBody>
          <a:bodyPr vert="horz" wrap="square" lIns="228600" tIns="228600" rIns="228600" bIns="22860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20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Projects delayed past 2013 by postponement of </a:t>
            </a:r>
            <a:r>
              <a:rPr kumimoji="0" lang="en-US" sz="2000" b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2012 KCD funding </a:t>
            </a:r>
            <a:r>
              <a:rPr kumimoji="0" lang="en-US" sz="20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decision until November:</a:t>
            </a:r>
            <a:endParaRPr kumimoji="0" lang="en-US" sz="16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1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WRIA 7: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Raging River Knotweed Control Ph 4  ($50k)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Fall City Knotweed ($40k)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McCormick Park Restoration/Maintenance ($35k)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Meadowbrook Slough Restoration at Mt Si GC ($50k)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Tollgate Farm Restoration Ph 2($50k)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Tolt MacDonald Snoqualmie  River Riparian Restoration ($40k)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Harris Creek Restoration ($50k)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Snoqualmie Watershed Opportunity Fund Grants ($200k)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1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WRIA 8: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Tributary #0056 Enhancement ($50k)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Confluence Parks/Issaquah Creek Restoration ($200k)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Lower Lewis Creek Restoration ($200k)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Tosh Creek Realignment/Culvert Replacement ($124k)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Rainbow Bend/</a:t>
            </a:r>
            <a:r>
              <a:rPr kumimoji="0" lang="en-US" sz="11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Belmondo</a:t>
            </a:r>
            <a:r>
              <a:rPr kumimoji="0" lang="en-US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 Revegetation ($50k)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Upper Bear Riparian Restoration ($54k)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Beaux Art Shoreline Restoration ($150k)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1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WRIA 9: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Fenster Levee Setback and Floodplain Restoration Project (Auburn):  PROJECT LIKELY TO BE CANCELLED and at least $300k in grants at risk)</a:t>
            </a:r>
            <a:endParaRPr kumimoji="0" lang="en-US" sz="11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Duwamish Gardens: ($3M project at least $500k in grants at risk)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KCD Annual Assessment Distributio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228600"/>
            <a:ext cx="8458200" cy="642627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1949</TotalTime>
  <Words>570</Words>
  <Application>Microsoft Office PowerPoint</Application>
  <PresentationFormat>On-screen Show (4:3)</PresentationFormat>
  <Paragraphs>118</Paragraphs>
  <Slides>18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Equity</vt:lpstr>
      <vt:lpstr>Slide 1</vt:lpstr>
      <vt:lpstr>2012 Proposed Budget Revisions: Green River Sandbag Removal</vt:lpstr>
      <vt:lpstr>2012 Proposed Budget Revisions: Watershed Management Funding</vt:lpstr>
      <vt:lpstr>Slide 4</vt:lpstr>
      <vt:lpstr>City of Snoqualmie Flood Mitigation</vt:lpstr>
      <vt:lpstr>City of Snoqualmie  Residential Flood Mitigation Cost-Share</vt:lpstr>
      <vt:lpstr>Reddington Levee Setback</vt:lpstr>
      <vt:lpstr>Reddington Levee Setback Project Proposal in 2006 Flood Plan</vt:lpstr>
      <vt:lpstr>Slide 9</vt:lpstr>
      <vt:lpstr>Slide 10</vt:lpstr>
      <vt:lpstr>Slide 11</vt:lpstr>
      <vt:lpstr>Reddington  Levee Setback and Extension Project</vt:lpstr>
      <vt:lpstr>Acquisition Offers to Four Landowners  are at Impasse</vt:lpstr>
      <vt:lpstr>Project Impacts to Homes and  Relocation Assistance</vt:lpstr>
      <vt:lpstr>Questions?</vt:lpstr>
      <vt:lpstr>Slide 16</vt:lpstr>
      <vt:lpstr>Slide 17</vt:lpstr>
      <vt:lpstr>Slide 18</vt:lpstr>
    </vt:vector>
  </TitlesOfParts>
  <Company>WLRD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Jeanne Stypula</dc:creator>
  <cp:lastModifiedBy>Anne Noris</cp:lastModifiedBy>
  <cp:revision>267</cp:revision>
  <dcterms:created xsi:type="dcterms:W3CDTF">2011-02-16T22:20:29Z</dcterms:created>
  <dcterms:modified xsi:type="dcterms:W3CDTF">2012-05-15T22:33:16Z</dcterms:modified>
</cp:coreProperties>
</file>