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2"/>
  </p:notesMasterIdLst>
  <p:sldIdLst>
    <p:sldId id="321" r:id="rId5"/>
    <p:sldId id="4473" r:id="rId6"/>
    <p:sldId id="336" r:id="rId7"/>
    <p:sldId id="4462" r:id="rId8"/>
    <p:sldId id="4468" r:id="rId9"/>
    <p:sldId id="4470" r:id="rId10"/>
    <p:sldId id="1524" r:id="rId11"/>
  </p:sldIdLst>
  <p:sldSz cx="12192000" cy="6858000"/>
  <p:notesSz cx="9296400" cy="701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532560D-F4ED-309C-E946-B9A020D87CF7}" name="Jackson, Meagan" initials="MJ" userId="S::mejackson@kingcounty.gov::7330fdf4-d178-4535-b102-f839a99b3855" providerId="AD"/>
  <p188:author id="{CD52BA3E-5EB9-D3D8-3B90-288A6AFAF721}" name="Lee, Eunbi" initials="EL" userId="S::eulee@kingcounty.gov::69491ced-fe36-419c-b41a-60659e63da62" providerId="AD"/>
  <p188:author id="{4E1379A4-C535-1531-BA3F-DB173208DF18}" name="Schweitzer, Alison" initials="AS" userId="S::Alison.Schweitzer@kingcounty.gov::83af35c7-00d4-4988-b412-e08b2a8d0e3b" providerId="AD"/>
  <p188:author id="{0B2343AC-7BF5-00AF-7E68-218DDA211061}" name="Carpine-Cazzanti, Joy" initials="JC" userId="S::jcarpine@kingcounty.gov::862d3a08-b1fb-430a-bfaa-85b53ea6b9ad"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BFD397-953D-31E3-55D8-49F4A30C1A12}" v="1" dt="2026-05-05T02:12:02.238"/>
    <p1510:client id="{D47562F1-4074-483F-B4C3-20B937A89BFA}" v="39" dt="2026-05-04T23:55:15.774"/>
    <p1510:client id="{F1EAD8F7-3538-43D5-A446-8CCEEB1D00F3}" v="5" dt="2026-05-04T16:57:58.730"/>
    <p1510:client id="{F82BD228-35E3-49B4-88BB-89A8794CE7C3}" v="26" dt="2026-05-04T15:36:18.490"/>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19"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ounds, Drew" userId="91ba2960-9426-4477-95ec-37d6e259423c" providerId="ADAL" clId="{AC6D7883-0AE4-43D6-9BA9-EB3C5E9A672A}"/>
    <pc:docChg chg="modSld">
      <pc:chgData name="Pounds, Drew" userId="91ba2960-9426-4477-95ec-37d6e259423c" providerId="ADAL" clId="{AC6D7883-0AE4-43D6-9BA9-EB3C5E9A672A}" dt="2026-05-04T15:36:18.490" v="25" actId="20577"/>
      <pc:docMkLst>
        <pc:docMk/>
      </pc:docMkLst>
      <pc:sldChg chg="modSp mod">
        <pc:chgData name="Pounds, Drew" userId="91ba2960-9426-4477-95ec-37d6e259423c" providerId="ADAL" clId="{AC6D7883-0AE4-43D6-9BA9-EB3C5E9A672A}" dt="2026-05-04T15:36:18.490" v="25" actId="20577"/>
        <pc:sldMkLst>
          <pc:docMk/>
          <pc:sldMk cId="2029988507" sldId="321"/>
        </pc:sldMkLst>
        <pc:spChg chg="mod">
          <ac:chgData name="Pounds, Drew" userId="91ba2960-9426-4477-95ec-37d6e259423c" providerId="ADAL" clId="{AC6D7883-0AE4-43D6-9BA9-EB3C5E9A672A}" dt="2026-05-04T15:36:18.490" v="25" actId="20577"/>
          <ac:spMkLst>
            <pc:docMk/>
            <pc:sldMk cId="2029988507" sldId="321"/>
            <ac:spMk id="4" creationId="{BDD77DB4-CB90-56B4-5AB5-1B198725EE4D}"/>
          </ac:spMkLst>
        </pc:spChg>
      </pc:sldChg>
    </pc:docChg>
  </pc:docChgLst>
  <pc:docChgLst>
    <pc:chgData name="Carpine-Cazzanti, Joy" userId="862d3a08-b1fb-430a-bfaa-85b53ea6b9ad" providerId="ADAL" clId="{15A5D7DA-5A9E-470E-8D77-DCC625C71DA5}"/>
    <pc:docChg chg="modSld">
      <pc:chgData name="Carpine-Cazzanti, Joy" userId="862d3a08-b1fb-430a-bfaa-85b53ea6b9ad" providerId="ADAL" clId="{15A5D7DA-5A9E-470E-8D77-DCC625C71DA5}" dt="2026-05-04T16:57:58.730" v="4" actId="114"/>
      <pc:docMkLst>
        <pc:docMk/>
      </pc:docMkLst>
      <pc:sldChg chg="modSp mod">
        <pc:chgData name="Carpine-Cazzanti, Joy" userId="862d3a08-b1fb-430a-bfaa-85b53ea6b9ad" providerId="ADAL" clId="{15A5D7DA-5A9E-470E-8D77-DCC625C71DA5}" dt="2026-05-04T16:57:58.730" v="4" actId="114"/>
        <pc:sldMkLst>
          <pc:docMk/>
          <pc:sldMk cId="912027952" sldId="1524"/>
        </pc:sldMkLst>
        <pc:spChg chg="mod">
          <ac:chgData name="Carpine-Cazzanti, Joy" userId="862d3a08-b1fb-430a-bfaa-85b53ea6b9ad" providerId="ADAL" clId="{15A5D7DA-5A9E-470E-8D77-DCC625C71DA5}" dt="2026-05-04T16:57:58.730" v="4" actId="114"/>
          <ac:spMkLst>
            <pc:docMk/>
            <pc:sldMk cId="912027952" sldId="1524"/>
            <ac:spMk id="3" creationId="{FBF0D2C0-9971-C012-6A0C-F8E974FE33DD}"/>
          </ac:spMkLst>
        </pc:spChg>
      </pc:sldChg>
      <pc:sldChg chg="modSp mod">
        <pc:chgData name="Carpine-Cazzanti, Joy" userId="862d3a08-b1fb-430a-bfaa-85b53ea6b9ad" providerId="ADAL" clId="{15A5D7DA-5A9E-470E-8D77-DCC625C71DA5}" dt="2026-05-04T16:57:30.532" v="3" actId="114"/>
        <pc:sldMkLst>
          <pc:docMk/>
          <pc:sldMk cId="2680643162" sldId="4468"/>
        </pc:sldMkLst>
        <pc:graphicFrameChg chg="modGraphic">
          <ac:chgData name="Carpine-Cazzanti, Joy" userId="862d3a08-b1fb-430a-bfaa-85b53ea6b9ad" providerId="ADAL" clId="{15A5D7DA-5A9E-470E-8D77-DCC625C71DA5}" dt="2026-05-04T16:57:30.532" v="3" actId="114"/>
          <ac:graphicFrameMkLst>
            <pc:docMk/>
            <pc:sldMk cId="2680643162" sldId="4468"/>
            <ac:graphicFrameMk id="4" creationId="{0F8E541C-CF4B-4FDF-141D-18122DC985DE}"/>
          </ac:graphicFrameMkLst>
        </pc:graphicFrameChg>
      </pc:sldChg>
    </pc:docChg>
  </pc:docChgLst>
  <pc:docChgLst>
    <pc:chgData name="Gedeon, Michael" userId="d4380797-314b-477b-89f4-7c5fda5ad772" providerId="ADAL" clId="{C8CF1BCE-FDAA-4703-B32A-6DE1CF843E58}"/>
    <pc:docChg chg="undo custSel addSld delSld modSld">
      <pc:chgData name="Gedeon, Michael" userId="d4380797-314b-477b-89f4-7c5fda5ad772" providerId="ADAL" clId="{C8CF1BCE-FDAA-4703-B32A-6DE1CF843E58}" dt="2026-05-04T23:55:15.774" v="339" actId="20577"/>
      <pc:docMkLst>
        <pc:docMk/>
      </pc:docMkLst>
      <pc:sldChg chg="modSp mod">
        <pc:chgData name="Gedeon, Michael" userId="d4380797-314b-477b-89f4-7c5fda5ad772" providerId="ADAL" clId="{C8CF1BCE-FDAA-4703-B32A-6DE1CF843E58}" dt="2026-05-04T05:01:12.113" v="18" actId="14100"/>
        <pc:sldMkLst>
          <pc:docMk/>
          <pc:sldMk cId="2029988507" sldId="321"/>
        </pc:sldMkLst>
        <pc:spChg chg="mod">
          <ac:chgData name="Gedeon, Michael" userId="d4380797-314b-477b-89f4-7c5fda5ad772" providerId="ADAL" clId="{C8CF1BCE-FDAA-4703-B32A-6DE1CF843E58}" dt="2026-05-04T05:00:48.827" v="11" actId="14100"/>
          <ac:spMkLst>
            <pc:docMk/>
            <pc:sldMk cId="2029988507" sldId="321"/>
            <ac:spMk id="3" creationId="{E24541A5-F4D0-2EED-58DC-E1ECF2C5175E}"/>
          </ac:spMkLst>
        </pc:spChg>
        <pc:spChg chg="mod">
          <ac:chgData name="Gedeon, Michael" userId="d4380797-314b-477b-89f4-7c5fda5ad772" providerId="ADAL" clId="{C8CF1BCE-FDAA-4703-B32A-6DE1CF843E58}" dt="2026-05-04T05:01:12.113" v="18" actId="14100"/>
          <ac:spMkLst>
            <pc:docMk/>
            <pc:sldMk cId="2029988507" sldId="321"/>
            <ac:spMk id="4" creationId="{BDD77DB4-CB90-56B4-5AB5-1B198725EE4D}"/>
          </ac:spMkLst>
        </pc:spChg>
      </pc:sldChg>
      <pc:sldChg chg="del">
        <pc:chgData name="Gedeon, Michael" userId="d4380797-314b-477b-89f4-7c5fda5ad772" providerId="ADAL" clId="{C8CF1BCE-FDAA-4703-B32A-6DE1CF843E58}" dt="2026-05-04T05:10:15.066" v="44" actId="47"/>
        <pc:sldMkLst>
          <pc:docMk/>
          <pc:sldMk cId="2648375156" sldId="326"/>
        </pc:sldMkLst>
      </pc:sldChg>
      <pc:sldChg chg="del">
        <pc:chgData name="Gedeon, Michael" userId="d4380797-314b-477b-89f4-7c5fda5ad772" providerId="ADAL" clId="{C8CF1BCE-FDAA-4703-B32A-6DE1CF843E58}" dt="2026-05-04T05:10:15.895" v="45" actId="47"/>
        <pc:sldMkLst>
          <pc:docMk/>
          <pc:sldMk cId="1907763513" sldId="327"/>
        </pc:sldMkLst>
      </pc:sldChg>
      <pc:sldChg chg="del">
        <pc:chgData name="Gedeon, Michael" userId="d4380797-314b-477b-89f4-7c5fda5ad772" providerId="ADAL" clId="{C8CF1BCE-FDAA-4703-B32A-6DE1CF843E58}" dt="2026-05-04T05:10:09.521" v="42" actId="47"/>
        <pc:sldMkLst>
          <pc:docMk/>
          <pc:sldMk cId="1158177336" sldId="331"/>
        </pc:sldMkLst>
      </pc:sldChg>
      <pc:sldChg chg="del">
        <pc:chgData name="Gedeon, Michael" userId="d4380797-314b-477b-89f4-7c5fda5ad772" providerId="ADAL" clId="{C8CF1BCE-FDAA-4703-B32A-6DE1CF843E58}" dt="2026-05-04T05:10:08.321" v="41" actId="47"/>
        <pc:sldMkLst>
          <pc:docMk/>
          <pc:sldMk cId="1628397827" sldId="332"/>
        </pc:sldMkLst>
      </pc:sldChg>
      <pc:sldChg chg="del">
        <pc:chgData name="Gedeon, Michael" userId="d4380797-314b-477b-89f4-7c5fda5ad772" providerId="ADAL" clId="{C8CF1BCE-FDAA-4703-B32A-6DE1CF843E58}" dt="2026-05-04T05:10:11.368" v="43" actId="47"/>
        <pc:sldMkLst>
          <pc:docMk/>
          <pc:sldMk cId="165017562" sldId="333"/>
        </pc:sldMkLst>
      </pc:sldChg>
      <pc:sldChg chg="del">
        <pc:chgData name="Gedeon, Michael" userId="d4380797-314b-477b-89f4-7c5fda5ad772" providerId="ADAL" clId="{C8CF1BCE-FDAA-4703-B32A-6DE1CF843E58}" dt="2026-05-04T05:10:06.515" v="40" actId="47"/>
        <pc:sldMkLst>
          <pc:docMk/>
          <pc:sldMk cId="1498313893" sldId="334"/>
        </pc:sldMkLst>
      </pc:sldChg>
      <pc:sldChg chg="del">
        <pc:chgData name="Gedeon, Michael" userId="d4380797-314b-477b-89f4-7c5fda5ad772" providerId="ADAL" clId="{C8CF1BCE-FDAA-4703-B32A-6DE1CF843E58}" dt="2026-05-04T05:10:16.875" v="46" actId="47"/>
        <pc:sldMkLst>
          <pc:docMk/>
          <pc:sldMk cId="177016644" sldId="335"/>
        </pc:sldMkLst>
      </pc:sldChg>
      <pc:sldChg chg="addSp delSp modSp new mod modAnim">
        <pc:chgData name="Gedeon, Michael" userId="d4380797-314b-477b-89f4-7c5fda5ad772" providerId="ADAL" clId="{C8CF1BCE-FDAA-4703-B32A-6DE1CF843E58}" dt="2026-05-04T14:28:26.043" v="111"/>
        <pc:sldMkLst>
          <pc:docMk/>
          <pc:sldMk cId="3551435172" sldId="336"/>
        </pc:sldMkLst>
        <pc:spChg chg="add mod">
          <ac:chgData name="Gedeon, Michael" userId="d4380797-314b-477b-89f4-7c5fda5ad772" providerId="ADAL" clId="{C8CF1BCE-FDAA-4703-B32A-6DE1CF843E58}" dt="2026-05-04T05:03:27.141" v="29" actId="692"/>
          <ac:spMkLst>
            <pc:docMk/>
            <pc:sldMk cId="3551435172" sldId="336"/>
            <ac:spMk id="3" creationId="{1EB5C97D-E4F6-18D3-334C-E135751629CC}"/>
          </ac:spMkLst>
        </pc:spChg>
        <pc:spChg chg="add mod">
          <ac:chgData name="Gedeon, Michael" userId="d4380797-314b-477b-89f4-7c5fda5ad772" providerId="ADAL" clId="{C8CF1BCE-FDAA-4703-B32A-6DE1CF843E58}" dt="2026-05-04T05:03:35.976" v="30" actId="207"/>
          <ac:spMkLst>
            <pc:docMk/>
            <pc:sldMk cId="3551435172" sldId="336"/>
            <ac:spMk id="4" creationId="{6FAA4C74-1B22-7EBE-87CA-046720CC9BD9}"/>
          </ac:spMkLst>
        </pc:spChg>
        <pc:spChg chg="add del mod">
          <ac:chgData name="Gedeon, Michael" userId="d4380797-314b-477b-89f4-7c5fda5ad772" providerId="ADAL" clId="{C8CF1BCE-FDAA-4703-B32A-6DE1CF843E58}" dt="2026-05-04T05:03:59.543" v="31" actId="478"/>
          <ac:spMkLst>
            <pc:docMk/>
            <pc:sldMk cId="3551435172" sldId="336"/>
            <ac:spMk id="5" creationId="{B62DEA57-164F-BC87-9DC7-2693103A897B}"/>
          </ac:spMkLst>
        </pc:spChg>
        <pc:spChg chg="add mod">
          <ac:chgData name="Gedeon, Michael" userId="d4380797-314b-477b-89f4-7c5fda5ad772" providerId="ADAL" clId="{C8CF1BCE-FDAA-4703-B32A-6DE1CF843E58}" dt="2026-05-04T05:02:29.240" v="21" actId="207"/>
          <ac:spMkLst>
            <pc:docMk/>
            <pc:sldMk cId="3551435172" sldId="336"/>
            <ac:spMk id="9" creationId="{B2CAD1B7-B8CA-3FD5-F4A4-35E78EEE0C60}"/>
          </ac:spMkLst>
        </pc:spChg>
        <pc:spChg chg="add mod">
          <ac:chgData name="Gedeon, Michael" userId="d4380797-314b-477b-89f4-7c5fda5ad772" providerId="ADAL" clId="{C8CF1BCE-FDAA-4703-B32A-6DE1CF843E58}" dt="2026-05-04T05:02:44.727" v="23" actId="207"/>
          <ac:spMkLst>
            <pc:docMk/>
            <pc:sldMk cId="3551435172" sldId="336"/>
            <ac:spMk id="10" creationId="{3CDDEDA8-0732-25BB-BBB6-5A51C3233900}"/>
          </ac:spMkLst>
        </pc:spChg>
        <pc:spChg chg="add mod">
          <ac:chgData name="Gedeon, Michael" userId="d4380797-314b-477b-89f4-7c5fda5ad772" providerId="ADAL" clId="{C8CF1BCE-FDAA-4703-B32A-6DE1CF843E58}" dt="2026-05-04T05:02:39.783" v="22" actId="207"/>
          <ac:spMkLst>
            <pc:docMk/>
            <pc:sldMk cId="3551435172" sldId="336"/>
            <ac:spMk id="11" creationId="{9EE64BBE-F4E5-BA15-53CC-1B60B7A77BE8}"/>
          </ac:spMkLst>
        </pc:spChg>
        <pc:graphicFrameChg chg="add mod">
          <ac:chgData name="Gedeon, Michael" userId="d4380797-314b-477b-89f4-7c5fda5ad772" providerId="ADAL" clId="{C8CF1BCE-FDAA-4703-B32A-6DE1CF843E58}" dt="2026-05-04T05:02:20.873" v="20"/>
          <ac:graphicFrameMkLst>
            <pc:docMk/>
            <pc:sldMk cId="3551435172" sldId="336"/>
            <ac:graphicFrameMk id="6" creationId="{57904121-A137-72C9-E60C-86CD77C70763}"/>
          </ac:graphicFrameMkLst>
        </pc:graphicFrameChg>
        <pc:picChg chg="add mod">
          <ac:chgData name="Gedeon, Michael" userId="d4380797-314b-477b-89f4-7c5fda5ad772" providerId="ADAL" clId="{C8CF1BCE-FDAA-4703-B32A-6DE1CF843E58}" dt="2026-05-04T05:02:20.873" v="20"/>
          <ac:picMkLst>
            <pc:docMk/>
            <pc:sldMk cId="3551435172" sldId="336"/>
            <ac:picMk id="2" creationId="{A0900429-1627-1E96-61B7-A1C1E9E4CE53}"/>
          </ac:picMkLst>
        </pc:picChg>
        <pc:cxnChg chg="add mod">
          <ac:chgData name="Gedeon, Michael" userId="d4380797-314b-477b-89f4-7c5fda5ad772" providerId="ADAL" clId="{C8CF1BCE-FDAA-4703-B32A-6DE1CF843E58}" dt="2026-05-04T14:26:06.381" v="106" actId="692"/>
          <ac:cxnSpMkLst>
            <pc:docMk/>
            <pc:sldMk cId="3551435172" sldId="336"/>
            <ac:cxnSpMk id="7" creationId="{BDD33F41-70B4-40F6-1BC8-B0B8D62526CC}"/>
          </ac:cxnSpMkLst>
        </pc:cxnChg>
        <pc:cxnChg chg="add mod">
          <ac:chgData name="Gedeon, Michael" userId="d4380797-314b-477b-89f4-7c5fda5ad772" providerId="ADAL" clId="{C8CF1BCE-FDAA-4703-B32A-6DE1CF843E58}" dt="2026-05-04T14:26:51.078" v="109" actId="692"/>
          <ac:cxnSpMkLst>
            <pc:docMk/>
            <pc:sldMk cId="3551435172" sldId="336"/>
            <ac:cxnSpMk id="8" creationId="{5EAC3242-99CB-C868-C496-9141AA4DBD3D}"/>
          </ac:cxnSpMkLst>
        </pc:cxnChg>
      </pc:sldChg>
      <pc:sldChg chg="addSp delSp modSp add mod">
        <pc:chgData name="Gedeon, Michael" userId="d4380797-314b-477b-89f4-7c5fda5ad772" providerId="ADAL" clId="{C8CF1BCE-FDAA-4703-B32A-6DE1CF843E58}" dt="2026-05-04T23:55:15.774" v="339" actId="20577"/>
        <pc:sldMkLst>
          <pc:docMk/>
          <pc:sldMk cId="912027952" sldId="1524"/>
        </pc:sldMkLst>
        <pc:spChg chg="del mod">
          <ac:chgData name="Gedeon, Michael" userId="d4380797-314b-477b-89f4-7c5fda5ad772" providerId="ADAL" clId="{C8CF1BCE-FDAA-4703-B32A-6DE1CF843E58}" dt="2026-05-04T05:13:41.569" v="72" actId="478"/>
          <ac:spMkLst>
            <pc:docMk/>
            <pc:sldMk cId="912027952" sldId="1524"/>
            <ac:spMk id="2" creationId="{742DB940-1B25-6B3F-08B5-B7A5F227E812}"/>
          </ac:spMkLst>
        </pc:spChg>
        <pc:spChg chg="mod">
          <ac:chgData name="Gedeon, Michael" userId="d4380797-314b-477b-89f4-7c5fda5ad772" providerId="ADAL" clId="{C8CF1BCE-FDAA-4703-B32A-6DE1CF843E58}" dt="2026-05-04T05:16:59.613" v="92" actId="114"/>
          <ac:spMkLst>
            <pc:docMk/>
            <pc:sldMk cId="912027952" sldId="1524"/>
            <ac:spMk id="3" creationId="{FBF0D2C0-9971-C012-6A0C-F8E974FE33DD}"/>
          </ac:spMkLst>
        </pc:spChg>
        <pc:spChg chg="del">
          <ac:chgData name="Gedeon, Michael" userId="d4380797-314b-477b-89f4-7c5fda5ad772" providerId="ADAL" clId="{C8CF1BCE-FDAA-4703-B32A-6DE1CF843E58}" dt="2026-05-04T14:56:59.797" v="129" actId="478"/>
          <ac:spMkLst>
            <pc:docMk/>
            <pc:sldMk cId="912027952" sldId="1524"/>
            <ac:spMk id="4" creationId="{25167C48-5F93-737F-7528-54A49FD57249}"/>
          </ac:spMkLst>
        </pc:spChg>
        <pc:spChg chg="add del mod">
          <ac:chgData name="Gedeon, Michael" userId="d4380797-314b-477b-89f4-7c5fda5ad772" providerId="ADAL" clId="{C8CF1BCE-FDAA-4703-B32A-6DE1CF843E58}" dt="2026-05-04T05:13:51.635" v="73" actId="478"/>
          <ac:spMkLst>
            <pc:docMk/>
            <pc:sldMk cId="912027952" sldId="1524"/>
            <ac:spMk id="8" creationId="{F8211EAC-B448-26D4-47CF-8489EEDA1ACF}"/>
          </ac:spMkLst>
        </pc:spChg>
        <pc:graphicFrameChg chg="mod modGraphic">
          <ac:chgData name="Gedeon, Michael" userId="d4380797-314b-477b-89f4-7c5fda5ad772" providerId="ADAL" clId="{C8CF1BCE-FDAA-4703-B32A-6DE1CF843E58}" dt="2026-05-04T23:55:15.774" v="339" actId="20577"/>
          <ac:graphicFrameMkLst>
            <pc:docMk/>
            <pc:sldMk cId="912027952" sldId="1524"/>
            <ac:graphicFrameMk id="6" creationId="{49AEB646-7434-C37B-3FFA-177AE09B012A}"/>
          </ac:graphicFrameMkLst>
        </pc:graphicFrameChg>
        <pc:picChg chg="del">
          <ac:chgData name="Gedeon, Michael" userId="d4380797-314b-477b-89f4-7c5fda5ad772" providerId="ADAL" clId="{C8CF1BCE-FDAA-4703-B32A-6DE1CF843E58}" dt="2026-05-04T14:57:02.536" v="130" actId="478"/>
          <ac:picMkLst>
            <pc:docMk/>
            <pc:sldMk cId="912027952" sldId="1524"/>
            <ac:picMk id="5" creationId="{FCAB7BA9-FC14-4692-85DF-B4A2CAFF5E1D}"/>
          </ac:picMkLst>
        </pc:picChg>
      </pc:sldChg>
      <pc:sldChg chg="delSp modSp add mod">
        <pc:chgData name="Gedeon, Michael" userId="d4380797-314b-477b-89f4-7c5fda5ad772" providerId="ADAL" clId="{C8CF1BCE-FDAA-4703-B32A-6DE1CF843E58}" dt="2026-05-04T05:27:27.752" v="93" actId="113"/>
        <pc:sldMkLst>
          <pc:docMk/>
          <pc:sldMk cId="1581416869" sldId="4462"/>
        </pc:sldMkLst>
        <pc:spChg chg="mod">
          <ac:chgData name="Gedeon, Michael" userId="d4380797-314b-477b-89f4-7c5fda5ad772" providerId="ADAL" clId="{C8CF1BCE-FDAA-4703-B32A-6DE1CF843E58}" dt="2026-05-04T05:09:14.582" v="35" actId="14100"/>
          <ac:spMkLst>
            <pc:docMk/>
            <pc:sldMk cId="1581416869" sldId="4462"/>
            <ac:spMk id="2" creationId="{BF7BE846-6961-A662-8D3F-00EA58D3384A}"/>
          </ac:spMkLst>
        </pc:spChg>
        <pc:spChg chg="del">
          <ac:chgData name="Gedeon, Michael" userId="d4380797-314b-477b-89f4-7c5fda5ad772" providerId="ADAL" clId="{C8CF1BCE-FDAA-4703-B32A-6DE1CF843E58}" dt="2026-05-04T05:09:49.098" v="39" actId="478"/>
          <ac:spMkLst>
            <pc:docMk/>
            <pc:sldMk cId="1581416869" sldId="4462"/>
            <ac:spMk id="44" creationId="{5FCCCF7C-D0A1-529E-663F-18C870D5C19A}"/>
          </ac:spMkLst>
        </pc:spChg>
        <pc:graphicFrameChg chg="mod modGraphic">
          <ac:chgData name="Gedeon, Michael" userId="d4380797-314b-477b-89f4-7c5fda5ad772" providerId="ADAL" clId="{C8CF1BCE-FDAA-4703-B32A-6DE1CF843E58}" dt="2026-05-04T05:27:27.752" v="93" actId="113"/>
          <ac:graphicFrameMkLst>
            <pc:docMk/>
            <pc:sldMk cId="1581416869" sldId="4462"/>
            <ac:graphicFrameMk id="5" creationId="{D594091C-F846-6F1D-C48A-513718EFB2E8}"/>
          </ac:graphicFrameMkLst>
        </pc:graphicFrameChg>
      </pc:sldChg>
      <pc:sldChg chg="delSp modSp add mod">
        <pc:chgData name="Gedeon, Michael" userId="d4380797-314b-477b-89f4-7c5fda5ad772" providerId="ADAL" clId="{C8CF1BCE-FDAA-4703-B32A-6DE1CF843E58}" dt="2026-05-04T15:20:12.283" v="134" actId="20577"/>
        <pc:sldMkLst>
          <pc:docMk/>
          <pc:sldMk cId="2680643162" sldId="4468"/>
        </pc:sldMkLst>
        <pc:spChg chg="mod">
          <ac:chgData name="Gedeon, Michael" userId="d4380797-314b-477b-89f4-7c5fda5ad772" providerId="ADAL" clId="{C8CF1BCE-FDAA-4703-B32A-6DE1CF843E58}" dt="2026-05-04T14:30:05.484" v="123" actId="1076"/>
          <ac:spMkLst>
            <pc:docMk/>
            <pc:sldMk cId="2680643162" sldId="4468"/>
            <ac:spMk id="2" creationId="{58EC4A68-3FED-F567-CDB9-7088E9AB4BE0}"/>
          </ac:spMkLst>
        </pc:spChg>
        <pc:spChg chg="del">
          <ac:chgData name="Gedeon, Michael" userId="d4380797-314b-477b-89f4-7c5fda5ad772" providerId="ADAL" clId="{C8CF1BCE-FDAA-4703-B32A-6DE1CF843E58}" dt="2026-05-04T05:14:39.847" v="78" actId="478"/>
          <ac:spMkLst>
            <pc:docMk/>
            <pc:sldMk cId="2680643162" sldId="4468"/>
            <ac:spMk id="5" creationId="{AF3636F2-ED4D-30FE-B34F-8B53B1FA4DC0}"/>
          </ac:spMkLst>
        </pc:spChg>
        <pc:graphicFrameChg chg="mod modGraphic">
          <ac:chgData name="Gedeon, Michael" userId="d4380797-314b-477b-89f4-7c5fda5ad772" providerId="ADAL" clId="{C8CF1BCE-FDAA-4703-B32A-6DE1CF843E58}" dt="2026-05-04T15:20:12.283" v="134" actId="20577"/>
          <ac:graphicFrameMkLst>
            <pc:docMk/>
            <pc:sldMk cId="2680643162" sldId="4468"/>
            <ac:graphicFrameMk id="4" creationId="{0F8E541C-CF4B-4FDF-141D-18122DC985DE}"/>
          </ac:graphicFrameMkLst>
        </pc:graphicFrameChg>
      </pc:sldChg>
      <pc:sldChg chg="modSp add mod">
        <pc:chgData name="Gedeon, Michael" userId="d4380797-314b-477b-89f4-7c5fda5ad772" providerId="ADAL" clId="{C8CF1BCE-FDAA-4703-B32A-6DE1CF843E58}" dt="2026-05-04T14:44:21.328" v="128" actId="255"/>
        <pc:sldMkLst>
          <pc:docMk/>
          <pc:sldMk cId="2412298466" sldId="4470"/>
        </pc:sldMkLst>
        <pc:spChg chg="mod">
          <ac:chgData name="Gedeon, Michael" userId="d4380797-314b-477b-89f4-7c5fda5ad772" providerId="ADAL" clId="{C8CF1BCE-FDAA-4703-B32A-6DE1CF843E58}" dt="2026-05-04T14:44:21.328" v="128" actId="255"/>
          <ac:spMkLst>
            <pc:docMk/>
            <pc:sldMk cId="2412298466" sldId="4470"/>
            <ac:spMk id="2" creationId="{23707720-D2F8-E158-F3A2-8748867008C9}"/>
          </ac:spMkLst>
        </pc:spChg>
        <pc:spChg chg="mod">
          <ac:chgData name="Gedeon, Michael" userId="d4380797-314b-477b-89f4-7c5fda5ad772" providerId="ADAL" clId="{C8CF1BCE-FDAA-4703-B32A-6DE1CF843E58}" dt="2026-05-04T14:43:24.808" v="126" actId="14100"/>
          <ac:spMkLst>
            <pc:docMk/>
            <pc:sldMk cId="2412298466" sldId="4470"/>
            <ac:spMk id="3" creationId="{66846627-1A21-7CA0-4DB6-620C4B6591CB}"/>
          </ac:spMkLst>
        </pc:spChg>
        <pc:spChg chg="mod">
          <ac:chgData name="Gedeon, Michael" userId="d4380797-314b-477b-89f4-7c5fda5ad772" providerId="ADAL" clId="{C8CF1BCE-FDAA-4703-B32A-6DE1CF843E58}" dt="2026-05-04T14:43:37.769" v="127" actId="1076"/>
          <ac:spMkLst>
            <pc:docMk/>
            <pc:sldMk cId="2412298466" sldId="4470"/>
            <ac:spMk id="5" creationId="{B83DE449-E890-1640-CC8E-12C53495ECD1}"/>
          </ac:spMkLst>
        </pc:spChg>
      </pc:sldChg>
      <pc:sldChg chg="add del">
        <pc:chgData name="Gedeon, Michael" userId="d4380797-314b-477b-89f4-7c5fda5ad772" providerId="ADAL" clId="{C8CF1BCE-FDAA-4703-B32A-6DE1CF843E58}" dt="2026-05-04T05:12:59.182" v="57"/>
        <pc:sldMkLst>
          <pc:docMk/>
          <pc:sldMk cId="3551763710" sldId="4471"/>
        </pc:sldMkLst>
      </pc:sldChg>
      <pc:sldChg chg="new del">
        <pc:chgData name="Gedeon, Michael" userId="d4380797-314b-477b-89f4-7c5fda5ad772" providerId="ADAL" clId="{C8CF1BCE-FDAA-4703-B32A-6DE1CF843E58}" dt="2026-05-04T05:47:19.868" v="103" actId="2696"/>
        <pc:sldMkLst>
          <pc:docMk/>
          <pc:sldMk cId="4215055783" sldId="4471"/>
        </pc:sldMkLst>
      </pc:sldChg>
      <pc:sldChg chg="modSp add mod">
        <pc:chgData name="Gedeon, Michael" userId="d4380797-314b-477b-89f4-7c5fda5ad772" providerId="ADAL" clId="{C8CF1BCE-FDAA-4703-B32A-6DE1CF843E58}" dt="2026-05-04T23:29:29.179" v="328" actId="20577"/>
        <pc:sldMkLst>
          <pc:docMk/>
          <pc:sldMk cId="1397979195" sldId="4473"/>
        </pc:sldMkLst>
        <pc:spChg chg="mod">
          <ac:chgData name="Gedeon, Michael" userId="d4380797-314b-477b-89f4-7c5fda5ad772" providerId="ADAL" clId="{C8CF1BCE-FDAA-4703-B32A-6DE1CF843E58}" dt="2026-05-04T15:34:58.347" v="319" actId="27636"/>
          <ac:spMkLst>
            <pc:docMk/>
            <pc:sldMk cId="1397979195" sldId="4473"/>
            <ac:spMk id="2" creationId="{97152EC9-B724-1C7D-1D2E-76BAB4A1970E}"/>
          </ac:spMkLst>
        </pc:spChg>
        <pc:spChg chg="mod">
          <ac:chgData name="Gedeon, Michael" userId="d4380797-314b-477b-89f4-7c5fda5ad772" providerId="ADAL" clId="{C8CF1BCE-FDAA-4703-B32A-6DE1CF843E58}" dt="2026-05-04T23:29:29.179" v="328" actId="20577"/>
          <ac:spMkLst>
            <pc:docMk/>
            <pc:sldMk cId="1397979195" sldId="4473"/>
            <ac:spMk id="3" creationId="{6BFB5F0D-B82A-64BC-C43E-228EFF19FAE3}"/>
          </ac:spMkLst>
        </pc:spChg>
      </pc:sldChg>
    </pc:docChg>
  </pc:docChgLst>
  <pc:docChgLst>
    <pc:chgData name="Rubardt, Aaron" userId="S::aaron.rubardt@kingcounty.gov::59552d0c-6479-4dce-b29e-14b3dbde64db" providerId="AD" clId="Web-{5FBFD397-953D-31E3-55D8-49F4A30C1A12}"/>
    <pc:docChg chg="modSld">
      <pc:chgData name="Rubardt, Aaron" userId="S::aaron.rubardt@kingcounty.gov::59552d0c-6479-4dce-b29e-14b3dbde64db" providerId="AD" clId="Web-{5FBFD397-953D-31E3-55D8-49F4A30C1A12}" dt="2026-05-05T02:12:02.238" v="0" actId="20577"/>
      <pc:docMkLst>
        <pc:docMk/>
      </pc:docMkLst>
      <pc:sldChg chg="modSp">
        <pc:chgData name="Rubardt, Aaron" userId="S::aaron.rubardt@kingcounty.gov::59552d0c-6479-4dce-b29e-14b3dbde64db" providerId="AD" clId="Web-{5FBFD397-953D-31E3-55D8-49F4A30C1A12}" dt="2026-05-05T02:12:02.238" v="0" actId="20577"/>
        <pc:sldMkLst>
          <pc:docMk/>
          <pc:sldMk cId="2029988507" sldId="321"/>
        </pc:sldMkLst>
        <pc:spChg chg="mod">
          <ac:chgData name="Rubardt, Aaron" userId="S::aaron.rubardt@kingcounty.gov::59552d0c-6479-4dce-b29e-14b3dbde64db" providerId="AD" clId="Web-{5FBFD397-953D-31E3-55D8-49F4A30C1A12}" dt="2026-05-05T02:12:02.238" v="0" actId="20577"/>
          <ac:spMkLst>
            <pc:docMk/>
            <pc:sldMk cId="2029988507" sldId="321"/>
            <ac:spMk id="4" creationId="{BDD77DB4-CB90-56B4-5AB5-1B198725EE4D}"/>
          </ac:spMkLst>
        </pc:spChg>
      </pc:sldChg>
    </pc:docChg>
  </pc:docChgLst>
</pc:chgInfo>
</file>

<file path=ppt/charts/_rels/chart1.xml.rels><?xml version="1.0" encoding="UTF-8" standalone="yes"?>
<Relationships xmlns="http://schemas.openxmlformats.org/package/2006/relationships"><Relationship Id="rId2" Type="http://schemas.openxmlformats.org/officeDocument/2006/relationships/oleObject" Target="https://kc1-my.sharepoint.com/personal/laura_pitarys_kingcounty_gov/Documents/2023%202024%20Budget%20Development/2026%202027%20Faisal%20Chart%20Executive%20Proposed.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_1176_8FC8C0E2.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311841993826793"/>
          <c:y val="6.8741815167840864E-2"/>
          <c:w val="0.73554874645194235"/>
          <c:h val="0.89266176923415297"/>
        </c:manualLayout>
      </c:layout>
      <c:pieChart>
        <c:varyColors val="1"/>
        <c:ser>
          <c:idx val="0"/>
          <c:order val="0"/>
          <c:dPt>
            <c:idx val="8"/>
            <c:bubble3D val="0"/>
            <c:spPr>
              <a:solidFill>
                <a:schemeClr val="accent3">
                  <a:lumMod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3387-4939-ABC4-54B0A7AB43BA}"/>
              </c:ext>
            </c:extLst>
          </c:dPt>
          <c:dLbls>
            <c:spPr>
              <a:pattFill prst="pct75">
                <a:fgClr>
                  <a:sysClr val="windowText" lastClr="000000">
                    <a:lumMod val="75000"/>
                    <a:lumOff val="25000"/>
                  </a:sysClr>
                </a:fgClr>
                <a:bgClr>
                  <a:sysClr val="windowText" lastClr="000000">
                    <a:lumMod val="65000"/>
                    <a:lumOff val="35000"/>
                  </a:sysClr>
                </a:bgClr>
              </a:pattFill>
              <a:ln>
                <a:noFill/>
              </a:ln>
              <a:effectLst>
                <a:outerShdw blurRad="50800" dist="38100" dir="2700000" algn="tl" rotWithShape="0">
                  <a:prstClr val="black">
                    <a:alpha val="40000"/>
                  </a:prstClr>
                </a:outerShdw>
              </a:effectLst>
            </c:spPr>
            <c:txPr>
              <a:bodyPr rot="0" spcFirstLastPara="1" vertOverflow="clip" horzOverflow="clip" vert="horz" wrap="square" lIns="36576" tIns="18288" rIns="36576" bIns="18288" anchor="ctr" anchorCtr="1">
                <a:spAutoFit/>
              </a:bodyPr>
              <a:lstStyle/>
              <a:p>
                <a:pPr>
                  <a:defRPr sz="1000" b="1" i="0" u="none" strike="noStrike" kern="1200" baseline="0">
                    <a:solidFill>
                      <a:schemeClr val="lt1"/>
                    </a:solidFill>
                    <a:latin typeface="+mn-lt"/>
                    <a:ea typeface="+mn-ea"/>
                    <a:cs typeface="+mn-cs"/>
                  </a:defRPr>
                </a:pPr>
                <a:endParaRPr lang="en-US"/>
              </a:p>
            </c:txPr>
            <c:dLblPos val="bestFit"/>
            <c:showLegendKey val="0"/>
            <c:showVal val="0"/>
            <c:showCatName val="1"/>
            <c:showSerName val="0"/>
            <c:showPercent val="1"/>
            <c:showBubbleSize val="0"/>
            <c:separator> </c:separator>
            <c:showLeaderLines val="1"/>
            <c:extLst>
              <c:ext xmlns:c15="http://schemas.microsoft.com/office/drawing/2012/chart" uri="{CE6537A1-D6FC-4f65-9D91-7224C49458BB}">
                <c15:spPr xmlns:c15="http://schemas.microsoft.com/office/drawing/2012/chart">
                  <a:prstGeom prst="borderCallout1">
                    <a:avLst/>
                  </a:prstGeom>
                </c15:spPr>
              </c:ext>
            </c:extLst>
          </c:dLbls>
          <c:cat>
            <c:strRef>
              <c:f>'Summary Charts'!$A$121:$A$128</c:f>
              <c:strCache>
                <c:ptCount val="8"/>
                <c:pt idx="0">
                  <c:v>KC GF for PH Fund</c:v>
                </c:pt>
                <c:pt idx="1">
                  <c:v>State Flexible</c:v>
                </c:pt>
                <c:pt idx="2">
                  <c:v>FPHS Funding</c:v>
                </c:pt>
                <c:pt idx="3">
                  <c:v>City of Seattle</c:v>
                </c:pt>
                <c:pt idx="4">
                  <c:v>HVMC/HSA</c:v>
                </c:pt>
                <c:pt idx="5">
                  <c:v>BSK Revenue</c:v>
                </c:pt>
                <c:pt idx="6">
                  <c:v>Grants</c:v>
                </c:pt>
                <c:pt idx="7">
                  <c:v>Other Revenue</c:v>
                </c:pt>
              </c:strCache>
            </c:strRef>
          </c:cat>
          <c:val>
            <c:numRef>
              <c:f>'Summary Charts'!$B$121:$B$128</c:f>
              <c:numCache>
                <c:formatCode>"$"0.0,,\ "M"</c:formatCode>
                <c:ptCount val="8"/>
                <c:pt idx="0">
                  <c:v>19872408</c:v>
                </c:pt>
                <c:pt idx="1">
                  <c:v>24595572</c:v>
                </c:pt>
                <c:pt idx="2">
                  <c:v>30095078</c:v>
                </c:pt>
                <c:pt idx="3">
                  <c:v>79437021</c:v>
                </c:pt>
                <c:pt idx="4">
                  <c:v>56000000</c:v>
                </c:pt>
                <c:pt idx="5">
                  <c:v>118615223</c:v>
                </c:pt>
                <c:pt idx="6">
                  <c:v>114445758</c:v>
                </c:pt>
                <c:pt idx="7">
                  <c:v>142230791</c:v>
                </c:pt>
              </c:numCache>
            </c:numRef>
          </c:val>
          <c:extLst>
            <c:ext xmlns:c16="http://schemas.microsoft.com/office/drawing/2014/chart" uri="{C3380CC4-5D6E-409C-BE32-E72D297353CC}">
              <c16:uniqueId val="{00000002-3387-4939-ABC4-54B0A7AB43BA}"/>
            </c:ext>
          </c:extLst>
        </c:ser>
        <c:dLbls>
          <c:dLblPos val="ctr"/>
          <c:showLegendKey val="0"/>
          <c:showVal val="0"/>
          <c:showCatName val="0"/>
          <c:showSerName val="0"/>
          <c:showPercent val="1"/>
          <c:showBubbleSize val="0"/>
          <c:showLeaderLines val="1"/>
        </c:dLbls>
        <c:firstSliceAng val="103"/>
      </c:pieChart>
      <c:spPr>
        <a:noFill/>
        <a:ln w="25400">
          <a:noFill/>
        </a:ln>
        <a:effectLst/>
      </c:spPr>
    </c:plotArea>
    <c:plotVisOnly val="1"/>
    <c:dispBlanksAs val="gap"/>
    <c:showDLblsOverMax val="0"/>
  </c:chart>
  <c:spPr>
    <a:noFill/>
    <a:ln w="9525" cap="flat" cmpd="sng" algn="ctr">
      <a:noFill/>
      <a:round/>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'Summary (2)'!$A$38</c:f>
              <c:strCache>
                <c:ptCount val="1"/>
                <c:pt idx="0">
                  <c:v>Public Health Centers</c:v>
                </c:pt>
              </c:strCache>
            </c:strRef>
          </c:tx>
          <c:spPr>
            <a:solidFill>
              <a:schemeClr val="accent1"/>
            </a:solidFill>
            <a:ln>
              <a:noFill/>
            </a:ln>
            <a:effectLst/>
          </c:spPr>
          <c:invertIfNegative val="0"/>
          <c:cat>
            <c:strRef>
              <c:f>'Summary (2)'!$B$37:$D$37</c:f>
              <c:strCache>
                <c:ptCount val="3"/>
                <c:pt idx="0">
                  <c:v>26/27</c:v>
                </c:pt>
                <c:pt idx="1">
                  <c:v>28/29</c:v>
                </c:pt>
                <c:pt idx="2">
                  <c:v>30/31</c:v>
                </c:pt>
              </c:strCache>
            </c:strRef>
          </c:cat>
          <c:val>
            <c:numRef>
              <c:f>'Summary (2)'!$B$38:$D$38</c:f>
              <c:numCache>
                <c:formatCode>_("$"* #,##0.0_);_("$"* \(#,##0.0\);_("$"* "-"??_);_(@_)</c:formatCode>
                <c:ptCount val="3"/>
                <c:pt idx="0">
                  <c:v>-26</c:v>
                </c:pt>
                <c:pt idx="1">
                  <c:v>-92.0458</c:v>
                </c:pt>
                <c:pt idx="2">
                  <c:v>-107.00247625999999</c:v>
                </c:pt>
              </c:numCache>
            </c:numRef>
          </c:val>
          <c:extLst>
            <c:ext xmlns:c16="http://schemas.microsoft.com/office/drawing/2014/chart" uri="{C3380CC4-5D6E-409C-BE32-E72D297353CC}">
              <c16:uniqueId val="{00000000-D9C4-4204-BE6E-F686EB0A46F2}"/>
            </c:ext>
          </c:extLst>
        </c:ser>
        <c:ser>
          <c:idx val="1"/>
          <c:order val="1"/>
          <c:tx>
            <c:strRef>
              <c:f>'Summary (2)'!$A$39</c:f>
              <c:strCache>
                <c:ptCount val="1"/>
                <c:pt idx="0">
                  <c:v>Core Pop-Based Services/Other</c:v>
                </c:pt>
              </c:strCache>
            </c:strRef>
          </c:tx>
          <c:spPr>
            <a:solidFill>
              <a:schemeClr val="accent2"/>
            </a:solidFill>
            <a:ln>
              <a:noFill/>
            </a:ln>
            <a:effectLst/>
          </c:spPr>
          <c:invertIfNegative val="0"/>
          <c:cat>
            <c:strRef>
              <c:f>'Summary (2)'!$B$37:$D$37</c:f>
              <c:strCache>
                <c:ptCount val="3"/>
                <c:pt idx="0">
                  <c:v>26/27</c:v>
                </c:pt>
                <c:pt idx="1">
                  <c:v>28/29</c:v>
                </c:pt>
                <c:pt idx="2">
                  <c:v>30/31</c:v>
                </c:pt>
              </c:strCache>
            </c:strRef>
          </c:cat>
          <c:val>
            <c:numRef>
              <c:f>'Summary (2)'!$B$39:$D$39</c:f>
              <c:numCache>
                <c:formatCode>_("$"* #,##0.0_);_("$"* \(#,##0.0\);_("$"* "-"??_);_(@_)</c:formatCode>
                <c:ptCount val="3"/>
                <c:pt idx="0">
                  <c:v>-19.399999999999999</c:v>
                </c:pt>
                <c:pt idx="1">
                  <c:v>-34.854200000000006</c:v>
                </c:pt>
                <c:pt idx="2">
                  <c:v>-44.397523740000011</c:v>
                </c:pt>
              </c:numCache>
            </c:numRef>
          </c:val>
          <c:extLst>
            <c:ext xmlns:c16="http://schemas.microsoft.com/office/drawing/2014/chart" uri="{C3380CC4-5D6E-409C-BE32-E72D297353CC}">
              <c16:uniqueId val="{00000001-D9C4-4204-BE6E-F686EB0A46F2}"/>
            </c:ext>
          </c:extLst>
        </c:ser>
        <c:dLbls>
          <c:showLegendKey val="0"/>
          <c:showVal val="0"/>
          <c:showCatName val="0"/>
          <c:showSerName val="0"/>
          <c:showPercent val="0"/>
          <c:showBubbleSize val="0"/>
        </c:dLbls>
        <c:gapWidth val="219"/>
        <c:overlap val="100"/>
        <c:axId val="1664600607"/>
        <c:axId val="1664599167"/>
      </c:barChart>
      <c:catAx>
        <c:axId val="1664600607"/>
        <c:scaling>
          <c:orientation val="minMax"/>
        </c:scaling>
        <c:delete val="0"/>
        <c:axPos val="b"/>
        <c:numFmt formatCode="General" sourceLinked="1"/>
        <c:majorTickMark val="none"/>
        <c:minorTickMark val="none"/>
        <c:tickLblPos val="high"/>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crossAx val="1664599167"/>
        <c:crosses val="autoZero"/>
        <c:auto val="1"/>
        <c:lblAlgn val="ctr"/>
        <c:lblOffset val="100"/>
        <c:noMultiLvlLbl val="0"/>
      </c:catAx>
      <c:valAx>
        <c:axId val="1664599167"/>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0_);_(&quot;$&quot;* \(#,##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166460060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144386-5413-4105-A375-6FF49DCA0D30}"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2419FC83-DFEB-45A5-8640-F11B3E69005A}">
      <dgm:prSet/>
      <dgm:spPr/>
      <dgm:t>
        <a:bodyPr/>
        <a:lstStyle/>
        <a:p>
          <a:pPr>
            <a:lnSpc>
              <a:spcPct val="100000"/>
            </a:lnSpc>
            <a:defRPr cap="all"/>
          </a:pPr>
          <a:r>
            <a:rPr lang="en-US">
              <a:solidFill>
                <a:schemeClr val="bg1"/>
              </a:solidFill>
            </a:rPr>
            <a:t>Long-Standing Structural Gap for Foundational Services and PH Center Services</a:t>
          </a:r>
        </a:p>
      </dgm:t>
    </dgm:pt>
    <dgm:pt modelId="{855C58CB-AF87-4919-A372-CD4D12580F82}" type="parTrans" cxnId="{37CFEC7C-DD6F-4E12-9F49-DC149622CE03}">
      <dgm:prSet/>
      <dgm:spPr/>
      <dgm:t>
        <a:bodyPr/>
        <a:lstStyle/>
        <a:p>
          <a:endParaRPr lang="en-US"/>
        </a:p>
      </dgm:t>
    </dgm:pt>
    <dgm:pt modelId="{089D71D1-56C6-42E1-805B-C411C62884FA}" type="sibTrans" cxnId="{37CFEC7C-DD6F-4E12-9F49-DC149622CE03}">
      <dgm:prSet/>
      <dgm:spPr/>
      <dgm:t>
        <a:bodyPr/>
        <a:lstStyle/>
        <a:p>
          <a:endParaRPr lang="en-US"/>
        </a:p>
      </dgm:t>
    </dgm:pt>
    <dgm:pt modelId="{5AAEA41E-3012-4B34-B665-B7416447F27B}">
      <dgm:prSet/>
      <dgm:spPr/>
      <dgm:t>
        <a:bodyPr/>
        <a:lstStyle/>
        <a:p>
          <a:pPr>
            <a:lnSpc>
              <a:spcPct val="100000"/>
            </a:lnSpc>
            <a:defRPr cap="all"/>
          </a:pPr>
          <a:r>
            <a:rPr lang="en-US">
              <a:solidFill>
                <a:schemeClr val="bg1"/>
              </a:solidFill>
            </a:rPr>
            <a:t>Removed Hospital Services Agreement Funding  Starting in 2028</a:t>
          </a:r>
        </a:p>
      </dgm:t>
    </dgm:pt>
    <dgm:pt modelId="{9418BD1A-2498-4553-AA0B-7E9A99FFA5AD}" type="parTrans" cxnId="{A255D1C6-8EF2-401F-A8DF-067D613DC535}">
      <dgm:prSet/>
      <dgm:spPr/>
      <dgm:t>
        <a:bodyPr/>
        <a:lstStyle/>
        <a:p>
          <a:endParaRPr lang="en-US"/>
        </a:p>
      </dgm:t>
    </dgm:pt>
    <dgm:pt modelId="{7706EB47-7BCB-47F6-83A8-AE9E87F52F41}" type="sibTrans" cxnId="{A255D1C6-8EF2-401F-A8DF-067D613DC535}">
      <dgm:prSet/>
      <dgm:spPr/>
      <dgm:t>
        <a:bodyPr/>
        <a:lstStyle/>
        <a:p>
          <a:endParaRPr lang="en-US"/>
        </a:p>
      </dgm:t>
    </dgm:pt>
    <dgm:pt modelId="{028C742D-564F-459A-88F3-CB8DF6605D49}">
      <dgm:prSet/>
      <dgm:spPr/>
      <dgm:t>
        <a:bodyPr/>
        <a:lstStyle/>
        <a:p>
          <a:pPr>
            <a:lnSpc>
              <a:spcPct val="100000"/>
            </a:lnSpc>
            <a:defRPr cap="all"/>
          </a:pPr>
          <a:r>
            <a:rPr lang="en-US">
              <a:solidFill>
                <a:schemeClr val="bg1"/>
              </a:solidFill>
            </a:rPr>
            <a:t>Expected Impacts from Federal &amp; State Funding</a:t>
          </a:r>
        </a:p>
      </dgm:t>
    </dgm:pt>
    <dgm:pt modelId="{7A9AD815-9B8E-4F9F-9859-E89C0606A1A4}" type="parTrans" cxnId="{50E32636-0B01-4168-A56E-4D7F7F865260}">
      <dgm:prSet/>
      <dgm:spPr/>
      <dgm:t>
        <a:bodyPr/>
        <a:lstStyle/>
        <a:p>
          <a:endParaRPr lang="en-US"/>
        </a:p>
      </dgm:t>
    </dgm:pt>
    <dgm:pt modelId="{0C805C0C-C800-4E39-830A-E8AE245447C1}" type="sibTrans" cxnId="{50E32636-0B01-4168-A56E-4D7F7F865260}">
      <dgm:prSet/>
      <dgm:spPr/>
      <dgm:t>
        <a:bodyPr/>
        <a:lstStyle/>
        <a:p>
          <a:endParaRPr lang="en-US"/>
        </a:p>
      </dgm:t>
    </dgm:pt>
    <dgm:pt modelId="{CF576D7E-D1B7-418B-A02F-3C582800FDCB}" type="pres">
      <dgm:prSet presAssocID="{4C144386-5413-4105-A375-6FF49DCA0D30}" presName="root" presStyleCnt="0">
        <dgm:presLayoutVars>
          <dgm:dir/>
          <dgm:resizeHandles val="exact"/>
        </dgm:presLayoutVars>
      </dgm:prSet>
      <dgm:spPr/>
    </dgm:pt>
    <dgm:pt modelId="{9125DBE6-F43A-4242-BC76-B7280141AA4A}" type="pres">
      <dgm:prSet presAssocID="{2419FC83-DFEB-45A5-8640-F11B3E69005A}" presName="compNode" presStyleCnt="0"/>
      <dgm:spPr/>
    </dgm:pt>
    <dgm:pt modelId="{065BABC9-23C2-453C-8F29-69FE8A93BDD4}" type="pres">
      <dgm:prSet presAssocID="{2419FC83-DFEB-45A5-8640-F11B3E69005A}" presName="iconBgRect" presStyleLbl="bgShp" presStyleIdx="0" presStyleCnt="3"/>
      <dgm:spPr>
        <a:solidFill>
          <a:schemeClr val="tx2">
            <a:lumMod val="10000"/>
            <a:lumOff val="90000"/>
          </a:schemeClr>
        </a:solidFill>
      </dgm:spPr>
    </dgm:pt>
    <dgm:pt modelId="{8DE284DD-3A75-481B-A160-E18E8A9D651B}" type="pres">
      <dgm:prSet presAssocID="{2419FC83-DFEB-45A5-8640-F11B3E69005A}"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Upward trend"/>
        </a:ext>
      </dgm:extLst>
    </dgm:pt>
    <dgm:pt modelId="{971583F1-FC15-423A-9B69-52486E737003}" type="pres">
      <dgm:prSet presAssocID="{2419FC83-DFEB-45A5-8640-F11B3E69005A}" presName="spaceRect" presStyleCnt="0"/>
      <dgm:spPr/>
    </dgm:pt>
    <dgm:pt modelId="{ED12A591-E57B-4DB8-9FD4-9D997B6ED02C}" type="pres">
      <dgm:prSet presAssocID="{2419FC83-DFEB-45A5-8640-F11B3E69005A}" presName="textRect" presStyleLbl="revTx" presStyleIdx="0" presStyleCnt="3">
        <dgm:presLayoutVars>
          <dgm:chMax val="1"/>
          <dgm:chPref val="1"/>
        </dgm:presLayoutVars>
      </dgm:prSet>
      <dgm:spPr/>
    </dgm:pt>
    <dgm:pt modelId="{CBDF68AE-C470-4C7E-8AC7-EA3FF22D5F1C}" type="pres">
      <dgm:prSet presAssocID="{089D71D1-56C6-42E1-805B-C411C62884FA}" presName="sibTrans" presStyleCnt="0"/>
      <dgm:spPr/>
    </dgm:pt>
    <dgm:pt modelId="{74B8172A-2C6D-4E23-89E1-367C2715FFF6}" type="pres">
      <dgm:prSet presAssocID="{5AAEA41E-3012-4B34-B665-B7416447F27B}" presName="compNode" presStyleCnt="0"/>
      <dgm:spPr/>
    </dgm:pt>
    <dgm:pt modelId="{57B3BC4E-1972-4CC1-AA63-C82358D7257B}" type="pres">
      <dgm:prSet presAssocID="{5AAEA41E-3012-4B34-B665-B7416447F27B}" presName="iconBgRect" presStyleLbl="bgShp" presStyleIdx="1" presStyleCnt="3"/>
      <dgm:spPr>
        <a:xfrm>
          <a:off x="3563413" y="1020440"/>
          <a:ext cx="1464464" cy="1464464"/>
        </a:xfrm>
        <a:prstGeom prst="ellipse">
          <a:avLst/>
        </a:prstGeom>
        <a:solidFill>
          <a:srgbClr val="0E2841">
            <a:lumMod val="10000"/>
            <a:lumOff val="90000"/>
          </a:srgbClr>
        </a:solidFill>
        <a:ln>
          <a:noFill/>
        </a:ln>
        <a:effectLst/>
      </dgm:spPr>
    </dgm:pt>
    <dgm:pt modelId="{848DC083-FD4E-4946-B30D-0DC88A57EB3C}" type="pres">
      <dgm:prSet presAssocID="{5AAEA41E-3012-4B34-B665-B7416447F27B}"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04CBCCF9-A5E4-40BD-981E-010987460407}" type="pres">
      <dgm:prSet presAssocID="{5AAEA41E-3012-4B34-B665-B7416447F27B}" presName="spaceRect" presStyleCnt="0"/>
      <dgm:spPr/>
    </dgm:pt>
    <dgm:pt modelId="{768A2B2F-9284-4452-B3BE-DC87FB1748CC}" type="pres">
      <dgm:prSet presAssocID="{5AAEA41E-3012-4B34-B665-B7416447F27B}" presName="textRect" presStyleLbl="revTx" presStyleIdx="1" presStyleCnt="3">
        <dgm:presLayoutVars>
          <dgm:chMax val="1"/>
          <dgm:chPref val="1"/>
        </dgm:presLayoutVars>
      </dgm:prSet>
      <dgm:spPr/>
    </dgm:pt>
    <dgm:pt modelId="{C1F2FB7C-07D8-440F-A7AF-A8F1896BB9A3}" type="pres">
      <dgm:prSet presAssocID="{7706EB47-7BCB-47F6-83A8-AE9E87F52F41}" presName="sibTrans" presStyleCnt="0"/>
      <dgm:spPr/>
    </dgm:pt>
    <dgm:pt modelId="{20723216-0BA3-4F40-B160-9300D71960C4}" type="pres">
      <dgm:prSet presAssocID="{028C742D-564F-459A-88F3-CB8DF6605D49}" presName="compNode" presStyleCnt="0"/>
      <dgm:spPr/>
    </dgm:pt>
    <dgm:pt modelId="{5937341C-A523-4E5D-AE65-9CCFD66704D1}" type="pres">
      <dgm:prSet presAssocID="{028C742D-564F-459A-88F3-CB8DF6605D49}" presName="iconBgRect" presStyleLbl="bgShp" presStyleIdx="2" presStyleCnt="3"/>
      <dgm:spPr>
        <a:xfrm>
          <a:off x="9205203" y="1020440"/>
          <a:ext cx="1464464" cy="1464464"/>
        </a:xfrm>
        <a:prstGeom prst="ellipse">
          <a:avLst/>
        </a:prstGeom>
        <a:solidFill>
          <a:srgbClr val="0E2841">
            <a:lumMod val="10000"/>
            <a:lumOff val="90000"/>
          </a:srgbClr>
        </a:solidFill>
        <a:ln>
          <a:noFill/>
        </a:ln>
        <a:effectLst/>
      </dgm:spPr>
    </dgm:pt>
    <dgm:pt modelId="{F3047F53-F777-46F2-80C4-FB8A6E9D7691}" type="pres">
      <dgm:prSet presAssocID="{028C742D-564F-459A-88F3-CB8DF6605D49}" presName="iconRect" presStyleLbl="node1" presStyleIdx="2" presStyleCnt="3"/>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Dollar with solid fill"/>
        </a:ext>
      </dgm:extLst>
    </dgm:pt>
    <dgm:pt modelId="{EF24AA43-487B-4DF5-A42D-4247A4FC6F2C}" type="pres">
      <dgm:prSet presAssocID="{028C742D-564F-459A-88F3-CB8DF6605D49}" presName="spaceRect" presStyleCnt="0"/>
      <dgm:spPr/>
    </dgm:pt>
    <dgm:pt modelId="{58CC17EB-6EF9-4D3A-A2CD-1B68121294B2}" type="pres">
      <dgm:prSet presAssocID="{028C742D-564F-459A-88F3-CB8DF6605D49}" presName="textRect" presStyleLbl="revTx" presStyleIdx="2" presStyleCnt="3">
        <dgm:presLayoutVars>
          <dgm:chMax val="1"/>
          <dgm:chPref val="1"/>
        </dgm:presLayoutVars>
      </dgm:prSet>
      <dgm:spPr/>
    </dgm:pt>
  </dgm:ptLst>
  <dgm:cxnLst>
    <dgm:cxn modelId="{98809A33-1731-49D3-B144-47A8BC1E47D0}" type="presOf" srcId="{028C742D-564F-459A-88F3-CB8DF6605D49}" destId="{58CC17EB-6EF9-4D3A-A2CD-1B68121294B2}" srcOrd="0" destOrd="0" presId="urn:microsoft.com/office/officeart/2018/5/layout/IconCircleLabelList"/>
    <dgm:cxn modelId="{50E32636-0B01-4168-A56E-4D7F7F865260}" srcId="{4C144386-5413-4105-A375-6FF49DCA0D30}" destId="{028C742D-564F-459A-88F3-CB8DF6605D49}" srcOrd="2" destOrd="0" parTransId="{7A9AD815-9B8E-4F9F-9859-E89C0606A1A4}" sibTransId="{0C805C0C-C800-4E39-830A-E8AE245447C1}"/>
    <dgm:cxn modelId="{9C325353-5A0B-4831-83BF-0A033E0B5059}" type="presOf" srcId="{2419FC83-DFEB-45A5-8640-F11B3E69005A}" destId="{ED12A591-E57B-4DB8-9FD4-9D997B6ED02C}" srcOrd="0" destOrd="0" presId="urn:microsoft.com/office/officeart/2018/5/layout/IconCircleLabelList"/>
    <dgm:cxn modelId="{30459E59-C97D-4584-8EDB-0E062E3D99EC}" type="presOf" srcId="{4C144386-5413-4105-A375-6FF49DCA0D30}" destId="{CF576D7E-D1B7-418B-A02F-3C582800FDCB}" srcOrd="0" destOrd="0" presId="urn:microsoft.com/office/officeart/2018/5/layout/IconCircleLabelList"/>
    <dgm:cxn modelId="{37CFEC7C-DD6F-4E12-9F49-DC149622CE03}" srcId="{4C144386-5413-4105-A375-6FF49DCA0D30}" destId="{2419FC83-DFEB-45A5-8640-F11B3E69005A}" srcOrd="0" destOrd="0" parTransId="{855C58CB-AF87-4919-A372-CD4D12580F82}" sibTransId="{089D71D1-56C6-42E1-805B-C411C62884FA}"/>
    <dgm:cxn modelId="{A255D1C6-8EF2-401F-A8DF-067D613DC535}" srcId="{4C144386-5413-4105-A375-6FF49DCA0D30}" destId="{5AAEA41E-3012-4B34-B665-B7416447F27B}" srcOrd="1" destOrd="0" parTransId="{9418BD1A-2498-4553-AA0B-7E9A99FFA5AD}" sibTransId="{7706EB47-7BCB-47F6-83A8-AE9E87F52F41}"/>
    <dgm:cxn modelId="{ABCA80F3-125C-4660-98D7-E1DD6C88498E}" type="presOf" srcId="{5AAEA41E-3012-4B34-B665-B7416447F27B}" destId="{768A2B2F-9284-4452-B3BE-DC87FB1748CC}" srcOrd="0" destOrd="0" presId="urn:microsoft.com/office/officeart/2018/5/layout/IconCircleLabelList"/>
    <dgm:cxn modelId="{7F61E0CD-F862-4D35-9625-A0707C338F08}" type="presParOf" srcId="{CF576D7E-D1B7-418B-A02F-3C582800FDCB}" destId="{9125DBE6-F43A-4242-BC76-B7280141AA4A}" srcOrd="0" destOrd="0" presId="urn:microsoft.com/office/officeart/2018/5/layout/IconCircleLabelList"/>
    <dgm:cxn modelId="{749A8522-A940-4B2F-936D-24F1B41BA200}" type="presParOf" srcId="{9125DBE6-F43A-4242-BC76-B7280141AA4A}" destId="{065BABC9-23C2-453C-8F29-69FE8A93BDD4}" srcOrd="0" destOrd="0" presId="urn:microsoft.com/office/officeart/2018/5/layout/IconCircleLabelList"/>
    <dgm:cxn modelId="{6DE5B9FC-8958-486F-922E-497613FA036D}" type="presParOf" srcId="{9125DBE6-F43A-4242-BC76-B7280141AA4A}" destId="{8DE284DD-3A75-481B-A160-E18E8A9D651B}" srcOrd="1" destOrd="0" presId="urn:microsoft.com/office/officeart/2018/5/layout/IconCircleLabelList"/>
    <dgm:cxn modelId="{BBC66A29-AED2-4FB7-A975-C6B09E2F1E81}" type="presParOf" srcId="{9125DBE6-F43A-4242-BC76-B7280141AA4A}" destId="{971583F1-FC15-423A-9B69-52486E737003}" srcOrd="2" destOrd="0" presId="urn:microsoft.com/office/officeart/2018/5/layout/IconCircleLabelList"/>
    <dgm:cxn modelId="{0FBC88E9-D2EB-458B-A6C1-B0EB29DBD253}" type="presParOf" srcId="{9125DBE6-F43A-4242-BC76-B7280141AA4A}" destId="{ED12A591-E57B-4DB8-9FD4-9D997B6ED02C}" srcOrd="3" destOrd="0" presId="urn:microsoft.com/office/officeart/2018/5/layout/IconCircleLabelList"/>
    <dgm:cxn modelId="{948FB42E-38BD-4A94-AAF4-E6C2EAFEF119}" type="presParOf" srcId="{CF576D7E-D1B7-418B-A02F-3C582800FDCB}" destId="{CBDF68AE-C470-4C7E-8AC7-EA3FF22D5F1C}" srcOrd="1" destOrd="0" presId="urn:microsoft.com/office/officeart/2018/5/layout/IconCircleLabelList"/>
    <dgm:cxn modelId="{63110B15-8C1D-4D80-9916-D239051F5257}" type="presParOf" srcId="{CF576D7E-D1B7-418B-A02F-3C582800FDCB}" destId="{74B8172A-2C6D-4E23-89E1-367C2715FFF6}" srcOrd="2" destOrd="0" presId="urn:microsoft.com/office/officeart/2018/5/layout/IconCircleLabelList"/>
    <dgm:cxn modelId="{2BE8B786-D345-4947-8BAC-1F93B19516FE}" type="presParOf" srcId="{74B8172A-2C6D-4E23-89E1-367C2715FFF6}" destId="{57B3BC4E-1972-4CC1-AA63-C82358D7257B}" srcOrd="0" destOrd="0" presId="urn:microsoft.com/office/officeart/2018/5/layout/IconCircleLabelList"/>
    <dgm:cxn modelId="{C6E19ED1-14DF-4C48-B093-255656D7B5F4}" type="presParOf" srcId="{74B8172A-2C6D-4E23-89E1-367C2715FFF6}" destId="{848DC083-FD4E-4946-B30D-0DC88A57EB3C}" srcOrd="1" destOrd="0" presId="urn:microsoft.com/office/officeart/2018/5/layout/IconCircleLabelList"/>
    <dgm:cxn modelId="{26420A8E-7306-4253-8BCF-8A292FC9F80F}" type="presParOf" srcId="{74B8172A-2C6D-4E23-89E1-367C2715FFF6}" destId="{04CBCCF9-A5E4-40BD-981E-010987460407}" srcOrd="2" destOrd="0" presId="urn:microsoft.com/office/officeart/2018/5/layout/IconCircleLabelList"/>
    <dgm:cxn modelId="{44A800DD-6E72-4E6C-9FD7-BDD432762E8A}" type="presParOf" srcId="{74B8172A-2C6D-4E23-89E1-367C2715FFF6}" destId="{768A2B2F-9284-4452-B3BE-DC87FB1748CC}" srcOrd="3" destOrd="0" presId="urn:microsoft.com/office/officeart/2018/5/layout/IconCircleLabelList"/>
    <dgm:cxn modelId="{B0A5B435-CEEA-4768-968A-F235AFCAD882}" type="presParOf" srcId="{CF576D7E-D1B7-418B-A02F-3C582800FDCB}" destId="{C1F2FB7C-07D8-440F-A7AF-A8F1896BB9A3}" srcOrd="3" destOrd="0" presId="urn:microsoft.com/office/officeart/2018/5/layout/IconCircleLabelList"/>
    <dgm:cxn modelId="{1A71AA67-3A09-4974-92F1-8F3C8FD89EC8}" type="presParOf" srcId="{CF576D7E-D1B7-418B-A02F-3C582800FDCB}" destId="{20723216-0BA3-4F40-B160-9300D71960C4}" srcOrd="4" destOrd="0" presId="urn:microsoft.com/office/officeart/2018/5/layout/IconCircleLabelList"/>
    <dgm:cxn modelId="{82C26EDB-6B7E-432C-9302-B3DB2588A73D}" type="presParOf" srcId="{20723216-0BA3-4F40-B160-9300D71960C4}" destId="{5937341C-A523-4E5D-AE65-9CCFD66704D1}" srcOrd="0" destOrd="0" presId="urn:microsoft.com/office/officeart/2018/5/layout/IconCircleLabelList"/>
    <dgm:cxn modelId="{64655305-05FD-446F-87A7-5B37E3F5D25F}" type="presParOf" srcId="{20723216-0BA3-4F40-B160-9300D71960C4}" destId="{F3047F53-F777-46F2-80C4-FB8A6E9D7691}" srcOrd="1" destOrd="0" presId="urn:microsoft.com/office/officeart/2018/5/layout/IconCircleLabelList"/>
    <dgm:cxn modelId="{50357106-DEDE-4085-B58D-21B69BEA451B}" type="presParOf" srcId="{20723216-0BA3-4F40-B160-9300D71960C4}" destId="{EF24AA43-487B-4DF5-A42D-4247A4FC6F2C}" srcOrd="2" destOrd="0" presId="urn:microsoft.com/office/officeart/2018/5/layout/IconCircleLabelList"/>
    <dgm:cxn modelId="{9739C6D2-97C5-4748-961F-3BB6D32EAC92}" type="presParOf" srcId="{20723216-0BA3-4F40-B160-9300D71960C4}" destId="{58CC17EB-6EF9-4D3A-A2CD-1B68121294B2}"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361079-DF87-4FD7-A443-33E90943B244}"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F9AF6BAC-D843-4303-B066-F1A4A45CC0CB}">
      <dgm:prSet/>
      <dgm:spPr/>
      <dgm:t>
        <a:bodyPr/>
        <a:lstStyle/>
        <a:p>
          <a:r>
            <a:rPr lang="en-US">
              <a:solidFill>
                <a:schemeClr val="bg1"/>
              </a:solidFill>
            </a:rPr>
            <a:t>Executive Order efforts including base budget review to identify potential savings; continue efforts to improve programs and reduce costs</a:t>
          </a:r>
        </a:p>
      </dgm:t>
    </dgm:pt>
    <dgm:pt modelId="{B1CAF193-C8F2-4990-980A-2298DDDB833C}" type="parTrans" cxnId="{A4A2FFB5-DDD5-497A-9863-37619C1D21F7}">
      <dgm:prSet/>
      <dgm:spPr/>
      <dgm:t>
        <a:bodyPr/>
        <a:lstStyle/>
        <a:p>
          <a:endParaRPr lang="en-US" sz="1800">
            <a:solidFill>
              <a:schemeClr val="bg1"/>
            </a:solidFill>
          </a:endParaRPr>
        </a:p>
      </dgm:t>
    </dgm:pt>
    <dgm:pt modelId="{8FB5349A-0AA1-46D0-BF31-7E09D8B8C9E1}" type="sibTrans" cxnId="{A4A2FFB5-DDD5-497A-9863-37619C1D21F7}">
      <dgm:prSet/>
      <dgm:spPr/>
      <dgm:t>
        <a:bodyPr/>
        <a:lstStyle/>
        <a:p>
          <a:endParaRPr lang="en-US">
            <a:solidFill>
              <a:schemeClr val="bg1"/>
            </a:solidFill>
          </a:endParaRPr>
        </a:p>
      </dgm:t>
    </dgm:pt>
    <dgm:pt modelId="{B098963F-3E94-47E6-8054-58A60E0AEE3F}">
      <dgm:prSet/>
      <dgm:spPr/>
      <dgm:t>
        <a:bodyPr/>
        <a:lstStyle/>
        <a:p>
          <a:r>
            <a:rPr lang="en-US">
              <a:solidFill>
                <a:schemeClr val="bg1"/>
              </a:solidFill>
            </a:rPr>
            <a:t>Prepare for impact from changes to Medicaid (e.g., work requirements, lower enrollment)</a:t>
          </a:r>
        </a:p>
      </dgm:t>
    </dgm:pt>
    <dgm:pt modelId="{8CA25CF6-96B9-485D-B1B8-B5F9C30A1240}" type="parTrans" cxnId="{1FE25905-CCB6-4282-BEDB-0A709DC8919D}">
      <dgm:prSet/>
      <dgm:spPr/>
      <dgm:t>
        <a:bodyPr/>
        <a:lstStyle/>
        <a:p>
          <a:endParaRPr lang="en-US" sz="1800">
            <a:solidFill>
              <a:schemeClr val="bg1"/>
            </a:solidFill>
          </a:endParaRPr>
        </a:p>
      </dgm:t>
    </dgm:pt>
    <dgm:pt modelId="{93B2BCFA-1E4A-485C-BC8D-C1501ABA4B31}" type="sibTrans" cxnId="{1FE25905-CCB6-4282-BEDB-0A709DC8919D}">
      <dgm:prSet/>
      <dgm:spPr/>
      <dgm:t>
        <a:bodyPr/>
        <a:lstStyle/>
        <a:p>
          <a:endParaRPr lang="en-US">
            <a:solidFill>
              <a:schemeClr val="bg1"/>
            </a:solidFill>
          </a:endParaRPr>
        </a:p>
      </dgm:t>
    </dgm:pt>
    <dgm:pt modelId="{A4E0110F-B170-4E4B-AE09-C16C84EED81F}">
      <dgm:prSet/>
      <dgm:spPr/>
      <dgm:t>
        <a:bodyPr/>
        <a:lstStyle/>
        <a:p>
          <a:r>
            <a:rPr lang="en-US">
              <a:solidFill>
                <a:schemeClr val="bg1"/>
              </a:solidFill>
            </a:rPr>
            <a:t>Respond to federal actions that threaten grant funding and to state funding reductions</a:t>
          </a:r>
        </a:p>
      </dgm:t>
    </dgm:pt>
    <dgm:pt modelId="{22D820C2-5C05-44EF-9ADC-C79F17AC3FDF}" type="parTrans" cxnId="{F8B470F1-EDAF-4392-B403-09E19D2684F2}">
      <dgm:prSet/>
      <dgm:spPr/>
      <dgm:t>
        <a:bodyPr/>
        <a:lstStyle/>
        <a:p>
          <a:endParaRPr lang="en-US" sz="1800">
            <a:solidFill>
              <a:schemeClr val="bg1"/>
            </a:solidFill>
          </a:endParaRPr>
        </a:p>
      </dgm:t>
    </dgm:pt>
    <dgm:pt modelId="{67E7F460-E0C8-40AC-BB63-D4A1450EEB30}" type="sibTrans" cxnId="{F8B470F1-EDAF-4392-B403-09E19D2684F2}">
      <dgm:prSet/>
      <dgm:spPr/>
      <dgm:t>
        <a:bodyPr/>
        <a:lstStyle/>
        <a:p>
          <a:endParaRPr lang="en-US">
            <a:solidFill>
              <a:schemeClr val="bg1"/>
            </a:solidFill>
          </a:endParaRPr>
        </a:p>
      </dgm:t>
    </dgm:pt>
    <dgm:pt modelId="{6EBE8B20-06BB-4922-99AB-EB8013D90EBA}">
      <dgm:prSet/>
      <dgm:spPr/>
      <dgm:t>
        <a:bodyPr/>
        <a:lstStyle/>
        <a:p>
          <a:r>
            <a:rPr lang="en-US">
              <a:solidFill>
                <a:schemeClr val="bg1"/>
              </a:solidFill>
            </a:rPr>
            <a:t>Review with Executive Office revenue tools from the last legislative session and develop proposals</a:t>
          </a:r>
        </a:p>
      </dgm:t>
    </dgm:pt>
    <dgm:pt modelId="{BC691479-8A01-4D80-A385-4621C39FFCEC}" type="parTrans" cxnId="{608282DC-3B52-4674-931D-87F87140A4A1}">
      <dgm:prSet/>
      <dgm:spPr/>
      <dgm:t>
        <a:bodyPr/>
        <a:lstStyle/>
        <a:p>
          <a:endParaRPr lang="en-US">
            <a:solidFill>
              <a:schemeClr val="bg1"/>
            </a:solidFill>
          </a:endParaRPr>
        </a:p>
      </dgm:t>
    </dgm:pt>
    <dgm:pt modelId="{C6F759A3-9E10-448C-8E4D-F81A4641DC28}" type="sibTrans" cxnId="{608282DC-3B52-4674-931D-87F87140A4A1}">
      <dgm:prSet/>
      <dgm:spPr/>
      <dgm:t>
        <a:bodyPr/>
        <a:lstStyle/>
        <a:p>
          <a:endParaRPr lang="en-US">
            <a:solidFill>
              <a:schemeClr val="bg1"/>
            </a:solidFill>
          </a:endParaRPr>
        </a:p>
      </dgm:t>
    </dgm:pt>
    <dgm:pt modelId="{303C2B59-B4D4-49DD-85B4-A1C993B8B0B5}">
      <dgm:prSet/>
      <dgm:spPr/>
      <dgm:t>
        <a:bodyPr/>
        <a:lstStyle/>
        <a:p>
          <a:endParaRPr lang="en-US">
            <a:solidFill>
              <a:schemeClr val="bg1"/>
            </a:solidFill>
          </a:endParaRPr>
        </a:p>
      </dgm:t>
    </dgm:pt>
    <dgm:pt modelId="{43757136-71CF-4CD8-AAD5-2D043E73B4FE}" type="parTrans" cxnId="{DEE89943-42F9-4095-BE1D-7490CB0DFEE9}">
      <dgm:prSet/>
      <dgm:spPr/>
      <dgm:t>
        <a:bodyPr/>
        <a:lstStyle/>
        <a:p>
          <a:endParaRPr lang="en-US">
            <a:solidFill>
              <a:schemeClr val="bg1"/>
            </a:solidFill>
          </a:endParaRPr>
        </a:p>
      </dgm:t>
    </dgm:pt>
    <dgm:pt modelId="{F6DDE31F-4567-493F-A7E9-6B7FA2E7CFAA}" type="sibTrans" cxnId="{DEE89943-42F9-4095-BE1D-7490CB0DFEE9}">
      <dgm:prSet/>
      <dgm:spPr/>
      <dgm:t>
        <a:bodyPr/>
        <a:lstStyle/>
        <a:p>
          <a:endParaRPr lang="en-US">
            <a:solidFill>
              <a:schemeClr val="bg1"/>
            </a:solidFill>
          </a:endParaRPr>
        </a:p>
      </dgm:t>
    </dgm:pt>
    <dgm:pt modelId="{F284D4C6-7DC7-4D6A-B769-D203EF517FAB}">
      <dgm:prSet/>
      <dgm:spPr/>
      <dgm:t>
        <a:bodyPr/>
        <a:lstStyle/>
        <a:p>
          <a:r>
            <a:rPr lang="en-US">
              <a:solidFill>
                <a:schemeClr val="bg1"/>
              </a:solidFill>
            </a:rPr>
            <a:t>Update operating gap forecast based on Executive Order efforts</a:t>
          </a:r>
        </a:p>
      </dgm:t>
    </dgm:pt>
    <dgm:pt modelId="{C373046D-2D2B-4208-8EC4-EC8DF4732460}" type="parTrans" cxnId="{C2B7B1BD-6558-405C-AC3A-7E5B046B3298}">
      <dgm:prSet/>
      <dgm:spPr/>
      <dgm:t>
        <a:bodyPr/>
        <a:lstStyle/>
        <a:p>
          <a:endParaRPr lang="en-US">
            <a:solidFill>
              <a:schemeClr val="bg1"/>
            </a:solidFill>
          </a:endParaRPr>
        </a:p>
      </dgm:t>
    </dgm:pt>
    <dgm:pt modelId="{5B4FAF5F-2072-4756-AA29-800784143CAF}" type="sibTrans" cxnId="{C2B7B1BD-6558-405C-AC3A-7E5B046B3298}">
      <dgm:prSet/>
      <dgm:spPr/>
      <dgm:t>
        <a:bodyPr/>
        <a:lstStyle/>
        <a:p>
          <a:endParaRPr lang="en-US">
            <a:solidFill>
              <a:schemeClr val="bg1"/>
            </a:solidFill>
          </a:endParaRPr>
        </a:p>
      </dgm:t>
    </dgm:pt>
    <dgm:pt modelId="{BF93D94B-22DA-4CC1-B048-B74C06D55116}">
      <dgm:prSet/>
      <dgm:spPr/>
      <dgm:t>
        <a:bodyPr/>
        <a:lstStyle/>
        <a:p>
          <a:r>
            <a:rPr lang="en-US">
              <a:solidFill>
                <a:schemeClr val="bg1"/>
              </a:solidFill>
            </a:rPr>
            <a:t>Prepare proviso report due at the end of this year on financial outlook and options</a:t>
          </a:r>
        </a:p>
      </dgm:t>
    </dgm:pt>
    <dgm:pt modelId="{02BCA7D6-53C1-4023-A6F1-7559F5DCF8FB}" type="parTrans" cxnId="{F53BF0A3-6DD5-4A42-973E-FDDFB5C46823}">
      <dgm:prSet/>
      <dgm:spPr/>
      <dgm:t>
        <a:bodyPr/>
        <a:lstStyle/>
        <a:p>
          <a:endParaRPr lang="en-US"/>
        </a:p>
      </dgm:t>
    </dgm:pt>
    <dgm:pt modelId="{F02BA65F-1A43-4E62-BD35-86D0510C537F}" type="sibTrans" cxnId="{F53BF0A3-6DD5-4A42-973E-FDDFB5C46823}">
      <dgm:prSet/>
      <dgm:spPr/>
      <dgm:t>
        <a:bodyPr/>
        <a:lstStyle/>
        <a:p>
          <a:endParaRPr lang="en-US"/>
        </a:p>
      </dgm:t>
    </dgm:pt>
    <dgm:pt modelId="{0506C4E6-0F6D-417B-9208-68193E018D3E}" type="pres">
      <dgm:prSet presAssocID="{D0361079-DF87-4FD7-A443-33E90943B244}" presName="vert0" presStyleCnt="0">
        <dgm:presLayoutVars>
          <dgm:dir/>
          <dgm:animOne val="branch"/>
          <dgm:animLvl val="lvl"/>
        </dgm:presLayoutVars>
      </dgm:prSet>
      <dgm:spPr/>
    </dgm:pt>
    <dgm:pt modelId="{A7BF91B8-7F4E-4E0F-83EA-D33C5B5B1ED6}" type="pres">
      <dgm:prSet presAssocID="{F9AF6BAC-D843-4303-B066-F1A4A45CC0CB}" presName="thickLine" presStyleLbl="alignNode1" presStyleIdx="0" presStyleCnt="7"/>
      <dgm:spPr/>
    </dgm:pt>
    <dgm:pt modelId="{391A848F-06EA-48A1-9048-F974EDCB1E18}" type="pres">
      <dgm:prSet presAssocID="{F9AF6BAC-D843-4303-B066-F1A4A45CC0CB}" presName="horz1" presStyleCnt="0"/>
      <dgm:spPr/>
    </dgm:pt>
    <dgm:pt modelId="{0CB42601-961E-4F8C-8D66-7ED29B46929D}" type="pres">
      <dgm:prSet presAssocID="{F9AF6BAC-D843-4303-B066-F1A4A45CC0CB}" presName="tx1" presStyleLbl="revTx" presStyleIdx="0" presStyleCnt="7"/>
      <dgm:spPr/>
    </dgm:pt>
    <dgm:pt modelId="{D0F4AC31-7552-4922-A74F-BBE8211C24CE}" type="pres">
      <dgm:prSet presAssocID="{F9AF6BAC-D843-4303-B066-F1A4A45CC0CB}" presName="vert1" presStyleCnt="0"/>
      <dgm:spPr/>
    </dgm:pt>
    <dgm:pt modelId="{1B3F51EB-FC78-42B5-AEA7-D0B564F390D6}" type="pres">
      <dgm:prSet presAssocID="{F284D4C6-7DC7-4D6A-B769-D203EF517FAB}" presName="thickLine" presStyleLbl="alignNode1" presStyleIdx="1" presStyleCnt="7"/>
      <dgm:spPr/>
    </dgm:pt>
    <dgm:pt modelId="{99474F60-C6BE-4061-A498-30BF3ADF8BC6}" type="pres">
      <dgm:prSet presAssocID="{F284D4C6-7DC7-4D6A-B769-D203EF517FAB}" presName="horz1" presStyleCnt="0"/>
      <dgm:spPr/>
    </dgm:pt>
    <dgm:pt modelId="{6B287957-833B-4E4B-BB55-2887F6CB2691}" type="pres">
      <dgm:prSet presAssocID="{F284D4C6-7DC7-4D6A-B769-D203EF517FAB}" presName="tx1" presStyleLbl="revTx" presStyleIdx="1" presStyleCnt="7"/>
      <dgm:spPr/>
    </dgm:pt>
    <dgm:pt modelId="{C8387919-37BF-468C-9A89-062BE96B538E}" type="pres">
      <dgm:prSet presAssocID="{F284D4C6-7DC7-4D6A-B769-D203EF517FAB}" presName="vert1" presStyleCnt="0"/>
      <dgm:spPr/>
    </dgm:pt>
    <dgm:pt modelId="{F99AAA95-55DD-4129-A33A-92BCC6C80960}" type="pres">
      <dgm:prSet presAssocID="{6EBE8B20-06BB-4922-99AB-EB8013D90EBA}" presName="thickLine" presStyleLbl="alignNode1" presStyleIdx="2" presStyleCnt="7"/>
      <dgm:spPr/>
    </dgm:pt>
    <dgm:pt modelId="{B838E3BB-1A53-4DD8-B409-6420D0D62213}" type="pres">
      <dgm:prSet presAssocID="{6EBE8B20-06BB-4922-99AB-EB8013D90EBA}" presName="horz1" presStyleCnt="0"/>
      <dgm:spPr/>
    </dgm:pt>
    <dgm:pt modelId="{B0517DD6-F9E1-4F93-BF1C-155CCDB32638}" type="pres">
      <dgm:prSet presAssocID="{6EBE8B20-06BB-4922-99AB-EB8013D90EBA}" presName="tx1" presStyleLbl="revTx" presStyleIdx="2" presStyleCnt="7"/>
      <dgm:spPr/>
    </dgm:pt>
    <dgm:pt modelId="{1C7B203B-02F0-459F-882F-0300CD04F227}" type="pres">
      <dgm:prSet presAssocID="{6EBE8B20-06BB-4922-99AB-EB8013D90EBA}" presName="vert1" presStyleCnt="0"/>
      <dgm:spPr/>
    </dgm:pt>
    <dgm:pt modelId="{BC888BF3-429A-4AF0-BC03-3CE43B40C457}" type="pres">
      <dgm:prSet presAssocID="{BF93D94B-22DA-4CC1-B048-B74C06D55116}" presName="thickLine" presStyleLbl="alignNode1" presStyleIdx="3" presStyleCnt="7"/>
      <dgm:spPr/>
    </dgm:pt>
    <dgm:pt modelId="{07112EC0-CE59-448A-91BD-2627903C2737}" type="pres">
      <dgm:prSet presAssocID="{BF93D94B-22DA-4CC1-B048-B74C06D55116}" presName="horz1" presStyleCnt="0"/>
      <dgm:spPr/>
    </dgm:pt>
    <dgm:pt modelId="{BE1C1E01-143F-4A08-B5EE-54651C97F502}" type="pres">
      <dgm:prSet presAssocID="{BF93D94B-22DA-4CC1-B048-B74C06D55116}" presName="tx1" presStyleLbl="revTx" presStyleIdx="3" presStyleCnt="7"/>
      <dgm:spPr/>
    </dgm:pt>
    <dgm:pt modelId="{C9FD191B-3E87-498F-BB85-6B5BBAF98CF2}" type="pres">
      <dgm:prSet presAssocID="{BF93D94B-22DA-4CC1-B048-B74C06D55116}" presName="vert1" presStyleCnt="0"/>
      <dgm:spPr/>
    </dgm:pt>
    <dgm:pt modelId="{3C5D7391-206E-4A2D-A933-EDF669407037}" type="pres">
      <dgm:prSet presAssocID="{B098963F-3E94-47E6-8054-58A60E0AEE3F}" presName="thickLine" presStyleLbl="alignNode1" presStyleIdx="4" presStyleCnt="7"/>
      <dgm:spPr/>
    </dgm:pt>
    <dgm:pt modelId="{202A6376-609B-4C7E-AC06-C068062FCD11}" type="pres">
      <dgm:prSet presAssocID="{B098963F-3E94-47E6-8054-58A60E0AEE3F}" presName="horz1" presStyleCnt="0"/>
      <dgm:spPr/>
    </dgm:pt>
    <dgm:pt modelId="{A29D0FA5-C3E7-4C38-A7F7-AB813B4CEDA5}" type="pres">
      <dgm:prSet presAssocID="{B098963F-3E94-47E6-8054-58A60E0AEE3F}" presName="tx1" presStyleLbl="revTx" presStyleIdx="4" presStyleCnt="7"/>
      <dgm:spPr/>
    </dgm:pt>
    <dgm:pt modelId="{1DC842DC-3C1F-4906-A59C-B89172C1EA86}" type="pres">
      <dgm:prSet presAssocID="{B098963F-3E94-47E6-8054-58A60E0AEE3F}" presName="vert1" presStyleCnt="0"/>
      <dgm:spPr/>
    </dgm:pt>
    <dgm:pt modelId="{490287E2-BFD8-4181-8275-E5085DC687C9}" type="pres">
      <dgm:prSet presAssocID="{A4E0110F-B170-4E4B-AE09-C16C84EED81F}" presName="thickLine" presStyleLbl="alignNode1" presStyleIdx="5" presStyleCnt="7"/>
      <dgm:spPr/>
    </dgm:pt>
    <dgm:pt modelId="{2D6EBE8F-2997-4388-836D-1A7981D34378}" type="pres">
      <dgm:prSet presAssocID="{A4E0110F-B170-4E4B-AE09-C16C84EED81F}" presName="horz1" presStyleCnt="0"/>
      <dgm:spPr/>
    </dgm:pt>
    <dgm:pt modelId="{2F6DB805-52C4-447B-924C-2E77C43DA642}" type="pres">
      <dgm:prSet presAssocID="{A4E0110F-B170-4E4B-AE09-C16C84EED81F}" presName="tx1" presStyleLbl="revTx" presStyleIdx="5" presStyleCnt="7"/>
      <dgm:spPr/>
    </dgm:pt>
    <dgm:pt modelId="{B10A4A5B-2440-4C01-A881-39AFE63900D5}" type="pres">
      <dgm:prSet presAssocID="{A4E0110F-B170-4E4B-AE09-C16C84EED81F}" presName="vert1" presStyleCnt="0"/>
      <dgm:spPr/>
    </dgm:pt>
    <dgm:pt modelId="{EC2F4733-C173-4E40-A773-49914A0F88BD}" type="pres">
      <dgm:prSet presAssocID="{303C2B59-B4D4-49DD-85B4-A1C993B8B0B5}" presName="thickLine" presStyleLbl="alignNode1" presStyleIdx="6" presStyleCnt="7"/>
      <dgm:spPr/>
    </dgm:pt>
    <dgm:pt modelId="{5E79883F-DA89-442D-8F59-830A70FB86F9}" type="pres">
      <dgm:prSet presAssocID="{303C2B59-B4D4-49DD-85B4-A1C993B8B0B5}" presName="horz1" presStyleCnt="0"/>
      <dgm:spPr/>
    </dgm:pt>
    <dgm:pt modelId="{EDC3DA6E-B703-4321-A94E-D58E7D8D9445}" type="pres">
      <dgm:prSet presAssocID="{303C2B59-B4D4-49DD-85B4-A1C993B8B0B5}" presName="tx1" presStyleLbl="revTx" presStyleIdx="6" presStyleCnt="7"/>
      <dgm:spPr/>
    </dgm:pt>
    <dgm:pt modelId="{3E19B812-3CBD-4854-A568-A6402DCAEADA}" type="pres">
      <dgm:prSet presAssocID="{303C2B59-B4D4-49DD-85B4-A1C993B8B0B5}" presName="vert1" presStyleCnt="0"/>
      <dgm:spPr/>
    </dgm:pt>
  </dgm:ptLst>
  <dgm:cxnLst>
    <dgm:cxn modelId="{1FE25905-CCB6-4282-BEDB-0A709DC8919D}" srcId="{D0361079-DF87-4FD7-A443-33E90943B244}" destId="{B098963F-3E94-47E6-8054-58A60E0AEE3F}" srcOrd="4" destOrd="0" parTransId="{8CA25CF6-96B9-485D-B1B8-B5F9C30A1240}" sibTransId="{93B2BCFA-1E4A-485C-BC8D-C1501ABA4B31}"/>
    <dgm:cxn modelId="{1AA7BD06-C712-40D8-BA68-6667530ECDDB}" type="presOf" srcId="{A4E0110F-B170-4E4B-AE09-C16C84EED81F}" destId="{2F6DB805-52C4-447B-924C-2E77C43DA642}" srcOrd="0" destOrd="0" presId="urn:microsoft.com/office/officeart/2008/layout/LinedList"/>
    <dgm:cxn modelId="{F643393D-F3CE-4779-B318-82502BC2696F}" type="presOf" srcId="{F9AF6BAC-D843-4303-B066-F1A4A45CC0CB}" destId="{0CB42601-961E-4F8C-8D66-7ED29B46929D}" srcOrd="0" destOrd="0" presId="urn:microsoft.com/office/officeart/2008/layout/LinedList"/>
    <dgm:cxn modelId="{73F71E42-6C46-48EB-B71E-E26942F802F3}" type="presOf" srcId="{303C2B59-B4D4-49DD-85B4-A1C993B8B0B5}" destId="{EDC3DA6E-B703-4321-A94E-D58E7D8D9445}" srcOrd="0" destOrd="0" presId="urn:microsoft.com/office/officeart/2008/layout/LinedList"/>
    <dgm:cxn modelId="{DEE89943-42F9-4095-BE1D-7490CB0DFEE9}" srcId="{D0361079-DF87-4FD7-A443-33E90943B244}" destId="{303C2B59-B4D4-49DD-85B4-A1C993B8B0B5}" srcOrd="6" destOrd="0" parTransId="{43757136-71CF-4CD8-AAD5-2D043E73B4FE}" sibTransId="{F6DDE31F-4567-493F-A7E9-6B7FA2E7CFAA}"/>
    <dgm:cxn modelId="{7107DF6D-860C-43E1-B0FD-4046ADA743A5}" type="presOf" srcId="{D0361079-DF87-4FD7-A443-33E90943B244}" destId="{0506C4E6-0F6D-417B-9208-68193E018D3E}" srcOrd="0" destOrd="0" presId="urn:microsoft.com/office/officeart/2008/layout/LinedList"/>
    <dgm:cxn modelId="{83D15176-23CE-4D55-A2FB-5C0615A3ADBB}" type="presOf" srcId="{F284D4C6-7DC7-4D6A-B769-D203EF517FAB}" destId="{6B287957-833B-4E4B-BB55-2887F6CB2691}" srcOrd="0" destOrd="0" presId="urn:microsoft.com/office/officeart/2008/layout/LinedList"/>
    <dgm:cxn modelId="{F53BF0A3-6DD5-4A42-973E-FDDFB5C46823}" srcId="{D0361079-DF87-4FD7-A443-33E90943B244}" destId="{BF93D94B-22DA-4CC1-B048-B74C06D55116}" srcOrd="3" destOrd="0" parTransId="{02BCA7D6-53C1-4023-A6F1-7559F5DCF8FB}" sibTransId="{F02BA65F-1A43-4E62-BD35-86D0510C537F}"/>
    <dgm:cxn modelId="{A4A2FFB5-DDD5-497A-9863-37619C1D21F7}" srcId="{D0361079-DF87-4FD7-A443-33E90943B244}" destId="{F9AF6BAC-D843-4303-B066-F1A4A45CC0CB}" srcOrd="0" destOrd="0" parTransId="{B1CAF193-C8F2-4990-980A-2298DDDB833C}" sibTransId="{8FB5349A-0AA1-46D0-BF31-7E09D8B8C9E1}"/>
    <dgm:cxn modelId="{C2B7B1BD-6558-405C-AC3A-7E5B046B3298}" srcId="{D0361079-DF87-4FD7-A443-33E90943B244}" destId="{F284D4C6-7DC7-4D6A-B769-D203EF517FAB}" srcOrd="1" destOrd="0" parTransId="{C373046D-2D2B-4208-8EC4-EC8DF4732460}" sibTransId="{5B4FAF5F-2072-4756-AA29-800784143CAF}"/>
    <dgm:cxn modelId="{608282DC-3B52-4674-931D-87F87140A4A1}" srcId="{D0361079-DF87-4FD7-A443-33E90943B244}" destId="{6EBE8B20-06BB-4922-99AB-EB8013D90EBA}" srcOrd="2" destOrd="0" parTransId="{BC691479-8A01-4D80-A385-4621C39FFCEC}" sibTransId="{C6F759A3-9E10-448C-8E4D-F81A4641DC28}"/>
    <dgm:cxn modelId="{B0FFA4E7-5008-41D2-8B05-58594156F0FA}" type="presOf" srcId="{6EBE8B20-06BB-4922-99AB-EB8013D90EBA}" destId="{B0517DD6-F9E1-4F93-BF1C-155CCDB32638}" srcOrd="0" destOrd="0" presId="urn:microsoft.com/office/officeart/2008/layout/LinedList"/>
    <dgm:cxn modelId="{746599EB-03C5-4E8F-A672-86E219B1A7F9}" type="presOf" srcId="{BF93D94B-22DA-4CC1-B048-B74C06D55116}" destId="{BE1C1E01-143F-4A08-B5EE-54651C97F502}" srcOrd="0" destOrd="0" presId="urn:microsoft.com/office/officeart/2008/layout/LinedList"/>
    <dgm:cxn modelId="{F4B0A2EB-786D-44ED-88DA-55DEB377B632}" type="presOf" srcId="{B098963F-3E94-47E6-8054-58A60E0AEE3F}" destId="{A29D0FA5-C3E7-4C38-A7F7-AB813B4CEDA5}" srcOrd="0" destOrd="0" presId="urn:microsoft.com/office/officeart/2008/layout/LinedList"/>
    <dgm:cxn modelId="{F8B470F1-EDAF-4392-B403-09E19D2684F2}" srcId="{D0361079-DF87-4FD7-A443-33E90943B244}" destId="{A4E0110F-B170-4E4B-AE09-C16C84EED81F}" srcOrd="5" destOrd="0" parTransId="{22D820C2-5C05-44EF-9ADC-C79F17AC3FDF}" sibTransId="{67E7F460-E0C8-40AC-BB63-D4A1450EEB30}"/>
    <dgm:cxn modelId="{E3483AA7-9283-4736-841F-2BE2AD3EF485}" type="presParOf" srcId="{0506C4E6-0F6D-417B-9208-68193E018D3E}" destId="{A7BF91B8-7F4E-4E0F-83EA-D33C5B5B1ED6}" srcOrd="0" destOrd="0" presId="urn:microsoft.com/office/officeart/2008/layout/LinedList"/>
    <dgm:cxn modelId="{7CF47181-CDBB-49A4-8E45-173EC1F65D70}" type="presParOf" srcId="{0506C4E6-0F6D-417B-9208-68193E018D3E}" destId="{391A848F-06EA-48A1-9048-F974EDCB1E18}" srcOrd="1" destOrd="0" presId="urn:microsoft.com/office/officeart/2008/layout/LinedList"/>
    <dgm:cxn modelId="{9520403C-A78B-4F95-8E38-F1F875340BC9}" type="presParOf" srcId="{391A848F-06EA-48A1-9048-F974EDCB1E18}" destId="{0CB42601-961E-4F8C-8D66-7ED29B46929D}" srcOrd="0" destOrd="0" presId="urn:microsoft.com/office/officeart/2008/layout/LinedList"/>
    <dgm:cxn modelId="{048A7051-383D-4614-B349-D3E3DBFEFFC3}" type="presParOf" srcId="{391A848F-06EA-48A1-9048-F974EDCB1E18}" destId="{D0F4AC31-7552-4922-A74F-BBE8211C24CE}" srcOrd="1" destOrd="0" presId="urn:microsoft.com/office/officeart/2008/layout/LinedList"/>
    <dgm:cxn modelId="{1B230873-7727-45AF-AAFB-75DE6847632E}" type="presParOf" srcId="{0506C4E6-0F6D-417B-9208-68193E018D3E}" destId="{1B3F51EB-FC78-42B5-AEA7-D0B564F390D6}" srcOrd="2" destOrd="0" presId="urn:microsoft.com/office/officeart/2008/layout/LinedList"/>
    <dgm:cxn modelId="{90C9F67E-3972-4B64-A007-399E45D3B32C}" type="presParOf" srcId="{0506C4E6-0F6D-417B-9208-68193E018D3E}" destId="{99474F60-C6BE-4061-A498-30BF3ADF8BC6}" srcOrd="3" destOrd="0" presId="urn:microsoft.com/office/officeart/2008/layout/LinedList"/>
    <dgm:cxn modelId="{974D0355-DA0A-400F-A3C3-5F7ED2E4C18C}" type="presParOf" srcId="{99474F60-C6BE-4061-A498-30BF3ADF8BC6}" destId="{6B287957-833B-4E4B-BB55-2887F6CB2691}" srcOrd="0" destOrd="0" presId="urn:microsoft.com/office/officeart/2008/layout/LinedList"/>
    <dgm:cxn modelId="{100BD25E-A11C-4C3A-9903-6C6FFDF32E33}" type="presParOf" srcId="{99474F60-C6BE-4061-A498-30BF3ADF8BC6}" destId="{C8387919-37BF-468C-9A89-062BE96B538E}" srcOrd="1" destOrd="0" presId="urn:microsoft.com/office/officeart/2008/layout/LinedList"/>
    <dgm:cxn modelId="{4226C4D4-03E0-411C-9A76-D3CC4F388235}" type="presParOf" srcId="{0506C4E6-0F6D-417B-9208-68193E018D3E}" destId="{F99AAA95-55DD-4129-A33A-92BCC6C80960}" srcOrd="4" destOrd="0" presId="urn:microsoft.com/office/officeart/2008/layout/LinedList"/>
    <dgm:cxn modelId="{D7CA3BA2-2957-46FF-A1F8-11390924AD5B}" type="presParOf" srcId="{0506C4E6-0F6D-417B-9208-68193E018D3E}" destId="{B838E3BB-1A53-4DD8-B409-6420D0D62213}" srcOrd="5" destOrd="0" presId="urn:microsoft.com/office/officeart/2008/layout/LinedList"/>
    <dgm:cxn modelId="{000E9D41-8F31-42F0-A146-B5E7FCDCB99F}" type="presParOf" srcId="{B838E3BB-1A53-4DD8-B409-6420D0D62213}" destId="{B0517DD6-F9E1-4F93-BF1C-155CCDB32638}" srcOrd="0" destOrd="0" presId="urn:microsoft.com/office/officeart/2008/layout/LinedList"/>
    <dgm:cxn modelId="{24C7C061-B86B-4051-9E71-45D45FB2341C}" type="presParOf" srcId="{B838E3BB-1A53-4DD8-B409-6420D0D62213}" destId="{1C7B203B-02F0-459F-882F-0300CD04F227}" srcOrd="1" destOrd="0" presId="urn:microsoft.com/office/officeart/2008/layout/LinedList"/>
    <dgm:cxn modelId="{A4BD885F-04F3-4F1C-9372-85627AE8C78E}" type="presParOf" srcId="{0506C4E6-0F6D-417B-9208-68193E018D3E}" destId="{BC888BF3-429A-4AF0-BC03-3CE43B40C457}" srcOrd="6" destOrd="0" presId="urn:microsoft.com/office/officeart/2008/layout/LinedList"/>
    <dgm:cxn modelId="{4CC1D1C6-37D0-4C60-9540-05F23E0628CA}" type="presParOf" srcId="{0506C4E6-0F6D-417B-9208-68193E018D3E}" destId="{07112EC0-CE59-448A-91BD-2627903C2737}" srcOrd="7" destOrd="0" presId="urn:microsoft.com/office/officeart/2008/layout/LinedList"/>
    <dgm:cxn modelId="{01990F9E-90E1-4A34-80CF-BFEBF8347790}" type="presParOf" srcId="{07112EC0-CE59-448A-91BD-2627903C2737}" destId="{BE1C1E01-143F-4A08-B5EE-54651C97F502}" srcOrd="0" destOrd="0" presId="urn:microsoft.com/office/officeart/2008/layout/LinedList"/>
    <dgm:cxn modelId="{E034AE84-0385-4055-895F-BF9760671AB3}" type="presParOf" srcId="{07112EC0-CE59-448A-91BD-2627903C2737}" destId="{C9FD191B-3E87-498F-BB85-6B5BBAF98CF2}" srcOrd="1" destOrd="0" presId="urn:microsoft.com/office/officeart/2008/layout/LinedList"/>
    <dgm:cxn modelId="{1E382DAA-58E6-4B16-AC1C-D203159EB63B}" type="presParOf" srcId="{0506C4E6-0F6D-417B-9208-68193E018D3E}" destId="{3C5D7391-206E-4A2D-A933-EDF669407037}" srcOrd="8" destOrd="0" presId="urn:microsoft.com/office/officeart/2008/layout/LinedList"/>
    <dgm:cxn modelId="{C2409760-58B7-4EB4-8F01-0C2025750232}" type="presParOf" srcId="{0506C4E6-0F6D-417B-9208-68193E018D3E}" destId="{202A6376-609B-4C7E-AC06-C068062FCD11}" srcOrd="9" destOrd="0" presId="urn:microsoft.com/office/officeart/2008/layout/LinedList"/>
    <dgm:cxn modelId="{6A569CE3-1D49-4625-8802-2EF31FB62DA0}" type="presParOf" srcId="{202A6376-609B-4C7E-AC06-C068062FCD11}" destId="{A29D0FA5-C3E7-4C38-A7F7-AB813B4CEDA5}" srcOrd="0" destOrd="0" presId="urn:microsoft.com/office/officeart/2008/layout/LinedList"/>
    <dgm:cxn modelId="{2C995B94-BAC3-43BD-B68B-E0F9E9D5BD03}" type="presParOf" srcId="{202A6376-609B-4C7E-AC06-C068062FCD11}" destId="{1DC842DC-3C1F-4906-A59C-B89172C1EA86}" srcOrd="1" destOrd="0" presId="urn:microsoft.com/office/officeart/2008/layout/LinedList"/>
    <dgm:cxn modelId="{516E3CD8-3CEE-4B35-9F3C-97D42FBCC4FF}" type="presParOf" srcId="{0506C4E6-0F6D-417B-9208-68193E018D3E}" destId="{490287E2-BFD8-4181-8275-E5085DC687C9}" srcOrd="10" destOrd="0" presId="urn:microsoft.com/office/officeart/2008/layout/LinedList"/>
    <dgm:cxn modelId="{07C88482-4719-446C-8224-2AFBDAF80880}" type="presParOf" srcId="{0506C4E6-0F6D-417B-9208-68193E018D3E}" destId="{2D6EBE8F-2997-4388-836D-1A7981D34378}" srcOrd="11" destOrd="0" presId="urn:microsoft.com/office/officeart/2008/layout/LinedList"/>
    <dgm:cxn modelId="{009A906E-58EC-4677-8FEA-6A1805CADD16}" type="presParOf" srcId="{2D6EBE8F-2997-4388-836D-1A7981D34378}" destId="{2F6DB805-52C4-447B-924C-2E77C43DA642}" srcOrd="0" destOrd="0" presId="urn:microsoft.com/office/officeart/2008/layout/LinedList"/>
    <dgm:cxn modelId="{FF3274D6-D109-414D-A97D-900E8CCE9236}" type="presParOf" srcId="{2D6EBE8F-2997-4388-836D-1A7981D34378}" destId="{B10A4A5B-2440-4C01-A881-39AFE63900D5}" srcOrd="1" destOrd="0" presId="urn:microsoft.com/office/officeart/2008/layout/LinedList"/>
    <dgm:cxn modelId="{83377344-4A74-4619-AAD1-969615B76041}" type="presParOf" srcId="{0506C4E6-0F6D-417B-9208-68193E018D3E}" destId="{EC2F4733-C173-4E40-A773-49914A0F88BD}" srcOrd="12" destOrd="0" presId="urn:microsoft.com/office/officeart/2008/layout/LinedList"/>
    <dgm:cxn modelId="{3A6A6AA2-A5F3-4004-8246-42610C39BC7C}" type="presParOf" srcId="{0506C4E6-0F6D-417B-9208-68193E018D3E}" destId="{5E79883F-DA89-442D-8F59-830A70FB86F9}" srcOrd="13" destOrd="0" presId="urn:microsoft.com/office/officeart/2008/layout/LinedList"/>
    <dgm:cxn modelId="{D00D6E7A-1313-40F3-B431-C2C77E9AC142}" type="presParOf" srcId="{5E79883F-DA89-442D-8F59-830A70FB86F9}" destId="{EDC3DA6E-B703-4321-A94E-D58E7D8D9445}" srcOrd="0" destOrd="0" presId="urn:microsoft.com/office/officeart/2008/layout/LinedList"/>
    <dgm:cxn modelId="{CE2109F8-B0DC-4E40-BA50-729D5E10745F}" type="presParOf" srcId="{5E79883F-DA89-442D-8F59-830A70FB86F9}" destId="{3E19B812-3CBD-4854-A568-A6402DCAEAD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5BABC9-23C2-453C-8F29-69FE8A93BDD4}">
      <dsp:nvSpPr>
        <dsp:cNvPr id="0" name=""/>
        <dsp:cNvSpPr/>
      </dsp:nvSpPr>
      <dsp:spPr>
        <a:xfrm>
          <a:off x="711092" y="630744"/>
          <a:ext cx="2058750" cy="2058750"/>
        </a:xfrm>
        <a:prstGeom prst="ellipse">
          <a:avLst/>
        </a:prstGeom>
        <a:solidFill>
          <a:schemeClr val="tx2">
            <a:lumMod val="10000"/>
            <a:lumOff val="90000"/>
          </a:schemeClr>
        </a:solidFill>
        <a:ln>
          <a:noFill/>
        </a:ln>
        <a:effectLst/>
      </dsp:spPr>
      <dsp:style>
        <a:lnRef idx="0">
          <a:scrgbClr r="0" g="0" b="0"/>
        </a:lnRef>
        <a:fillRef idx="1">
          <a:scrgbClr r="0" g="0" b="0"/>
        </a:fillRef>
        <a:effectRef idx="0">
          <a:scrgbClr r="0" g="0" b="0"/>
        </a:effectRef>
        <a:fontRef idx="minor"/>
      </dsp:style>
    </dsp:sp>
    <dsp:sp modelId="{8DE284DD-3A75-481B-A160-E18E8A9D651B}">
      <dsp:nvSpPr>
        <dsp:cNvPr id="0" name=""/>
        <dsp:cNvSpPr/>
      </dsp:nvSpPr>
      <dsp:spPr>
        <a:xfrm>
          <a:off x="1149842" y="1069494"/>
          <a:ext cx="1181250" cy="118125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12A591-E57B-4DB8-9FD4-9D997B6ED02C}">
      <dsp:nvSpPr>
        <dsp:cNvPr id="0" name=""/>
        <dsp:cNvSpPr/>
      </dsp:nvSpPr>
      <dsp:spPr>
        <a:xfrm>
          <a:off x="52967" y="3330745"/>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solidFill>
                <a:schemeClr val="bg1"/>
              </a:solidFill>
            </a:rPr>
            <a:t>Long-Standing Structural Gap for Foundational Services and PH Center Services</a:t>
          </a:r>
        </a:p>
      </dsp:txBody>
      <dsp:txXfrm>
        <a:off x="52967" y="3330745"/>
        <a:ext cx="3375000" cy="720000"/>
      </dsp:txXfrm>
    </dsp:sp>
    <dsp:sp modelId="{57B3BC4E-1972-4CC1-AA63-C82358D7257B}">
      <dsp:nvSpPr>
        <dsp:cNvPr id="0" name=""/>
        <dsp:cNvSpPr/>
      </dsp:nvSpPr>
      <dsp:spPr>
        <a:xfrm>
          <a:off x="4676717" y="630744"/>
          <a:ext cx="2058750" cy="2058750"/>
        </a:xfrm>
        <a:prstGeom prst="ellipse">
          <a:avLst/>
        </a:prstGeom>
        <a:solidFill>
          <a:srgbClr val="0E2841">
            <a:lumMod val="10000"/>
            <a:lumOff val="90000"/>
          </a:srgbClr>
        </a:solidFill>
        <a:ln>
          <a:noFill/>
        </a:ln>
        <a:effectLst/>
      </dsp:spPr>
      <dsp:style>
        <a:lnRef idx="0">
          <a:scrgbClr r="0" g="0" b="0"/>
        </a:lnRef>
        <a:fillRef idx="1">
          <a:scrgbClr r="0" g="0" b="0"/>
        </a:fillRef>
        <a:effectRef idx="0">
          <a:scrgbClr r="0" g="0" b="0"/>
        </a:effectRef>
        <a:fontRef idx="minor"/>
      </dsp:style>
    </dsp:sp>
    <dsp:sp modelId="{848DC083-FD4E-4946-B30D-0DC88A57EB3C}">
      <dsp:nvSpPr>
        <dsp:cNvPr id="0" name=""/>
        <dsp:cNvSpPr/>
      </dsp:nvSpPr>
      <dsp:spPr>
        <a:xfrm>
          <a:off x="5115467" y="1069494"/>
          <a:ext cx="1181250" cy="118125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8A2B2F-9284-4452-B3BE-DC87FB1748CC}">
      <dsp:nvSpPr>
        <dsp:cNvPr id="0" name=""/>
        <dsp:cNvSpPr/>
      </dsp:nvSpPr>
      <dsp:spPr>
        <a:xfrm>
          <a:off x="4018592" y="3330745"/>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solidFill>
                <a:schemeClr val="bg1"/>
              </a:solidFill>
            </a:rPr>
            <a:t>Removed Hospital Services Agreement Funding  Starting in 2028</a:t>
          </a:r>
        </a:p>
      </dsp:txBody>
      <dsp:txXfrm>
        <a:off x="4018592" y="3330745"/>
        <a:ext cx="3375000" cy="720000"/>
      </dsp:txXfrm>
    </dsp:sp>
    <dsp:sp modelId="{5937341C-A523-4E5D-AE65-9CCFD66704D1}">
      <dsp:nvSpPr>
        <dsp:cNvPr id="0" name=""/>
        <dsp:cNvSpPr/>
      </dsp:nvSpPr>
      <dsp:spPr>
        <a:xfrm>
          <a:off x="8642343" y="630744"/>
          <a:ext cx="2058750" cy="2058750"/>
        </a:xfrm>
        <a:prstGeom prst="ellipse">
          <a:avLst/>
        </a:prstGeom>
        <a:solidFill>
          <a:srgbClr val="0E2841">
            <a:lumMod val="10000"/>
            <a:lumOff val="90000"/>
          </a:srgbClr>
        </a:solidFill>
        <a:ln>
          <a:noFill/>
        </a:ln>
        <a:effectLst/>
      </dsp:spPr>
      <dsp:style>
        <a:lnRef idx="0">
          <a:scrgbClr r="0" g="0" b="0"/>
        </a:lnRef>
        <a:fillRef idx="1">
          <a:scrgbClr r="0" g="0" b="0"/>
        </a:fillRef>
        <a:effectRef idx="0">
          <a:scrgbClr r="0" g="0" b="0"/>
        </a:effectRef>
        <a:fontRef idx="minor"/>
      </dsp:style>
    </dsp:sp>
    <dsp:sp modelId="{F3047F53-F777-46F2-80C4-FB8A6E9D7691}">
      <dsp:nvSpPr>
        <dsp:cNvPr id="0" name=""/>
        <dsp:cNvSpPr/>
      </dsp:nvSpPr>
      <dsp:spPr>
        <a:xfrm>
          <a:off x="9081093" y="1069494"/>
          <a:ext cx="1181250" cy="1181250"/>
        </a:xfrm>
        <a:prstGeom prst="rect">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CC17EB-6EF9-4D3A-A2CD-1B68121294B2}">
      <dsp:nvSpPr>
        <dsp:cNvPr id="0" name=""/>
        <dsp:cNvSpPr/>
      </dsp:nvSpPr>
      <dsp:spPr>
        <a:xfrm>
          <a:off x="7984218" y="3330745"/>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solidFill>
                <a:schemeClr val="bg1"/>
              </a:solidFill>
            </a:rPr>
            <a:t>Expected Impacts from Federal &amp; State Funding</a:t>
          </a:r>
        </a:p>
      </dsp:txBody>
      <dsp:txXfrm>
        <a:off x="7984218" y="3330745"/>
        <a:ext cx="3375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F91B8-7F4E-4E0F-83EA-D33C5B5B1ED6}">
      <dsp:nvSpPr>
        <dsp:cNvPr id="0" name=""/>
        <dsp:cNvSpPr/>
      </dsp:nvSpPr>
      <dsp:spPr>
        <a:xfrm>
          <a:off x="0" y="675"/>
          <a:ext cx="7140964"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B42601-961E-4F8C-8D66-7ED29B46929D}">
      <dsp:nvSpPr>
        <dsp:cNvPr id="0" name=""/>
        <dsp:cNvSpPr/>
      </dsp:nvSpPr>
      <dsp:spPr>
        <a:xfrm>
          <a:off x="0" y="675"/>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Executive Order efforts including base budget review to identify potential savings; continue efforts to improve programs and reduce costs</a:t>
          </a:r>
        </a:p>
      </dsp:txBody>
      <dsp:txXfrm>
        <a:off x="0" y="675"/>
        <a:ext cx="7140964" cy="789912"/>
      </dsp:txXfrm>
    </dsp:sp>
    <dsp:sp modelId="{1B3F51EB-FC78-42B5-AEA7-D0B564F390D6}">
      <dsp:nvSpPr>
        <dsp:cNvPr id="0" name=""/>
        <dsp:cNvSpPr/>
      </dsp:nvSpPr>
      <dsp:spPr>
        <a:xfrm>
          <a:off x="0" y="790587"/>
          <a:ext cx="7140964" cy="0"/>
        </a:xfrm>
        <a:prstGeom prst="line">
          <a:avLst/>
        </a:prstGeom>
        <a:solidFill>
          <a:schemeClr val="accent5">
            <a:hueOff val="1339798"/>
            <a:satOff val="-6932"/>
            <a:lumOff val="4706"/>
            <a:alphaOff val="0"/>
          </a:schemeClr>
        </a:solidFill>
        <a:ln w="12700" cap="flat" cmpd="sng" algn="ctr">
          <a:solidFill>
            <a:schemeClr val="accent5">
              <a:hueOff val="1339798"/>
              <a:satOff val="-6932"/>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287957-833B-4E4B-BB55-2887F6CB2691}">
      <dsp:nvSpPr>
        <dsp:cNvPr id="0" name=""/>
        <dsp:cNvSpPr/>
      </dsp:nvSpPr>
      <dsp:spPr>
        <a:xfrm>
          <a:off x="0" y="790587"/>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Update operating gap forecast based on Executive Order efforts</a:t>
          </a:r>
        </a:p>
      </dsp:txBody>
      <dsp:txXfrm>
        <a:off x="0" y="790587"/>
        <a:ext cx="7140964" cy="789912"/>
      </dsp:txXfrm>
    </dsp:sp>
    <dsp:sp modelId="{F99AAA95-55DD-4129-A33A-92BCC6C80960}">
      <dsp:nvSpPr>
        <dsp:cNvPr id="0" name=""/>
        <dsp:cNvSpPr/>
      </dsp:nvSpPr>
      <dsp:spPr>
        <a:xfrm>
          <a:off x="0" y="1580499"/>
          <a:ext cx="7140964" cy="0"/>
        </a:xfrm>
        <a:prstGeom prst="line">
          <a:avLst/>
        </a:prstGeom>
        <a:solidFill>
          <a:schemeClr val="accent5">
            <a:hueOff val="2679596"/>
            <a:satOff val="-13863"/>
            <a:lumOff val="9412"/>
            <a:alphaOff val="0"/>
          </a:schemeClr>
        </a:solidFill>
        <a:ln w="12700" cap="flat" cmpd="sng" algn="ctr">
          <a:solidFill>
            <a:schemeClr val="accent5">
              <a:hueOff val="2679596"/>
              <a:satOff val="-13863"/>
              <a:lumOff val="9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517DD6-F9E1-4F93-BF1C-155CCDB32638}">
      <dsp:nvSpPr>
        <dsp:cNvPr id="0" name=""/>
        <dsp:cNvSpPr/>
      </dsp:nvSpPr>
      <dsp:spPr>
        <a:xfrm>
          <a:off x="0" y="1580499"/>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Review with Executive Office revenue tools from the last legislative session and develop proposals</a:t>
          </a:r>
        </a:p>
      </dsp:txBody>
      <dsp:txXfrm>
        <a:off x="0" y="1580499"/>
        <a:ext cx="7140964" cy="789912"/>
      </dsp:txXfrm>
    </dsp:sp>
    <dsp:sp modelId="{BC888BF3-429A-4AF0-BC03-3CE43B40C457}">
      <dsp:nvSpPr>
        <dsp:cNvPr id="0" name=""/>
        <dsp:cNvSpPr/>
      </dsp:nvSpPr>
      <dsp:spPr>
        <a:xfrm>
          <a:off x="0" y="2370411"/>
          <a:ext cx="7140964" cy="0"/>
        </a:xfrm>
        <a:prstGeom prst="line">
          <a:avLst/>
        </a:prstGeom>
        <a:solidFill>
          <a:schemeClr val="accent5">
            <a:hueOff val="4019393"/>
            <a:satOff val="-20795"/>
            <a:lumOff val="14117"/>
            <a:alphaOff val="0"/>
          </a:schemeClr>
        </a:solidFill>
        <a:ln w="12700" cap="flat" cmpd="sng" algn="ctr">
          <a:solidFill>
            <a:schemeClr val="accent5">
              <a:hueOff val="4019393"/>
              <a:satOff val="-20795"/>
              <a:lumOff val="141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1C1E01-143F-4A08-B5EE-54651C97F502}">
      <dsp:nvSpPr>
        <dsp:cNvPr id="0" name=""/>
        <dsp:cNvSpPr/>
      </dsp:nvSpPr>
      <dsp:spPr>
        <a:xfrm>
          <a:off x="0" y="2370411"/>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Prepare proviso report due at the end of this year on financial outlook and options</a:t>
          </a:r>
        </a:p>
      </dsp:txBody>
      <dsp:txXfrm>
        <a:off x="0" y="2370411"/>
        <a:ext cx="7140964" cy="789912"/>
      </dsp:txXfrm>
    </dsp:sp>
    <dsp:sp modelId="{3C5D7391-206E-4A2D-A933-EDF669407037}">
      <dsp:nvSpPr>
        <dsp:cNvPr id="0" name=""/>
        <dsp:cNvSpPr/>
      </dsp:nvSpPr>
      <dsp:spPr>
        <a:xfrm>
          <a:off x="0" y="3160323"/>
          <a:ext cx="7140964" cy="0"/>
        </a:xfrm>
        <a:prstGeom prst="line">
          <a:avLst/>
        </a:prstGeom>
        <a:solidFill>
          <a:schemeClr val="accent5">
            <a:hueOff val="5359191"/>
            <a:satOff val="-27726"/>
            <a:lumOff val="18823"/>
            <a:alphaOff val="0"/>
          </a:schemeClr>
        </a:solidFill>
        <a:ln w="12700" cap="flat" cmpd="sng" algn="ctr">
          <a:solidFill>
            <a:schemeClr val="accent5">
              <a:hueOff val="5359191"/>
              <a:satOff val="-27726"/>
              <a:lumOff val="1882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9D0FA5-C3E7-4C38-A7F7-AB813B4CEDA5}">
      <dsp:nvSpPr>
        <dsp:cNvPr id="0" name=""/>
        <dsp:cNvSpPr/>
      </dsp:nvSpPr>
      <dsp:spPr>
        <a:xfrm>
          <a:off x="0" y="3160323"/>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Prepare for impact from changes to Medicaid (e.g., work requirements, lower enrollment)</a:t>
          </a:r>
        </a:p>
      </dsp:txBody>
      <dsp:txXfrm>
        <a:off x="0" y="3160323"/>
        <a:ext cx="7140964" cy="789912"/>
      </dsp:txXfrm>
    </dsp:sp>
    <dsp:sp modelId="{490287E2-BFD8-4181-8275-E5085DC687C9}">
      <dsp:nvSpPr>
        <dsp:cNvPr id="0" name=""/>
        <dsp:cNvSpPr/>
      </dsp:nvSpPr>
      <dsp:spPr>
        <a:xfrm>
          <a:off x="0" y="3950235"/>
          <a:ext cx="7140964" cy="0"/>
        </a:xfrm>
        <a:prstGeom prst="line">
          <a:avLst/>
        </a:prstGeom>
        <a:solidFill>
          <a:schemeClr val="accent5">
            <a:hueOff val="6698989"/>
            <a:satOff val="-34657"/>
            <a:lumOff val="23529"/>
            <a:alphaOff val="0"/>
          </a:schemeClr>
        </a:solidFill>
        <a:ln w="12700" cap="flat" cmpd="sng" algn="ctr">
          <a:solidFill>
            <a:schemeClr val="accent5">
              <a:hueOff val="6698989"/>
              <a:satOff val="-34657"/>
              <a:lumOff val="235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6DB805-52C4-447B-924C-2E77C43DA642}">
      <dsp:nvSpPr>
        <dsp:cNvPr id="0" name=""/>
        <dsp:cNvSpPr/>
      </dsp:nvSpPr>
      <dsp:spPr>
        <a:xfrm>
          <a:off x="0" y="3950235"/>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bg1"/>
              </a:solidFill>
            </a:rPr>
            <a:t>Respond to federal actions that threaten grant funding and to state funding reductions</a:t>
          </a:r>
        </a:p>
      </dsp:txBody>
      <dsp:txXfrm>
        <a:off x="0" y="3950235"/>
        <a:ext cx="7140964" cy="789912"/>
      </dsp:txXfrm>
    </dsp:sp>
    <dsp:sp modelId="{EC2F4733-C173-4E40-A773-49914A0F88BD}">
      <dsp:nvSpPr>
        <dsp:cNvPr id="0" name=""/>
        <dsp:cNvSpPr/>
      </dsp:nvSpPr>
      <dsp:spPr>
        <a:xfrm>
          <a:off x="0" y="4740147"/>
          <a:ext cx="7140964" cy="0"/>
        </a:xfrm>
        <a:prstGeom prst="line">
          <a:avLst/>
        </a:prstGeom>
        <a:solidFill>
          <a:schemeClr val="accent5">
            <a:hueOff val="8038787"/>
            <a:satOff val="-41589"/>
            <a:lumOff val="28235"/>
            <a:alphaOff val="0"/>
          </a:schemeClr>
        </a:solidFill>
        <a:ln w="12700" cap="flat" cmpd="sng" algn="ctr">
          <a:solidFill>
            <a:schemeClr val="accent5">
              <a:hueOff val="8038787"/>
              <a:satOff val="-41589"/>
              <a:lumOff val="282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C3DA6E-B703-4321-A94E-D58E7D8D9445}">
      <dsp:nvSpPr>
        <dsp:cNvPr id="0" name=""/>
        <dsp:cNvSpPr/>
      </dsp:nvSpPr>
      <dsp:spPr>
        <a:xfrm>
          <a:off x="0" y="4740147"/>
          <a:ext cx="7140964" cy="78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endParaRPr lang="en-US" sz="1700" kern="1200">
            <a:solidFill>
              <a:schemeClr val="bg1"/>
            </a:solidFill>
          </a:endParaRPr>
        </a:p>
      </dsp:txBody>
      <dsp:txXfrm>
        <a:off x="0" y="4740147"/>
        <a:ext cx="7140964" cy="789912"/>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1737"/>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5265809" y="0"/>
            <a:ext cx="4028440" cy="351737"/>
          </a:xfrm>
          <a:prstGeom prst="rect">
            <a:avLst/>
          </a:prstGeom>
        </p:spPr>
        <p:txBody>
          <a:bodyPr vert="horz" lIns="93177" tIns="46589" rIns="93177" bIns="46589" rtlCol="0"/>
          <a:lstStyle>
            <a:lvl1pPr algn="r">
              <a:defRPr sz="1200"/>
            </a:lvl1pPr>
          </a:lstStyle>
          <a:p>
            <a:fld id="{4FCC9601-97EA-4536-93E8-EAA3CAD70FC8}" type="datetimeFigureOut">
              <a:rPr lang="en-US" smtClean="0"/>
              <a:t>5/4/2026</a:t>
            </a:fld>
            <a:endParaRPr lang="en-US"/>
          </a:p>
        </p:txBody>
      </p:sp>
      <p:sp>
        <p:nvSpPr>
          <p:cNvPr id="4" name="Slide Image Placeholder 3"/>
          <p:cNvSpPr>
            <a:spLocks noGrp="1" noRot="1" noChangeAspect="1"/>
          </p:cNvSpPr>
          <p:nvPr>
            <p:ph type="sldImg" idx="2"/>
          </p:nvPr>
        </p:nvSpPr>
        <p:spPr>
          <a:xfrm>
            <a:off x="2546350" y="876300"/>
            <a:ext cx="4203700" cy="2365375"/>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929640" y="3373755"/>
            <a:ext cx="7437120" cy="2760345"/>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658664"/>
            <a:ext cx="4028440" cy="351736"/>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658664"/>
            <a:ext cx="4028440" cy="351736"/>
          </a:xfrm>
          <a:prstGeom prst="rect">
            <a:avLst/>
          </a:prstGeom>
        </p:spPr>
        <p:txBody>
          <a:bodyPr vert="horz" lIns="93177" tIns="46589" rIns="93177" bIns="46589" rtlCol="0" anchor="b"/>
          <a:lstStyle>
            <a:lvl1pPr algn="r">
              <a:defRPr sz="1200"/>
            </a:lvl1pPr>
          </a:lstStyle>
          <a:p>
            <a:fld id="{E7326246-4062-4AF5-A0A2-9EC98A979607}" type="slidenum">
              <a:rPr lang="en-US" smtClean="0"/>
              <a:t>‹#›</a:t>
            </a:fld>
            <a:endParaRPr lang="en-US"/>
          </a:p>
        </p:txBody>
      </p:sp>
    </p:spTree>
    <p:extLst>
      <p:ext uri="{BB962C8B-B14F-4D97-AF65-F5344CB8AC3E}">
        <p14:creationId xmlns:p14="http://schemas.microsoft.com/office/powerpoint/2010/main" val="3192506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a:p>
          <a:p>
            <a:pPr defTabSz="931774">
              <a:defRPr/>
            </a:pPr>
            <a:endParaRPr lang="en-US"/>
          </a:p>
          <a:p>
            <a:pPr defTabSz="931774">
              <a:defRPr/>
            </a:pPr>
            <a:endParaRPr lang="en-US"/>
          </a:p>
          <a:p>
            <a:pPr defTabSz="931774">
              <a:defRPr/>
            </a:pPr>
            <a:r>
              <a:rPr lang="en-US"/>
              <a:t>*Amharic, Arabic, Chinese (Sim, </a:t>
            </a:r>
            <a:r>
              <a:rPr lang="en-US" err="1"/>
              <a:t>Tra</a:t>
            </a:r>
            <a:r>
              <a:rPr lang="en-US"/>
              <a:t>), Korean, Russian, Somali, Spanish, Tagalog, Ukrainian, Vietnamese</a:t>
            </a:r>
          </a:p>
          <a:p>
            <a:endParaRPr lang="en-US"/>
          </a:p>
        </p:txBody>
      </p:sp>
      <p:sp>
        <p:nvSpPr>
          <p:cNvPr id="4" name="Slide Number Placeholder 3"/>
          <p:cNvSpPr>
            <a:spLocks noGrp="1"/>
          </p:cNvSpPr>
          <p:nvPr>
            <p:ph type="sldNum" sz="quarter" idx="5"/>
          </p:nvPr>
        </p:nvSpPr>
        <p:spPr/>
        <p:txBody>
          <a:bodyPr/>
          <a:lstStyle/>
          <a:p>
            <a:fld id="{E7326246-4062-4AF5-A0A2-9EC98A979607}" type="slidenum">
              <a:rPr lang="en-US" smtClean="0"/>
              <a:t>1</a:t>
            </a:fld>
            <a:endParaRPr lang="en-US"/>
          </a:p>
        </p:txBody>
      </p:sp>
    </p:spTree>
    <p:extLst>
      <p:ext uri="{BB962C8B-B14F-4D97-AF65-F5344CB8AC3E}">
        <p14:creationId xmlns:p14="http://schemas.microsoft.com/office/powerpoint/2010/main" val="3548016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a:p>
            <a:pPr marL="171450" indent="-171450">
              <a:buFont typeface="Arial" panose="020B0604020202020204" pitchFamily="34" charset="0"/>
              <a:buChar char="•"/>
            </a:pPr>
            <a:r>
              <a:rPr lang="en-US"/>
              <a:t>Federal uncertainty continues</a:t>
            </a:r>
          </a:p>
          <a:p>
            <a:pPr marL="628650" lvl="1" indent="-171450">
              <a:buFont typeface="Arial" panose="020B0604020202020204" pitchFamily="34" charset="0"/>
              <a:buChar char="•"/>
            </a:pPr>
            <a:r>
              <a:rPr lang="en-US"/>
              <a:t>Medicaid impacts from more stringent work reporting requirements and decreased enrollment</a:t>
            </a:r>
          </a:p>
          <a:p>
            <a:pPr marL="628650" lvl="1" indent="-171450">
              <a:buFont typeface="Arial" panose="020B0604020202020204" pitchFamily="34" charset="0"/>
              <a:buChar char="•"/>
            </a:pPr>
            <a:r>
              <a:rPr lang="en-US"/>
              <a:t>Continue to face the risks of federal grant funding as the new administration change grant priorities and attempts to impose unacceptable conditions to the grant funding (</a:t>
            </a:r>
            <a:r>
              <a:rPr lang="en-US" err="1"/>
              <a:t>e.g</a:t>
            </a:r>
            <a:r>
              <a:rPr lang="en-US"/>
              <a:t>,. HRSA)</a:t>
            </a:r>
          </a:p>
          <a:p>
            <a:pPr marL="171450" indent="-171450">
              <a:buFont typeface="Arial" panose="020B0604020202020204" pitchFamily="34" charset="0"/>
              <a:buChar char="•"/>
            </a:pPr>
            <a:r>
              <a:rPr lang="en-US"/>
              <a:t>State impacts</a:t>
            </a:r>
          </a:p>
          <a:p>
            <a:pPr marL="628650" lvl="1" indent="-171450">
              <a:buFont typeface="Arial" panose="020B0604020202020204" pitchFamily="34" charset="0"/>
              <a:buChar char="•"/>
            </a:pPr>
            <a:r>
              <a:rPr lang="en-US"/>
              <a:t>Likely FPHS reduction. 21 M across the state. Will know in July the amount for us</a:t>
            </a:r>
          </a:p>
          <a:p>
            <a:pPr marL="628650" lvl="1" indent="-171450">
              <a:buFont typeface="Arial" panose="020B0604020202020204" pitchFamily="34" charset="0"/>
              <a:buChar char="•"/>
            </a:pPr>
            <a:r>
              <a:rPr lang="en-US"/>
              <a:t>HB 2442 revenue options including providing counties that ability to impose a public health clinic tax.</a:t>
            </a:r>
          </a:p>
          <a:p>
            <a:pPr marL="628650" lvl="1"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5F97086D-8765-4B2E-8E8B-41B4F3C71638}" type="slidenum">
              <a:rPr lang="en-US" smtClean="0"/>
              <a:t>4</a:t>
            </a:fld>
            <a:endParaRPr lang="en-US"/>
          </a:p>
        </p:txBody>
      </p:sp>
    </p:spTree>
    <p:extLst>
      <p:ext uri="{BB962C8B-B14F-4D97-AF65-F5344CB8AC3E}">
        <p14:creationId xmlns:p14="http://schemas.microsoft.com/office/powerpoint/2010/main" val="425651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marL="171450" indent="-171450">
              <a:buFont typeface="Arial" panose="020B0604020202020204" pitchFamily="34" charset="0"/>
              <a:buChar char="•"/>
            </a:pPr>
            <a:r>
              <a:rPr lang="en-US"/>
              <a:t>This chart illustrates the breadth of programs and services in the PH Fund</a:t>
            </a:r>
          </a:p>
          <a:p>
            <a:pPr marL="171450" indent="-171450">
              <a:buFont typeface="Arial" panose="020B0604020202020204" pitchFamily="34" charset="0"/>
              <a:buChar char="•"/>
            </a:pPr>
            <a:r>
              <a:rPr lang="en-US"/>
              <a:t>The first column are core programs and services many of which do not get much public attention until there is a crisis.</a:t>
            </a:r>
          </a:p>
          <a:p>
            <a:pPr marL="171450" indent="-171450">
              <a:buFont typeface="Arial" panose="020B0604020202020204" pitchFamily="34" charset="0"/>
              <a:buChar char="•"/>
            </a:pPr>
            <a:r>
              <a:rPr lang="en-US"/>
              <a:t>The middle column highlights the services associated with the PH Centers in both the CHS and Prevention Divisions.</a:t>
            </a:r>
          </a:p>
          <a:p>
            <a:pPr marL="171450" indent="-171450">
              <a:buFont typeface="Arial" panose="020B0604020202020204" pitchFamily="34" charset="0"/>
              <a:buChar char="•"/>
            </a:pPr>
            <a:r>
              <a:rPr lang="en-US"/>
              <a:t>The last column shows examples of other priorities.</a:t>
            </a:r>
          </a:p>
          <a:p>
            <a:pPr marL="171450" indent="-171450">
              <a:buFont typeface="Arial" panose="020B0604020202020204" pitchFamily="34" charset="0"/>
              <a:buChar char="•"/>
            </a:pPr>
            <a:r>
              <a:rPr lang="en-US"/>
              <a:t>Note that the operating gap primarily impacts the first two columns</a:t>
            </a:r>
          </a:p>
          <a:p>
            <a:pPr marL="171450" indent="-171450">
              <a:buFont typeface="Arial" panose="020B0604020202020204" pitchFamily="34" charset="0"/>
              <a:buChar char="•"/>
            </a:pPr>
            <a:endParaRPr lang="en-US"/>
          </a:p>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AFF61D4E-1FE2-4E97-BA3A-F75773A40695}" type="slidenum">
              <a:rPr lang="en-US" smtClean="0"/>
              <a:t>5</a:t>
            </a:fld>
            <a:endParaRPr lang="en-US"/>
          </a:p>
        </p:txBody>
      </p:sp>
    </p:spTree>
    <p:extLst>
      <p:ext uri="{BB962C8B-B14F-4D97-AF65-F5344CB8AC3E}">
        <p14:creationId xmlns:p14="http://schemas.microsoft.com/office/powerpoint/2010/main" val="131633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a:t>This chart shows the operating gap based on the adopted 2026-27 budget.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We will soon have an updated projection of the operating. The good news: As we work with the Budget Office to analyze actuals for the past several years, the indications are that the operating gap will be less. However, while the bars may be shorter, the trajectory due to the structure gap won’t change.</a:t>
            </a:r>
          </a:p>
          <a:p>
            <a:pPr marL="171450" indent="-171450">
              <a:buFont typeface="Arial" panose="020B0604020202020204" pitchFamily="34" charset="0"/>
              <a:buChar char="•"/>
            </a:pPr>
            <a:r>
              <a:rPr lang="en-US"/>
              <a:t>It also shows that the gap exists </a:t>
            </a:r>
            <a:r>
              <a:rPr lang="en-US" i="1"/>
              <a:t>both</a:t>
            </a:r>
            <a:r>
              <a:rPr lang="en-US"/>
              <a:t> for the PH Centers and core population-based services. (Rough estimate of the split)</a:t>
            </a:r>
          </a:p>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AFF61D4E-1FE2-4E97-BA3A-F75773A40695}" type="slidenum">
              <a:rPr lang="en-US" smtClean="0"/>
              <a:t>6</a:t>
            </a:fld>
            <a:endParaRPr lang="en-US"/>
          </a:p>
        </p:txBody>
      </p:sp>
    </p:spTree>
    <p:extLst>
      <p:ext uri="{BB962C8B-B14F-4D97-AF65-F5344CB8AC3E}">
        <p14:creationId xmlns:p14="http://schemas.microsoft.com/office/powerpoint/2010/main" val="1438824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US"/>
              <a:t>Priority for Dr V:. </a:t>
            </a:r>
          </a:p>
          <a:p>
            <a:pPr marL="171450" indent="-171450">
              <a:buFont typeface="Arial" panose="020B0604020202020204" pitchFamily="34" charset="0"/>
              <a:buChar char="•"/>
            </a:pPr>
            <a:r>
              <a:rPr lang="en-US"/>
              <a:t>Priority from Day One to understand our budget and where our funding is going.</a:t>
            </a:r>
          </a:p>
          <a:p>
            <a:pPr marL="171450" indent="-171450">
              <a:buFont typeface="Arial" panose="020B0604020202020204" pitchFamily="34" charset="0"/>
              <a:buChar char="•"/>
            </a:pPr>
            <a:r>
              <a:rPr lang="en-US"/>
              <a:t>Aligns with Exec Order</a:t>
            </a:r>
          </a:p>
          <a:p>
            <a:pPr marL="171450" indent="-171450">
              <a:buFont typeface="Arial" panose="020B0604020202020204" pitchFamily="34" charset="0"/>
              <a:buChar char="•"/>
            </a:pPr>
            <a:r>
              <a:rPr lang="en-US"/>
              <a:t>Have had in-depth meetings to review our budget and spending trends to not only orient her but also work through her questions and ideas for possible savings.</a:t>
            </a:r>
          </a:p>
          <a:p>
            <a:endParaRPr lang="en-US"/>
          </a:p>
          <a:p>
            <a:r>
              <a:rPr lang="en-US"/>
              <a:t>Note the proviso report and timeline</a:t>
            </a:r>
          </a:p>
        </p:txBody>
      </p:sp>
      <p:sp>
        <p:nvSpPr>
          <p:cNvPr id="4" name="Slide Number Placeholder 3"/>
          <p:cNvSpPr>
            <a:spLocks noGrp="1"/>
          </p:cNvSpPr>
          <p:nvPr>
            <p:ph type="sldNum" sz="quarter" idx="5"/>
          </p:nvPr>
        </p:nvSpPr>
        <p:spPr/>
        <p:txBody>
          <a:bodyPr/>
          <a:lstStyle/>
          <a:p>
            <a:fld id="{5F97086D-8765-4B2E-8E8B-41B4F3C71638}" type="slidenum">
              <a:rPr lang="en-US" smtClean="0"/>
              <a:t>7</a:t>
            </a:fld>
            <a:endParaRPr lang="en-US"/>
          </a:p>
        </p:txBody>
      </p:sp>
    </p:spTree>
    <p:extLst>
      <p:ext uri="{BB962C8B-B14F-4D97-AF65-F5344CB8AC3E}">
        <p14:creationId xmlns:p14="http://schemas.microsoft.com/office/powerpoint/2010/main" val="2022152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8449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24B699-74FA-CE44-891A-13A196306A8E}"/>
              </a:ext>
            </a:extLst>
          </p:cNvPr>
          <p:cNvSpPr/>
          <p:nvPr userDrawn="1"/>
        </p:nvSpPr>
        <p:spPr>
          <a:xfrm>
            <a:off x="5410200" y="6172200"/>
            <a:ext cx="67818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8003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1551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6744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6666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_Content_Layout-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610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Tree>
    <p:extLst>
      <p:ext uri="{BB962C8B-B14F-4D97-AF65-F5344CB8AC3E}">
        <p14:creationId xmlns:p14="http://schemas.microsoft.com/office/powerpoint/2010/main" val="45581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_Panel_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255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2788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69969-1B48-2640-A14B-B22C8613CD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14B8C4-DC6B-A147-B8EB-7C3D212EC9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88988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6603A-EBFB-947D-A598-97618BC01F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C771AAA-A0B6-80A5-D152-AAA5BE3139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0D8D20-B311-B5F8-17FD-2B7442F24D5A}"/>
              </a:ext>
            </a:extLst>
          </p:cNvPr>
          <p:cNvSpPr>
            <a:spLocks noGrp="1"/>
          </p:cNvSpPr>
          <p:nvPr>
            <p:ph type="dt" sz="half" idx="10"/>
          </p:nvPr>
        </p:nvSpPr>
        <p:spPr/>
        <p:txBody>
          <a:bodyPr/>
          <a:lstStyle/>
          <a:p>
            <a:fld id="{9BB85438-0B0C-4195-A7A6-93558443E8B1}" type="datetimeFigureOut">
              <a:rPr lang="en-US" smtClean="0"/>
              <a:t>5/4/2026</a:t>
            </a:fld>
            <a:endParaRPr lang="en-US"/>
          </a:p>
        </p:txBody>
      </p:sp>
      <p:sp>
        <p:nvSpPr>
          <p:cNvPr id="5" name="Footer Placeholder 4">
            <a:extLst>
              <a:ext uri="{FF2B5EF4-FFF2-40B4-BE49-F238E27FC236}">
                <a16:creationId xmlns:a16="http://schemas.microsoft.com/office/drawing/2014/main" id="{6465B8CE-E4C1-3940-FD2F-4393B51CB3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6A9C85-A6E6-E35F-16FF-ADFBBC6EB3DB}"/>
              </a:ext>
            </a:extLst>
          </p:cNvPr>
          <p:cNvSpPr>
            <a:spLocks noGrp="1"/>
          </p:cNvSpPr>
          <p:nvPr>
            <p:ph type="sldNum" sz="quarter" idx="12"/>
          </p:nvPr>
        </p:nvSpPr>
        <p:spPr/>
        <p:txBody>
          <a:bodyPr/>
          <a:lstStyle/>
          <a:p>
            <a:fld id="{6B372990-E44A-4EA2-9F74-DDD3867AF58D}" type="slidenum">
              <a:rPr lang="en-US" smtClean="0"/>
              <a:t>‹#›</a:t>
            </a:fld>
            <a:endParaRPr lang="en-US"/>
          </a:p>
        </p:txBody>
      </p:sp>
    </p:spTree>
    <p:extLst>
      <p:ext uri="{BB962C8B-B14F-4D97-AF65-F5344CB8AC3E}">
        <p14:creationId xmlns:p14="http://schemas.microsoft.com/office/powerpoint/2010/main" val="2629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E42E0-73FC-951B-3617-9DC2D06A965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789EC4-8CB2-8789-F697-32E1632DFC3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13BDCE3-466B-5DD0-8756-55D690A899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8C9624E-DCAF-4C5C-10F6-C99A8D993161}"/>
              </a:ext>
            </a:extLst>
          </p:cNvPr>
          <p:cNvSpPr>
            <a:spLocks noGrp="1"/>
          </p:cNvSpPr>
          <p:nvPr>
            <p:ph type="dt" sz="half" idx="10"/>
          </p:nvPr>
        </p:nvSpPr>
        <p:spPr/>
        <p:txBody>
          <a:bodyPr/>
          <a:lstStyle/>
          <a:p>
            <a:fld id="{9BB85438-0B0C-4195-A7A6-93558443E8B1}" type="datetimeFigureOut">
              <a:rPr lang="en-US" smtClean="0"/>
              <a:t>5/4/2026</a:t>
            </a:fld>
            <a:endParaRPr lang="en-US"/>
          </a:p>
        </p:txBody>
      </p:sp>
      <p:sp>
        <p:nvSpPr>
          <p:cNvPr id="6" name="Footer Placeholder 5">
            <a:extLst>
              <a:ext uri="{FF2B5EF4-FFF2-40B4-BE49-F238E27FC236}">
                <a16:creationId xmlns:a16="http://schemas.microsoft.com/office/drawing/2014/main" id="{3EEF2FBF-98C2-AD8A-11DC-2E05E69D4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C242ED6-EFCF-2768-057F-45AFEED6DAAE}"/>
              </a:ext>
            </a:extLst>
          </p:cNvPr>
          <p:cNvSpPr>
            <a:spLocks noGrp="1"/>
          </p:cNvSpPr>
          <p:nvPr>
            <p:ph type="sldNum" sz="quarter" idx="12"/>
          </p:nvPr>
        </p:nvSpPr>
        <p:spPr/>
        <p:txBody>
          <a:bodyPr/>
          <a:lstStyle/>
          <a:p>
            <a:fld id="{6B372990-E44A-4EA2-9F74-DDD3867AF58D}" type="slidenum">
              <a:rPr lang="en-US" smtClean="0"/>
              <a:t>‹#›</a:t>
            </a:fld>
            <a:endParaRPr lang="en-US"/>
          </a:p>
        </p:txBody>
      </p:sp>
    </p:spTree>
    <p:extLst>
      <p:ext uri="{BB962C8B-B14F-4D97-AF65-F5344CB8AC3E}">
        <p14:creationId xmlns:p14="http://schemas.microsoft.com/office/powerpoint/2010/main" val="716476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65395-26F7-6F4E-A8F7-0EE7FAE3140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25139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sv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FDB"/>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177C2C-FEAD-8F4A-A042-D91B7EC4491E}"/>
              </a:ext>
            </a:extLst>
          </p:cNvPr>
          <p:cNvSpPr>
            <a:spLocks noGrp="1"/>
          </p:cNvSpPr>
          <p:nvPr>
            <p:ph type="title"/>
          </p:nvPr>
        </p:nvSpPr>
        <p:spPr>
          <a:xfrm>
            <a:off x="609600" y="383025"/>
            <a:ext cx="10896601" cy="129337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791F92-AF3C-4A4A-AFE5-D26B33EF258D}"/>
              </a:ext>
            </a:extLst>
          </p:cNvPr>
          <p:cNvSpPr>
            <a:spLocks noGrp="1"/>
          </p:cNvSpPr>
          <p:nvPr>
            <p:ph type="body" idx="1"/>
          </p:nvPr>
        </p:nvSpPr>
        <p:spPr>
          <a:xfrm>
            <a:off x="609601" y="1905000"/>
            <a:ext cx="10896600" cy="43377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p:txBody>
      </p:sp>
      <p:sp>
        <p:nvSpPr>
          <p:cNvPr id="7" name="Rectangle 6">
            <a:extLst>
              <a:ext uri="{FF2B5EF4-FFF2-40B4-BE49-F238E27FC236}">
                <a16:creationId xmlns:a16="http://schemas.microsoft.com/office/drawing/2014/main" id="{648FB439-68B8-5D49-830B-90BAD92B5A9F}"/>
              </a:ext>
            </a:extLst>
          </p:cNvPr>
          <p:cNvSpPr/>
          <p:nvPr userDrawn="1"/>
        </p:nvSpPr>
        <p:spPr>
          <a:xfrm>
            <a:off x="0" y="6172200"/>
            <a:ext cx="121920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
            <a:extLst>
              <a:ext uri="{FF2B5EF4-FFF2-40B4-BE49-F238E27FC236}">
                <a16:creationId xmlns:a16="http://schemas.microsoft.com/office/drawing/2014/main" id="{CD910ED4-7CFA-0B4F-9DE2-7E93FD4D0141}"/>
              </a:ext>
            </a:extLst>
          </p:cNvPr>
          <p:cNvPicPr>
            <a:picLocks noChangeAspect="1"/>
          </p:cNvPicPr>
          <p:nvPr userDrawn="1"/>
        </p:nvPicPr>
        <p:blipFill>
          <a:blip>
            <a:extLst>
              <a:ext uri="{96DAC541-7B7A-43D3-8B79-37D633B846F1}">
                <asvg:svgBlip xmlns:asvg="http://schemas.microsoft.com/office/drawing/2016/SVG/main" r:embed="rId15"/>
              </a:ext>
            </a:extLst>
          </a:blip>
          <a:stretch>
            <a:fillRect/>
          </a:stretch>
        </p:blipFill>
        <p:spPr>
          <a:xfrm>
            <a:off x="9677400" y="6261100"/>
            <a:ext cx="2400300" cy="508000"/>
          </a:xfrm>
          <a:prstGeom prst="rect">
            <a:avLst/>
          </a:prstGeom>
        </p:spPr>
      </p:pic>
    </p:spTree>
    <p:extLst>
      <p:ext uri="{BB962C8B-B14F-4D97-AF65-F5344CB8AC3E}">
        <p14:creationId xmlns:p14="http://schemas.microsoft.com/office/powerpoint/2010/main" val="17603182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b="1" kern="1200">
          <a:solidFill>
            <a:srgbClr val="FFFFFF"/>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FFF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FFF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FFF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4541A5-F4D0-2EED-58DC-E1ECF2C5175E}"/>
              </a:ext>
            </a:extLst>
          </p:cNvPr>
          <p:cNvSpPr>
            <a:spLocks noGrp="1"/>
          </p:cNvSpPr>
          <p:nvPr>
            <p:ph type="ctrTitle"/>
          </p:nvPr>
        </p:nvSpPr>
        <p:spPr>
          <a:xfrm>
            <a:off x="557048" y="975218"/>
            <a:ext cx="10731063" cy="1505223"/>
          </a:xfrm>
        </p:spPr>
        <p:txBody>
          <a:bodyPr>
            <a:normAutofit/>
          </a:bodyPr>
          <a:lstStyle/>
          <a:p>
            <a:r>
              <a:rPr lang="en-US" sz="4400"/>
              <a:t>Public Health – Seattle &amp; King County </a:t>
            </a:r>
            <a:br>
              <a:rPr lang="en-US" sz="4400"/>
            </a:br>
            <a:r>
              <a:rPr lang="en-US" sz="4400"/>
              <a:t>Financial Update</a:t>
            </a:r>
          </a:p>
        </p:txBody>
      </p:sp>
      <p:sp>
        <p:nvSpPr>
          <p:cNvPr id="4" name="Subtitle 3">
            <a:extLst>
              <a:ext uri="{FF2B5EF4-FFF2-40B4-BE49-F238E27FC236}">
                <a16:creationId xmlns:a16="http://schemas.microsoft.com/office/drawing/2014/main" id="{BDD77DB4-CB90-56B4-5AB5-1B198725EE4D}"/>
              </a:ext>
            </a:extLst>
          </p:cNvPr>
          <p:cNvSpPr>
            <a:spLocks noGrp="1"/>
          </p:cNvSpPr>
          <p:nvPr>
            <p:ph type="subTitle" idx="1"/>
          </p:nvPr>
        </p:nvSpPr>
        <p:spPr>
          <a:xfrm>
            <a:off x="1660634" y="2984937"/>
            <a:ext cx="9144000" cy="2897845"/>
          </a:xfrm>
        </p:spPr>
        <p:txBody>
          <a:bodyPr vert="horz" lIns="91440" tIns="45720" rIns="91440" bIns="45720" rtlCol="0" anchor="t">
            <a:normAutofit/>
          </a:bodyPr>
          <a:lstStyle/>
          <a:p>
            <a:r>
              <a:rPr lang="en-US"/>
              <a:t>Aaron Rubardt, Chief Budget Officer</a:t>
            </a:r>
          </a:p>
          <a:p>
            <a:r>
              <a:rPr lang="en-US"/>
              <a:t>Michael Gedeon, Chief Administrative Officer, PHSKC</a:t>
            </a:r>
          </a:p>
          <a:p>
            <a:endParaRPr lang="en-US"/>
          </a:p>
          <a:p>
            <a:r>
              <a:rPr lang="en-US"/>
              <a:t>May 5, 2026</a:t>
            </a:r>
          </a:p>
          <a:p>
            <a:r>
              <a:rPr lang="en-US"/>
              <a:t>Health, Housing &amp; Human Services Committee </a:t>
            </a:r>
          </a:p>
          <a:p>
            <a:r>
              <a:rPr lang="en-US"/>
              <a:t>King County Council</a:t>
            </a:r>
          </a:p>
        </p:txBody>
      </p:sp>
    </p:spTree>
    <p:extLst>
      <p:ext uri="{BB962C8B-B14F-4D97-AF65-F5344CB8AC3E}">
        <p14:creationId xmlns:p14="http://schemas.microsoft.com/office/powerpoint/2010/main" val="2029988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52EC9-B724-1C7D-1D2E-76BAB4A1970E}"/>
              </a:ext>
            </a:extLst>
          </p:cNvPr>
          <p:cNvSpPr>
            <a:spLocks noGrp="1"/>
          </p:cNvSpPr>
          <p:nvPr>
            <p:ph type="title"/>
          </p:nvPr>
        </p:nvSpPr>
        <p:spPr/>
        <p:txBody>
          <a:bodyPr>
            <a:normAutofit fontScale="90000"/>
          </a:bodyPr>
          <a:lstStyle/>
          <a:p>
            <a:r>
              <a:rPr lang="en-US"/>
              <a:t>Countywide Perspective on Public Health Fiscal Outlook</a:t>
            </a:r>
          </a:p>
        </p:txBody>
      </p:sp>
      <p:sp>
        <p:nvSpPr>
          <p:cNvPr id="3" name="Content Placeholder 2">
            <a:extLst>
              <a:ext uri="{FF2B5EF4-FFF2-40B4-BE49-F238E27FC236}">
                <a16:creationId xmlns:a16="http://schemas.microsoft.com/office/drawing/2014/main" id="{6BFB5F0D-B82A-64BC-C43E-228EFF19FAE3}"/>
              </a:ext>
            </a:extLst>
          </p:cNvPr>
          <p:cNvSpPr>
            <a:spLocks noGrp="1"/>
          </p:cNvSpPr>
          <p:nvPr>
            <p:ph idx="1"/>
          </p:nvPr>
        </p:nvSpPr>
        <p:spPr/>
        <p:txBody>
          <a:bodyPr/>
          <a:lstStyle/>
          <a:p>
            <a:pPr lvl="0"/>
            <a:r>
              <a:rPr lang="en-US"/>
              <a:t>General Fund and Hospital Services Agreement (HSA) in 2025 Budget</a:t>
            </a:r>
            <a:endParaRPr lang="en-US" sz="3200"/>
          </a:p>
          <a:p>
            <a:pPr lvl="1"/>
            <a:r>
              <a:rPr lang="en-US"/>
              <a:t>Removed $25M of General Fund support for clinics, leaving the existing $5M from HSA</a:t>
            </a:r>
            <a:endParaRPr lang="en-US" sz="2800"/>
          </a:p>
          <a:p>
            <a:pPr lvl="1"/>
            <a:r>
              <a:rPr lang="en-US"/>
              <a:t>Amended HSA added $23M for a total of $28M per year for mission population services in 2025-2027</a:t>
            </a:r>
            <a:endParaRPr lang="en-US" sz="2800"/>
          </a:p>
          <a:p>
            <a:pPr lvl="0"/>
            <a:r>
              <a:rPr lang="en-US"/>
              <a:t>Better Governance Executive Order</a:t>
            </a:r>
            <a:endParaRPr lang="en-US" sz="3200"/>
          </a:p>
          <a:p>
            <a:pPr lvl="1"/>
            <a:r>
              <a:rPr lang="en-US"/>
              <a:t>Base budget review</a:t>
            </a:r>
            <a:endParaRPr lang="en-US" sz="2800"/>
          </a:p>
          <a:p>
            <a:pPr lvl="1"/>
            <a:r>
              <a:rPr lang="en-US"/>
              <a:t>Staffing Management Plans and Cost Control Plans for distressed funds</a:t>
            </a:r>
            <a:endParaRPr lang="en-US" sz="2800"/>
          </a:p>
        </p:txBody>
      </p:sp>
    </p:spTree>
    <p:extLst>
      <p:ext uri="{BB962C8B-B14F-4D97-AF65-F5344CB8AC3E}">
        <p14:creationId xmlns:p14="http://schemas.microsoft.com/office/powerpoint/2010/main" val="1397979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900429-1627-1E96-61B7-A1C1E9E4CE53}"/>
              </a:ext>
            </a:extLst>
          </p:cNvPr>
          <p:cNvPicPr>
            <a:picLocks noChangeAspect="1"/>
          </p:cNvPicPr>
          <p:nvPr/>
        </p:nvPicPr>
        <p:blipFill>
          <a:blip r:embed="rId2"/>
          <a:stretch>
            <a:fillRect/>
          </a:stretch>
        </p:blipFill>
        <p:spPr>
          <a:xfrm>
            <a:off x="222506" y="538480"/>
            <a:ext cx="7100904" cy="5508673"/>
          </a:xfrm>
          <a:prstGeom prst="rect">
            <a:avLst/>
          </a:prstGeom>
        </p:spPr>
      </p:pic>
      <p:sp>
        <p:nvSpPr>
          <p:cNvPr id="3" name="Left Brace 2">
            <a:extLst>
              <a:ext uri="{FF2B5EF4-FFF2-40B4-BE49-F238E27FC236}">
                <a16:creationId xmlns:a16="http://schemas.microsoft.com/office/drawing/2014/main" id="{1EB5C97D-E4F6-18D3-334C-E135751629CC}"/>
              </a:ext>
            </a:extLst>
          </p:cNvPr>
          <p:cNvSpPr/>
          <p:nvPr/>
        </p:nvSpPr>
        <p:spPr>
          <a:xfrm rot="3186040">
            <a:off x="817105" y="1096609"/>
            <a:ext cx="434340" cy="1120140"/>
          </a:xfrm>
          <a:prstGeom prst="leftBrace">
            <a:avLst/>
          </a:prstGeom>
          <a:noFill/>
          <a:ln w="31750">
            <a:solidFill>
              <a:schemeClr val="bg1"/>
            </a:solid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l"/>
            <a:endParaRPr lang="en-US" sz="1100">
              <a:solidFill>
                <a:schemeClr val="bg1"/>
              </a:solidFill>
            </a:endParaRPr>
          </a:p>
        </p:txBody>
      </p:sp>
      <p:sp>
        <p:nvSpPr>
          <p:cNvPr id="4" name="TextBox 3">
            <a:extLst>
              <a:ext uri="{FF2B5EF4-FFF2-40B4-BE49-F238E27FC236}">
                <a16:creationId xmlns:a16="http://schemas.microsoft.com/office/drawing/2014/main" id="{6FAA4C74-1B22-7EBE-87CA-046720CC9BD9}"/>
              </a:ext>
            </a:extLst>
          </p:cNvPr>
          <p:cNvSpPr txBox="1"/>
          <p:nvPr/>
        </p:nvSpPr>
        <p:spPr>
          <a:xfrm rot="19503757">
            <a:off x="200457" y="1228467"/>
            <a:ext cx="1203755" cy="28311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a:solidFill>
                  <a:schemeClr val="bg1"/>
                </a:solidFill>
              </a:rPr>
              <a:t>General</a:t>
            </a:r>
            <a:r>
              <a:rPr lang="en-US" sz="1400" baseline="0">
                <a:solidFill>
                  <a:schemeClr val="bg1"/>
                </a:solidFill>
              </a:rPr>
              <a:t> Fund</a:t>
            </a:r>
            <a:endParaRPr lang="en-US" sz="1400">
              <a:solidFill>
                <a:schemeClr val="bg1"/>
              </a:solidFill>
            </a:endParaRPr>
          </a:p>
        </p:txBody>
      </p:sp>
      <p:graphicFrame>
        <p:nvGraphicFramePr>
          <p:cNvPr id="6" name="Chart 5">
            <a:extLst>
              <a:ext uri="{FF2B5EF4-FFF2-40B4-BE49-F238E27FC236}">
                <a16:creationId xmlns:a16="http://schemas.microsoft.com/office/drawing/2014/main" id="{57904121-A137-72C9-E60C-86CD77C70763}"/>
              </a:ext>
            </a:extLst>
          </p:cNvPr>
          <p:cNvGraphicFramePr>
            <a:graphicFrameLocks/>
          </p:cNvGraphicFramePr>
          <p:nvPr/>
        </p:nvGraphicFramePr>
        <p:xfrm>
          <a:off x="6281497" y="1500062"/>
          <a:ext cx="5850673" cy="3857876"/>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Straight Connector 6">
            <a:extLst>
              <a:ext uri="{FF2B5EF4-FFF2-40B4-BE49-F238E27FC236}">
                <a16:creationId xmlns:a16="http://schemas.microsoft.com/office/drawing/2014/main" id="{BDD33F41-70B4-40F6-1BC8-B0B8D62526CC}"/>
              </a:ext>
            </a:extLst>
          </p:cNvPr>
          <p:cNvCxnSpPr>
            <a:cxnSpLocks/>
          </p:cNvCxnSpPr>
          <p:nvPr/>
        </p:nvCxnSpPr>
        <p:spPr>
          <a:xfrm>
            <a:off x="7073968" y="1658631"/>
            <a:ext cx="2395152" cy="88889"/>
          </a:xfrm>
          <a:prstGeom prst="line">
            <a:avLst/>
          </a:prstGeom>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EAC3242-99CB-C868-C496-9141AA4DBD3D}"/>
              </a:ext>
            </a:extLst>
          </p:cNvPr>
          <p:cNvCxnSpPr>
            <a:cxnSpLocks/>
          </p:cNvCxnSpPr>
          <p:nvPr/>
        </p:nvCxnSpPr>
        <p:spPr>
          <a:xfrm flipV="1">
            <a:off x="7073968" y="5199369"/>
            <a:ext cx="2395152" cy="115378"/>
          </a:xfrm>
          <a:prstGeom prst="line">
            <a:avLst/>
          </a:prstGeom>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2CAD1B7-B8CA-3FD5-F4A4-35E78EEE0C60}"/>
              </a:ext>
            </a:extLst>
          </p:cNvPr>
          <p:cNvSpPr txBox="1"/>
          <p:nvPr/>
        </p:nvSpPr>
        <p:spPr>
          <a:xfrm>
            <a:off x="333907" y="539962"/>
            <a:ext cx="4231512" cy="707886"/>
          </a:xfrm>
          <a:prstGeom prst="rect">
            <a:avLst/>
          </a:prstGeom>
          <a:noFill/>
        </p:spPr>
        <p:txBody>
          <a:bodyPr wrap="square" rtlCol="0">
            <a:spAutoFit/>
          </a:bodyPr>
          <a:lstStyle/>
          <a:p>
            <a:pPr algn="ctr"/>
            <a:r>
              <a:rPr lang="en-US" sz="2000" b="1">
                <a:solidFill>
                  <a:schemeClr val="bg1"/>
                </a:solidFill>
              </a:rPr>
              <a:t>Total $1.2B Adopted 2026-27 Budget</a:t>
            </a:r>
          </a:p>
        </p:txBody>
      </p:sp>
      <p:sp>
        <p:nvSpPr>
          <p:cNvPr id="10" name="TextBox 9">
            <a:extLst>
              <a:ext uri="{FF2B5EF4-FFF2-40B4-BE49-F238E27FC236}">
                <a16:creationId xmlns:a16="http://schemas.microsoft.com/office/drawing/2014/main" id="{3CDDEDA8-0732-25BB-BBB6-5A51C3233900}"/>
              </a:ext>
            </a:extLst>
          </p:cNvPr>
          <p:cNvSpPr txBox="1"/>
          <p:nvPr/>
        </p:nvSpPr>
        <p:spPr>
          <a:xfrm>
            <a:off x="7924639" y="843995"/>
            <a:ext cx="3088962" cy="369332"/>
          </a:xfrm>
          <a:prstGeom prst="rect">
            <a:avLst/>
          </a:prstGeom>
          <a:noFill/>
        </p:spPr>
        <p:txBody>
          <a:bodyPr wrap="square" rtlCol="0">
            <a:spAutoFit/>
          </a:bodyPr>
          <a:lstStyle/>
          <a:p>
            <a:pPr algn="ctr"/>
            <a:r>
              <a:rPr lang="en-US" b="1">
                <a:solidFill>
                  <a:schemeClr val="bg1"/>
                </a:solidFill>
              </a:rPr>
              <a:t>PH Fund Revenue $585 M</a:t>
            </a:r>
          </a:p>
        </p:txBody>
      </p:sp>
      <p:sp>
        <p:nvSpPr>
          <p:cNvPr id="11" name="TextBox 10">
            <a:extLst>
              <a:ext uri="{FF2B5EF4-FFF2-40B4-BE49-F238E27FC236}">
                <a16:creationId xmlns:a16="http://schemas.microsoft.com/office/drawing/2014/main" id="{9EE64BBE-F4E5-BA15-53CC-1B60B7A77BE8}"/>
              </a:ext>
            </a:extLst>
          </p:cNvPr>
          <p:cNvSpPr txBox="1"/>
          <p:nvPr/>
        </p:nvSpPr>
        <p:spPr>
          <a:xfrm>
            <a:off x="4565419" y="723692"/>
            <a:ext cx="3088962" cy="646331"/>
          </a:xfrm>
          <a:prstGeom prst="rect">
            <a:avLst/>
          </a:prstGeom>
          <a:noFill/>
        </p:spPr>
        <p:txBody>
          <a:bodyPr wrap="square" rtlCol="0">
            <a:spAutoFit/>
          </a:bodyPr>
          <a:lstStyle/>
          <a:p>
            <a:pPr algn="ctr"/>
            <a:r>
              <a:rPr lang="en-US" b="1">
                <a:solidFill>
                  <a:schemeClr val="bg1"/>
                </a:solidFill>
              </a:rPr>
              <a:t>PH Fund Expenditures </a:t>
            </a:r>
          </a:p>
          <a:p>
            <a:pPr algn="ctr"/>
            <a:r>
              <a:rPr lang="en-US" b="1">
                <a:solidFill>
                  <a:schemeClr val="bg1"/>
                </a:solidFill>
              </a:rPr>
              <a:t>$631 M</a:t>
            </a:r>
          </a:p>
        </p:txBody>
      </p:sp>
    </p:spTree>
    <p:extLst>
      <p:ext uri="{BB962C8B-B14F-4D97-AF65-F5344CB8AC3E}">
        <p14:creationId xmlns:p14="http://schemas.microsoft.com/office/powerpoint/2010/main" val="355143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Graphic spid="6" grpId="0">
        <p:bldAsOne/>
      </p:bldGraphic>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BE846-6961-A662-8D3F-00EA58D3384A}"/>
              </a:ext>
            </a:extLst>
          </p:cNvPr>
          <p:cNvSpPr>
            <a:spLocks noGrp="1"/>
          </p:cNvSpPr>
          <p:nvPr>
            <p:ph type="title"/>
          </p:nvPr>
        </p:nvSpPr>
        <p:spPr>
          <a:xfrm>
            <a:off x="838199" y="365125"/>
            <a:ext cx="10533993" cy="1325563"/>
          </a:xfrm>
        </p:spPr>
        <p:txBody>
          <a:bodyPr anchor="ctr">
            <a:normAutofit/>
          </a:bodyPr>
          <a:lstStyle/>
          <a:p>
            <a:r>
              <a:rPr lang="en-US"/>
              <a:t>Public Health Fund Long-Term Drivers</a:t>
            </a:r>
          </a:p>
        </p:txBody>
      </p:sp>
      <p:graphicFrame>
        <p:nvGraphicFramePr>
          <p:cNvPr id="5" name="Content Placeholder 2">
            <a:extLst>
              <a:ext uri="{FF2B5EF4-FFF2-40B4-BE49-F238E27FC236}">
                <a16:creationId xmlns:a16="http://schemas.microsoft.com/office/drawing/2014/main" id="{D594091C-F846-6F1D-C48A-513718EFB2E8}"/>
              </a:ext>
            </a:extLst>
          </p:cNvPr>
          <p:cNvGraphicFramePr>
            <a:graphicFrameLocks noGrp="1"/>
          </p:cNvGraphicFramePr>
          <p:nvPr>
            <p:ph idx="1"/>
            <p:extLst>
              <p:ext uri="{D42A27DB-BD31-4B8C-83A1-F6EECF244321}">
                <p14:modId xmlns:p14="http://schemas.microsoft.com/office/powerpoint/2010/main" val="2279425608"/>
              </p:ext>
            </p:extLst>
          </p:nvPr>
        </p:nvGraphicFramePr>
        <p:xfrm>
          <a:off x="391887" y="1365663"/>
          <a:ext cx="11412186" cy="46814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1416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7F4C0-253B-2C67-E0FB-079BE8AD8074}"/>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F8E541C-CF4B-4FDF-141D-18122DC985DE}"/>
              </a:ext>
            </a:extLst>
          </p:cNvPr>
          <p:cNvGraphicFramePr>
            <a:graphicFrameLocks noGrp="1"/>
          </p:cNvGraphicFramePr>
          <p:nvPr>
            <p:extLst>
              <p:ext uri="{D42A27DB-BD31-4B8C-83A1-F6EECF244321}">
                <p14:modId xmlns:p14="http://schemas.microsoft.com/office/powerpoint/2010/main" val="1648289388"/>
              </p:ext>
            </p:extLst>
          </p:nvPr>
        </p:nvGraphicFramePr>
        <p:xfrm>
          <a:off x="693422" y="273270"/>
          <a:ext cx="10805155" cy="5725446"/>
        </p:xfrm>
        <a:graphic>
          <a:graphicData uri="http://schemas.openxmlformats.org/drawingml/2006/table">
            <a:tbl>
              <a:tblPr firstRow="1" firstCol="1" bandRow="1"/>
              <a:tblGrid>
                <a:gridCol w="3525449">
                  <a:extLst>
                    <a:ext uri="{9D8B030D-6E8A-4147-A177-3AD203B41FA5}">
                      <a16:colId xmlns:a16="http://schemas.microsoft.com/office/drawing/2014/main" val="79366810"/>
                    </a:ext>
                  </a:extLst>
                </a:gridCol>
                <a:gridCol w="3945791">
                  <a:extLst>
                    <a:ext uri="{9D8B030D-6E8A-4147-A177-3AD203B41FA5}">
                      <a16:colId xmlns:a16="http://schemas.microsoft.com/office/drawing/2014/main" val="1763027968"/>
                    </a:ext>
                  </a:extLst>
                </a:gridCol>
                <a:gridCol w="3333915">
                  <a:extLst>
                    <a:ext uri="{9D8B030D-6E8A-4147-A177-3AD203B41FA5}">
                      <a16:colId xmlns:a16="http://schemas.microsoft.com/office/drawing/2014/main" val="2747863412"/>
                    </a:ext>
                  </a:extLst>
                </a:gridCol>
              </a:tblGrid>
              <a:tr h="704755">
                <a:tc>
                  <a:txBody>
                    <a:bodyPr/>
                    <a:lstStyle/>
                    <a:p>
                      <a:pPr marL="0" marR="0">
                        <a:lnSpc>
                          <a:spcPct val="115000"/>
                        </a:lnSpc>
                        <a:spcAft>
                          <a:spcPts val="1000"/>
                        </a:spcAft>
                        <a:buNone/>
                      </a:pPr>
                      <a:r>
                        <a:rPr lang="en-US" sz="1800">
                          <a:solidFill>
                            <a:schemeClr val="bg1"/>
                          </a:solidFill>
                          <a:effectLst/>
                          <a:latin typeface="+mn-lt"/>
                          <a:ea typeface="Aptos" panose="020B0004020202020204" pitchFamily="34" charset="0"/>
                          <a:cs typeface="Times New Roman" panose="02020603050405020304" pitchFamily="18" charset="0"/>
                        </a:rPr>
                        <a:t>Core Population-based Services (Foundational)</a:t>
                      </a: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nSpc>
                          <a:spcPct val="115000"/>
                        </a:lnSpc>
                        <a:spcAft>
                          <a:spcPts val="1000"/>
                        </a:spcAft>
                        <a:buNone/>
                      </a:pPr>
                      <a:r>
                        <a:rPr lang="en-US" sz="1800">
                          <a:solidFill>
                            <a:schemeClr val="bg1"/>
                          </a:solidFill>
                          <a:effectLst/>
                          <a:latin typeface="+mn-lt"/>
                          <a:ea typeface="Aptos" panose="020B0004020202020204" pitchFamily="34" charset="0"/>
                          <a:cs typeface="Times New Roman" panose="02020603050405020304" pitchFamily="18" charset="0"/>
                        </a:rPr>
                        <a:t>Public Health </a:t>
                      </a:r>
                      <a:r>
                        <a:rPr lang="en-US" sz="1800" i="0">
                          <a:solidFill>
                            <a:schemeClr val="bg1"/>
                          </a:solidFill>
                          <a:effectLst/>
                          <a:latin typeface="+mn-lt"/>
                          <a:ea typeface="Aptos" panose="020B0004020202020204" pitchFamily="34" charset="0"/>
                          <a:cs typeface="Times New Roman" panose="02020603050405020304" pitchFamily="18" charset="0"/>
                        </a:rPr>
                        <a:t>Center</a:t>
                      </a:r>
                      <a:r>
                        <a:rPr lang="en-US" sz="1800">
                          <a:solidFill>
                            <a:schemeClr val="bg1"/>
                          </a:solidFill>
                          <a:effectLst/>
                          <a:latin typeface="+mn-lt"/>
                          <a:ea typeface="Aptos" panose="020B0004020202020204" pitchFamily="34" charset="0"/>
                          <a:cs typeface="Times New Roman" panose="02020603050405020304" pitchFamily="18" charset="0"/>
                        </a:rPr>
                        <a:t> Services</a:t>
                      </a: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nSpc>
                          <a:spcPct val="115000"/>
                        </a:lnSpc>
                        <a:spcAft>
                          <a:spcPts val="1000"/>
                        </a:spcAft>
                        <a:buNone/>
                      </a:pPr>
                      <a:r>
                        <a:rPr lang="en-US" sz="1800">
                          <a:solidFill>
                            <a:schemeClr val="bg1"/>
                          </a:solidFill>
                          <a:effectLst/>
                          <a:latin typeface="+mn-lt"/>
                          <a:ea typeface="Aptos" panose="020B0004020202020204" pitchFamily="34" charset="0"/>
                          <a:cs typeface="Times New Roman" panose="02020603050405020304" pitchFamily="18" charset="0"/>
                        </a:rPr>
                        <a:t>Other Programs &amp; Services (Examples)</a:t>
                      </a: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1725356177"/>
                  </a:ext>
                </a:extLst>
              </a:tr>
              <a:tr h="4428087">
                <a:tc>
                  <a:txBody>
                    <a:bodyPr/>
                    <a:lstStyle/>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Access to Health Care Services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Assessment, Communications, Policy, &amp; Community Partnerships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Chronic Disease, Injury and Violence Prevention</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Emergency Preparedness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Maternal/Child/Family Health</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Prevention and Control of Communicable Disease</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Vital Records</a:t>
                      </a: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lvl="0" indent="0">
                        <a:lnSpc>
                          <a:spcPct val="115000"/>
                        </a:lnSpc>
                        <a:buFont typeface="Symbol" panose="05050102010706020507" pitchFamily="18" charset="2"/>
                        <a:buNone/>
                      </a:pPr>
                      <a:r>
                        <a:rPr lang="en-US" sz="1800" i="0">
                          <a:solidFill>
                            <a:schemeClr val="bg1"/>
                          </a:solidFill>
                          <a:effectLst/>
                          <a:latin typeface="+mn-lt"/>
                          <a:ea typeface="Aptos" panose="020B0004020202020204" pitchFamily="34" charset="0"/>
                          <a:cs typeface="Times New Roman" panose="02020603050405020304" pitchFamily="18" charset="0"/>
                        </a:rPr>
                        <a:t>Community Health Services Division</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Dental Care</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Healthcare for the Homeless Network</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Maternal Child Health (Direct Services)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Pathways for Opioid Use Disorder</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Primary Care (inc. Mobile Medical)</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School-based health centers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Sexual Reproductive Health</a:t>
                      </a:r>
                    </a:p>
                    <a:p>
                      <a:pPr marL="0" marR="0" lvl="0" indent="0">
                        <a:lnSpc>
                          <a:spcPct val="115000"/>
                        </a:lnSpc>
                        <a:buFont typeface="Symbol" panose="05050102010706020507" pitchFamily="18" charset="2"/>
                        <a:buNone/>
                      </a:pPr>
                      <a:endParaRPr lang="en-US" sz="1800" i="0">
                        <a:solidFill>
                          <a:schemeClr val="bg1"/>
                        </a:solidFill>
                        <a:effectLst/>
                        <a:latin typeface="+mn-lt"/>
                        <a:ea typeface="Aptos" panose="020B0004020202020204" pitchFamily="34" charset="0"/>
                        <a:cs typeface="Times New Roman" panose="02020603050405020304" pitchFamily="18" charset="0"/>
                      </a:endParaRPr>
                    </a:p>
                    <a:p>
                      <a:pPr marL="0" marR="0" lvl="0" indent="0">
                        <a:lnSpc>
                          <a:spcPct val="115000"/>
                        </a:lnSpc>
                        <a:buFont typeface="Symbol" panose="05050102010706020507" pitchFamily="18" charset="2"/>
                        <a:buNone/>
                      </a:pPr>
                      <a:r>
                        <a:rPr lang="en-US" sz="1800" i="0">
                          <a:solidFill>
                            <a:schemeClr val="bg1"/>
                          </a:solidFill>
                          <a:effectLst/>
                          <a:latin typeface="+mn-lt"/>
                          <a:ea typeface="Aptos" panose="020B0004020202020204" pitchFamily="34" charset="0"/>
                          <a:cs typeface="Times New Roman" panose="02020603050405020304" pitchFamily="18" charset="0"/>
                        </a:rPr>
                        <a:t>Prevention Division</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800" i="0">
                          <a:solidFill>
                            <a:schemeClr val="bg1"/>
                          </a:solidFill>
                          <a:effectLst/>
                          <a:latin typeface="+mn-lt"/>
                          <a:ea typeface="Aptos" panose="020B0004020202020204" pitchFamily="34" charset="0"/>
                          <a:cs typeface="Times New Roman" panose="02020603050405020304" pitchFamily="18" charset="0"/>
                        </a:rPr>
                        <a:t>Tuberculosis </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800" i="0">
                          <a:solidFill>
                            <a:schemeClr val="bg1"/>
                          </a:solidFill>
                          <a:effectLst/>
                          <a:latin typeface="+mn-lt"/>
                          <a:ea typeface="Aptos" panose="020B0004020202020204" pitchFamily="34" charset="0"/>
                          <a:cs typeface="Times New Roman" panose="02020603050405020304" pitchFamily="18" charset="0"/>
                        </a:rPr>
                        <a:t>Sexual Health/HIV/STI</a:t>
                      </a:r>
                    </a:p>
                    <a:p>
                      <a:pPr marL="0" marR="0" lvl="0" indent="0">
                        <a:lnSpc>
                          <a:spcPct val="115000"/>
                        </a:lnSpc>
                        <a:buFont typeface="Symbol" panose="05050102010706020507" pitchFamily="18" charset="2"/>
                        <a:buNone/>
                      </a:pPr>
                      <a:endParaRPr lang="en-US" sz="1800">
                        <a:solidFill>
                          <a:schemeClr val="bg1"/>
                        </a:solidFill>
                        <a:effectLst/>
                        <a:latin typeface="+mn-lt"/>
                        <a:ea typeface="Aptos" panose="020B0004020202020204" pitchFamily="34" charset="0"/>
                        <a:cs typeface="Times New Roman" panose="02020603050405020304" pitchFamily="18" charset="0"/>
                      </a:endParaRP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Child Care Health Consultation (BSK)</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Children with Special Health Care Needs </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Community Health Centers</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Help Me Grow (BSK)</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Family Ways</a:t>
                      </a:r>
                    </a:p>
                    <a:p>
                      <a:pPr marL="342900" marR="0" lvl="0" indent="-342900" algn="l"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800" i="0">
                          <a:solidFill>
                            <a:schemeClr val="bg1"/>
                          </a:solidFill>
                          <a:effectLst/>
                          <a:latin typeface="+mn-lt"/>
                          <a:ea typeface="Aptos" panose="020B0004020202020204" pitchFamily="34" charset="0"/>
                          <a:cs typeface="Times New Roman" panose="02020603050405020304" pitchFamily="18" charset="0"/>
                        </a:rPr>
                        <a:t>Gun Violence Prevention</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Infant Mortality Prevention Network (BSK)</a:t>
                      </a:r>
                    </a:p>
                    <a:p>
                      <a:pPr marL="342900" marR="0" lvl="0" indent="-342900">
                        <a:lnSpc>
                          <a:spcPct val="115000"/>
                        </a:lnSpc>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Overdose Prevention</a:t>
                      </a:r>
                    </a:p>
                    <a:p>
                      <a:pPr marL="342900" marR="0" lvl="0" indent="-342900">
                        <a:lnSpc>
                          <a:spcPct val="115000"/>
                        </a:lnSpc>
                        <a:spcAft>
                          <a:spcPts val="800"/>
                        </a:spcAft>
                        <a:buFont typeface="Symbol" panose="05050102010706020507" pitchFamily="18" charset="2"/>
                        <a:buChar char=""/>
                      </a:pPr>
                      <a:r>
                        <a:rPr lang="en-US" sz="1800" i="0">
                          <a:solidFill>
                            <a:schemeClr val="bg1"/>
                          </a:solidFill>
                          <a:effectLst/>
                          <a:latin typeface="+mn-lt"/>
                          <a:ea typeface="Aptos" panose="020B0004020202020204" pitchFamily="34" charset="0"/>
                          <a:cs typeface="Times New Roman" panose="02020603050405020304" pitchFamily="18" charset="0"/>
                        </a:rPr>
                        <a:t>Screening for Breast and Cervical Cancer</a:t>
                      </a:r>
                    </a:p>
                  </a:txBody>
                  <a:tcPr marL="71215" marR="712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2742774587"/>
                  </a:ext>
                </a:extLst>
              </a:tr>
            </a:tbl>
          </a:graphicData>
        </a:graphic>
      </p:graphicFrame>
      <p:sp>
        <p:nvSpPr>
          <p:cNvPr id="2" name="Title 1">
            <a:extLst>
              <a:ext uri="{FF2B5EF4-FFF2-40B4-BE49-F238E27FC236}">
                <a16:creationId xmlns:a16="http://schemas.microsoft.com/office/drawing/2014/main" id="{58EC4A68-3FED-F567-CDB9-7088E9AB4BE0}"/>
              </a:ext>
            </a:extLst>
          </p:cNvPr>
          <p:cNvSpPr txBox="1">
            <a:spLocks/>
          </p:cNvSpPr>
          <p:nvPr/>
        </p:nvSpPr>
        <p:spPr>
          <a:xfrm>
            <a:off x="-336593" y="6169935"/>
            <a:ext cx="10805156" cy="688065"/>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a:solidFill>
                  <a:schemeClr val="accent1"/>
                </a:solidFill>
              </a:rPr>
              <a:t>Public Health Fund Programs &amp; Services</a:t>
            </a:r>
          </a:p>
        </p:txBody>
      </p:sp>
    </p:spTree>
    <p:extLst>
      <p:ext uri="{BB962C8B-B14F-4D97-AF65-F5344CB8AC3E}">
        <p14:creationId xmlns:p14="http://schemas.microsoft.com/office/powerpoint/2010/main" val="26806431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07720-D2F8-E158-F3A2-8748867008C9}"/>
              </a:ext>
            </a:extLst>
          </p:cNvPr>
          <p:cNvSpPr>
            <a:spLocks noGrp="1"/>
          </p:cNvSpPr>
          <p:nvPr>
            <p:ph type="title"/>
          </p:nvPr>
        </p:nvSpPr>
        <p:spPr>
          <a:xfrm>
            <a:off x="281545" y="426269"/>
            <a:ext cx="10838399" cy="1219200"/>
          </a:xfrm>
        </p:spPr>
        <p:txBody>
          <a:bodyPr>
            <a:normAutofit fontScale="90000"/>
          </a:bodyPr>
          <a:lstStyle/>
          <a:p>
            <a:pPr algn="ctr"/>
            <a:r>
              <a:rPr lang="en-US">
                <a:solidFill>
                  <a:schemeClr val="bg1"/>
                </a:solidFill>
              </a:rPr>
              <a:t>PH Fund Operating Gap per </a:t>
            </a:r>
            <a:r>
              <a:rPr lang="en-US" b="1">
                <a:solidFill>
                  <a:srgbClr val="7030A0"/>
                </a:solidFill>
              </a:rPr>
              <a:t>26/27 Budget </a:t>
            </a:r>
            <a:r>
              <a:rPr lang="en-US" sz="3100">
                <a:solidFill>
                  <a:schemeClr val="bg1"/>
                </a:solidFill>
              </a:rPr>
              <a:t>(millions)</a:t>
            </a:r>
          </a:p>
        </p:txBody>
      </p:sp>
      <p:graphicFrame>
        <p:nvGraphicFramePr>
          <p:cNvPr id="4" name="Chart 3">
            <a:extLst>
              <a:ext uri="{FF2B5EF4-FFF2-40B4-BE49-F238E27FC236}">
                <a16:creationId xmlns:a16="http://schemas.microsoft.com/office/drawing/2014/main" id="{1513EB24-3EC7-45F9-86E2-A504765B26E9}"/>
              </a:ext>
            </a:extLst>
          </p:cNvPr>
          <p:cNvGraphicFramePr>
            <a:graphicFrameLocks/>
          </p:cNvGraphicFramePr>
          <p:nvPr/>
        </p:nvGraphicFramePr>
        <p:xfrm>
          <a:off x="563092" y="1645470"/>
          <a:ext cx="7795600" cy="4238964"/>
        </p:xfrm>
        <a:graphic>
          <a:graphicData uri="http://schemas.openxmlformats.org/drawingml/2006/chart">
            <c:chart xmlns:c="http://schemas.openxmlformats.org/drawingml/2006/chart" xmlns:r="http://schemas.openxmlformats.org/officeDocument/2006/relationships" r:id="rId3"/>
          </a:graphicData>
        </a:graphic>
      </p:graphicFrame>
      <p:sp>
        <p:nvSpPr>
          <p:cNvPr id="3" name="Left Brace 2">
            <a:extLst>
              <a:ext uri="{FF2B5EF4-FFF2-40B4-BE49-F238E27FC236}">
                <a16:creationId xmlns:a16="http://schemas.microsoft.com/office/drawing/2014/main" id="{66846627-1A21-7CA0-4DB6-620C4B6591CB}"/>
              </a:ext>
            </a:extLst>
          </p:cNvPr>
          <p:cNvSpPr/>
          <p:nvPr/>
        </p:nvSpPr>
        <p:spPr>
          <a:xfrm rot="10800000">
            <a:off x="8545555" y="1645469"/>
            <a:ext cx="753035" cy="4220572"/>
          </a:xfrm>
          <a:prstGeom prst="leftBrace">
            <a:avLst/>
          </a:prstGeom>
          <a:ln w="31750">
            <a:solidFill>
              <a:schemeClr val="bg1"/>
            </a:solid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l"/>
            <a:endParaRPr lang="en-US" sz="1100"/>
          </a:p>
        </p:txBody>
      </p:sp>
      <p:sp>
        <p:nvSpPr>
          <p:cNvPr id="5" name="TextBox 4">
            <a:extLst>
              <a:ext uri="{FF2B5EF4-FFF2-40B4-BE49-F238E27FC236}">
                <a16:creationId xmlns:a16="http://schemas.microsoft.com/office/drawing/2014/main" id="{B83DE449-E890-1640-CC8E-12C53495ECD1}"/>
              </a:ext>
            </a:extLst>
          </p:cNvPr>
          <p:cNvSpPr txBox="1"/>
          <p:nvPr/>
        </p:nvSpPr>
        <p:spPr>
          <a:xfrm>
            <a:off x="9298590" y="1339709"/>
            <a:ext cx="2435420" cy="4832092"/>
          </a:xfrm>
          <a:prstGeom prst="rect">
            <a:avLst/>
          </a:prstGeom>
          <a:noFill/>
        </p:spPr>
        <p:txBody>
          <a:bodyPr wrap="square" rtlCol="0">
            <a:spAutoFit/>
          </a:bodyPr>
          <a:lstStyle/>
          <a:p>
            <a:r>
              <a:rPr lang="en-US" sz="2200" b="1" u="sng">
                <a:solidFill>
                  <a:schemeClr val="bg1"/>
                </a:solidFill>
              </a:rPr>
              <a:t>Updates</a:t>
            </a:r>
            <a:r>
              <a:rPr lang="en-US" sz="2200" b="1">
                <a:solidFill>
                  <a:schemeClr val="bg1"/>
                </a:solidFill>
              </a:rPr>
              <a:t>: </a:t>
            </a:r>
          </a:p>
          <a:p>
            <a:pPr marL="285750" indent="-285750">
              <a:buFont typeface="Arial" panose="020B0604020202020204" pitchFamily="34" charset="0"/>
              <a:buChar char="•"/>
            </a:pPr>
            <a:r>
              <a:rPr lang="en-US" sz="2200" b="1">
                <a:solidFill>
                  <a:schemeClr val="bg1"/>
                </a:solidFill>
              </a:rPr>
              <a:t>Revising projection based on analyzing actuals vs budget. </a:t>
            </a:r>
          </a:p>
          <a:p>
            <a:pPr marL="285750" indent="-285750">
              <a:buFont typeface="Arial" panose="020B0604020202020204" pitchFamily="34" charset="0"/>
              <a:buChar char="•"/>
            </a:pPr>
            <a:r>
              <a:rPr lang="en-US" sz="2200" b="1">
                <a:solidFill>
                  <a:schemeClr val="bg1"/>
                </a:solidFill>
              </a:rPr>
              <a:t>Expect the operating gap to be lower but the trajectory to be the same.</a:t>
            </a:r>
          </a:p>
          <a:p>
            <a:pPr marL="285750" indent="-285750">
              <a:buFont typeface="Arial" panose="020B0604020202020204" pitchFamily="34" charset="0"/>
              <a:buChar char="•"/>
            </a:pPr>
            <a:endParaRPr lang="en-US" sz="2200" b="1">
              <a:solidFill>
                <a:schemeClr val="bg1"/>
              </a:solidFill>
            </a:endParaRPr>
          </a:p>
        </p:txBody>
      </p:sp>
    </p:spTree>
    <p:extLst>
      <p:ext uri="{BB962C8B-B14F-4D97-AF65-F5344CB8AC3E}">
        <p14:creationId xmlns:p14="http://schemas.microsoft.com/office/powerpoint/2010/main" val="2412298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B49F2-01CF-1451-8508-C86C6E586081}"/>
            </a:ext>
          </a:extLst>
        </p:cNvPr>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49AEB646-7434-C37B-3FFA-177AE09B012A}"/>
              </a:ext>
            </a:extLst>
          </p:cNvPr>
          <p:cNvGraphicFramePr>
            <a:graphicFrameLocks noGrp="1"/>
          </p:cNvGraphicFramePr>
          <p:nvPr>
            <p:ph sz="half" idx="1"/>
            <p:extLst>
              <p:ext uri="{D42A27DB-BD31-4B8C-83A1-F6EECF244321}">
                <p14:modId xmlns:p14="http://schemas.microsoft.com/office/powerpoint/2010/main" val="2425603269"/>
              </p:ext>
            </p:extLst>
          </p:nvPr>
        </p:nvGraphicFramePr>
        <p:xfrm>
          <a:off x="4415160" y="663632"/>
          <a:ext cx="7140964" cy="5530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a:extLst>
              <a:ext uri="{FF2B5EF4-FFF2-40B4-BE49-F238E27FC236}">
                <a16:creationId xmlns:a16="http://schemas.microsoft.com/office/drawing/2014/main" id="{FBF0D2C0-9971-C012-6A0C-F8E974FE33DD}"/>
              </a:ext>
            </a:extLst>
          </p:cNvPr>
          <p:cNvSpPr txBox="1">
            <a:spLocks/>
          </p:cNvSpPr>
          <p:nvPr/>
        </p:nvSpPr>
        <p:spPr>
          <a:xfrm>
            <a:off x="635876" y="1442085"/>
            <a:ext cx="3653160" cy="29267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u="none" strike="noStrike" kern="1200" cap="none" spc="0" normalizeH="0" baseline="0" noProof="0">
                <a:ln>
                  <a:noFill/>
                </a:ln>
                <a:solidFill>
                  <a:schemeClr val="bg1"/>
                </a:solidFill>
                <a:effectLst/>
                <a:uLnTx/>
                <a:uFillTx/>
                <a:latin typeface="Aptos Display" panose="02110004020202020204"/>
                <a:ea typeface="+mj-ea"/>
                <a:cs typeface="+mj-cs"/>
              </a:rPr>
              <a:t>Public Health Fund Sustainability Efforts</a:t>
            </a:r>
          </a:p>
        </p:txBody>
      </p:sp>
    </p:spTree>
    <p:extLst>
      <p:ext uri="{BB962C8B-B14F-4D97-AF65-F5344CB8AC3E}">
        <p14:creationId xmlns:p14="http://schemas.microsoft.com/office/powerpoint/2010/main" val="912027952"/>
      </p:ext>
    </p:extLst>
  </p:cSld>
  <p:clrMapOvr>
    <a:masterClrMapping/>
  </p:clrMapOvr>
</p:sld>
</file>

<file path=ppt/theme/theme1.xml><?xml version="1.0" encoding="utf-8"?>
<a:theme xmlns:a="http://schemas.openxmlformats.org/drawingml/2006/main" name="1_Office Theme">
  <a:themeElements>
    <a:clrScheme name="Public Health">
      <a:dk1>
        <a:srgbClr val="595959"/>
      </a:dk1>
      <a:lt1>
        <a:srgbClr val="FEFFFE"/>
      </a:lt1>
      <a:dk2>
        <a:srgbClr val="4AC5DB"/>
      </a:dk2>
      <a:lt2>
        <a:srgbClr val="000000"/>
      </a:lt2>
      <a:accent1>
        <a:srgbClr val="6B598F"/>
      </a:accent1>
      <a:accent2>
        <a:srgbClr val="2C80BF"/>
      </a:accent2>
      <a:accent3>
        <a:srgbClr val="01BBD3"/>
      </a:accent3>
      <a:accent4>
        <a:srgbClr val="459B70"/>
      </a:accent4>
      <a:accent5>
        <a:srgbClr val="A5BB30"/>
      </a:accent5>
      <a:accent6>
        <a:srgbClr val="B2C0C9"/>
      </a:accent6>
      <a:hlink>
        <a:srgbClr val="F56E4F"/>
      </a:hlink>
      <a:folHlink>
        <a:srgbClr val="B5523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ed xmlns="85ddae79-e768-4b4b-a50e-48167bb573b6">2026-04-21T07:00:00+00:00</Published>
    <lcf76f155ced4ddcb4097134ff3c332f xmlns="85ddae79-e768-4b4b-a50e-48167bb573b6">
      <Terms xmlns="http://schemas.microsoft.com/office/infopath/2007/PartnerControls"/>
    </lcf76f155ced4ddcb4097134ff3c332f>
    <DescriptionofContent xmlns="85ddae79-e768-4b4b-a50e-48167bb573b6">Co-Creation Project Highlights Presentations</DescriptionofContent>
    <Topic xmlns="85ddae79-e768-4b4b-a50e-48167bb573b6">Co-Creation</Topic>
    <TaxCatchAll xmlns="2beaef9f-cf1f-479f-a374-c737fe2c05c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AB31E2AF908F4786EF5B1A7AF887C9" ma:contentTypeVersion="15" ma:contentTypeDescription="Create a new document." ma:contentTypeScope="" ma:versionID="d8d68eb7436a4c13673e770b4b65e001">
  <xsd:schema xmlns:xsd="http://www.w3.org/2001/XMLSchema" xmlns:xs="http://www.w3.org/2001/XMLSchema" xmlns:p="http://schemas.microsoft.com/office/2006/metadata/properties" xmlns:ns2="85ddae79-e768-4b4b-a50e-48167bb573b6" xmlns:ns3="2beaef9f-cf1f-479f-a374-c737fe2c05cb" targetNamespace="http://schemas.microsoft.com/office/2006/metadata/properties" ma:root="true" ma:fieldsID="b3f60f98d0ef27c9c838572bbabae517" ns2:_="" ns3:_="">
    <xsd:import namespace="85ddae79-e768-4b4b-a50e-48167bb573b6"/>
    <xsd:import namespace="2beaef9f-cf1f-479f-a374-c737fe2c05cb"/>
    <xsd:element name="properties">
      <xsd:complexType>
        <xsd:sequence>
          <xsd:element name="documentManagement">
            <xsd:complexType>
              <xsd:all>
                <xsd:element ref="ns2:DescriptionofContent" minOccurs="0"/>
                <xsd:element ref="ns2:Topic" minOccurs="0"/>
                <xsd:element ref="ns2:Published" minOccurs="0"/>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dae79-e768-4b4b-a50e-48167bb573b6" elementFormDefault="qualified">
    <xsd:import namespace="http://schemas.microsoft.com/office/2006/documentManagement/types"/>
    <xsd:import namespace="http://schemas.microsoft.com/office/infopath/2007/PartnerControls"/>
    <xsd:element name="DescriptionofContent" ma:index="8" nillable="true" ma:displayName="Description of Content" ma:format="Dropdown" ma:internalName="DescriptionofContent">
      <xsd:simpleType>
        <xsd:restriction base="dms:Note">
          <xsd:maxLength value="255"/>
        </xsd:restriction>
      </xsd:simpleType>
    </xsd:element>
    <xsd:element name="Topic" ma:index="9" nillable="true" ma:displayName="Topic" ma:format="Dropdown" ma:internalName="Topic">
      <xsd:simpleType>
        <xsd:restriction base="dms:Choice">
          <xsd:enumeration value="Plain Language &amp; Health Literacy"/>
          <xsd:enumeration value="Equitable Language"/>
          <xsd:enumeration value="Multilingual &amp; Community Media"/>
          <xsd:enumeration value="Demographic Data"/>
          <xsd:enumeration value="Media Creation"/>
          <xsd:enumeration value="Co-Creation"/>
          <xsd:enumeration value="Language Access"/>
          <xsd:enumeration value="External Communications"/>
        </xsd:restriction>
      </xsd:simpleType>
    </xsd:element>
    <xsd:element name="Published" ma:index="10" nillable="true" ma:displayName="Published" ma:format="DateOnly" ma:internalName="Published">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87192d8-99aa-4f2d-82ad-d3af49b789fe"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eaef9f-cf1f-479f-a374-c737fe2c05cb"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7d0cad13-9173-4b6e-b2cd-42f74896fbf1}" ma:internalName="TaxCatchAll" ma:showField="CatchAllData" ma:web="f69d40b6-532b-4c80-89a0-9c2d76ccaac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5CF54C-1FFE-4CE5-B46C-52BC5AA7B005}">
  <ds:schemaRefs>
    <ds:schemaRef ds:uri="2beaef9f-cf1f-479f-a374-c737fe2c05cb"/>
    <ds:schemaRef ds:uri="85ddae79-e768-4b4b-a50e-48167bb573b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D8F7A9F-7DFF-48E2-96B6-7B0766419A0B}">
  <ds:schemaRefs>
    <ds:schemaRef ds:uri="http://schemas.microsoft.com/sharepoint/v3/contenttype/forms"/>
  </ds:schemaRefs>
</ds:datastoreItem>
</file>

<file path=customXml/itemProps3.xml><?xml version="1.0" encoding="utf-8"?>
<ds:datastoreItem xmlns:ds="http://schemas.openxmlformats.org/officeDocument/2006/customXml" ds:itemID="{F510273A-21B7-451C-9150-1FB02576FC47}">
  <ds:schemaRefs>
    <ds:schemaRef ds:uri="2beaef9f-cf1f-479f-a374-c737fe2c05cb"/>
    <ds:schemaRef ds:uri="85ddae79-e768-4b4b-a50e-48167bb573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5</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1_Office Theme</vt:lpstr>
      <vt:lpstr>Public Health – Seattle &amp; King County  Financial Update</vt:lpstr>
      <vt:lpstr>Countywide Perspective on Public Health Fiscal Outlook</vt:lpstr>
      <vt:lpstr>PowerPoint Presentation</vt:lpstr>
      <vt:lpstr>Public Health Fund Long-Term Drivers</vt:lpstr>
      <vt:lpstr>PowerPoint Presentation</vt:lpstr>
      <vt:lpstr>PH Fund Operating Gap per 26/27 Budget (millions)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Lee, Eunbi</dc:creator>
  <cp:revision>4</cp:revision>
  <dcterms:created xsi:type="dcterms:W3CDTF">2025-04-09T22:39:21Z</dcterms:created>
  <dcterms:modified xsi:type="dcterms:W3CDTF">2026-05-05T02:12:12Z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0x01010054AB31E2AF908F4786EF5B1A7AF887C9</vt:lpwstr>
  </property>
  <property fmtid="{D5CDD505-2E9C-101B-9397-08002B2CF9AE}" pid="3" name="MediaServiceImageTags">
    <vt:lpwstr/>
  </property>
</Properties>
</file>