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</p:sldMasterIdLst>
  <p:sldIdLst>
    <p:sldId id="256" r:id="rId5"/>
    <p:sldId id="259" r:id="rId6"/>
    <p:sldId id="260" r:id="rId7"/>
    <p:sldId id="264" r:id="rId8"/>
    <p:sldId id="266" r:id="rId9"/>
    <p:sldId id="269" r:id="rId10"/>
    <p:sldId id="267" r:id="rId11"/>
    <p:sldId id="268" r:id="rId12"/>
    <p:sldId id="270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8DE20D-3314-419E-AED0-21638B971DEB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55857AFD-298E-4DF4-B8F6-F79899F54A3C}">
      <dgm:prSet/>
      <dgm:spPr/>
      <dgm:t>
        <a:bodyPr/>
        <a:lstStyle/>
        <a:p>
          <a:r>
            <a:rPr lang="en-US"/>
            <a:t>First omnibus is under consideration by the Council</a:t>
          </a:r>
        </a:p>
      </dgm:t>
    </dgm:pt>
    <dgm:pt modelId="{D5BE6FD9-4FFC-41C6-8237-2B79EFF1BCBF}" type="parTrans" cxnId="{A824A0EF-1947-4BDD-B9C0-87A18AB88BCB}">
      <dgm:prSet/>
      <dgm:spPr/>
      <dgm:t>
        <a:bodyPr/>
        <a:lstStyle/>
        <a:p>
          <a:endParaRPr lang="en-US"/>
        </a:p>
      </dgm:t>
    </dgm:pt>
    <dgm:pt modelId="{B5AC57D5-4E1E-4FE4-B87F-E9ECDCBACD92}" type="sibTrans" cxnId="{A824A0EF-1947-4BDD-B9C0-87A18AB88BCB}">
      <dgm:prSet/>
      <dgm:spPr/>
      <dgm:t>
        <a:bodyPr/>
        <a:lstStyle/>
        <a:p>
          <a:endParaRPr lang="en-US"/>
        </a:p>
      </dgm:t>
    </dgm:pt>
    <dgm:pt modelId="{27E25070-4FD1-4BF2-8A0F-CE538EEF68B5}">
      <dgm:prSet/>
      <dgm:spPr/>
      <dgm:t>
        <a:bodyPr/>
        <a:lstStyle/>
        <a:p>
          <a:r>
            <a:rPr lang="en-US"/>
            <a:t>Second omnibus will transmit in early October</a:t>
          </a:r>
        </a:p>
      </dgm:t>
    </dgm:pt>
    <dgm:pt modelId="{4CC7B03E-473A-4C96-98A8-9E0A37F5CC61}" type="parTrans" cxnId="{A11EC3D1-3AD9-4059-8CE8-CCDF5D573C39}">
      <dgm:prSet/>
      <dgm:spPr/>
      <dgm:t>
        <a:bodyPr/>
        <a:lstStyle/>
        <a:p>
          <a:endParaRPr lang="en-US"/>
        </a:p>
      </dgm:t>
    </dgm:pt>
    <dgm:pt modelId="{1AA58318-60C8-4152-A784-7C9F531A1AEB}" type="sibTrans" cxnId="{A11EC3D1-3AD9-4059-8CE8-CCDF5D573C39}">
      <dgm:prSet/>
      <dgm:spPr/>
      <dgm:t>
        <a:bodyPr/>
        <a:lstStyle/>
        <a:p>
          <a:endParaRPr lang="en-US"/>
        </a:p>
      </dgm:t>
    </dgm:pt>
    <dgm:pt modelId="{38B0910B-17B8-438C-AD97-BD67198AB432}">
      <dgm:prSet/>
      <dgm:spPr/>
      <dgm:t>
        <a:bodyPr/>
        <a:lstStyle/>
        <a:p>
          <a:r>
            <a:rPr lang="en-US"/>
            <a:t>Work on the 2028-2029 budget begins in Q2 2026</a:t>
          </a:r>
        </a:p>
      </dgm:t>
    </dgm:pt>
    <dgm:pt modelId="{C672707B-6745-44EA-A78D-25D35A436082}" type="parTrans" cxnId="{9FDC4A44-3CF0-43EC-B966-F3DE669C828A}">
      <dgm:prSet/>
      <dgm:spPr/>
      <dgm:t>
        <a:bodyPr/>
        <a:lstStyle/>
        <a:p>
          <a:endParaRPr lang="en-US"/>
        </a:p>
      </dgm:t>
    </dgm:pt>
    <dgm:pt modelId="{A31ABA76-57D6-4129-BA05-E2A3266060D5}" type="sibTrans" cxnId="{9FDC4A44-3CF0-43EC-B966-F3DE669C828A}">
      <dgm:prSet/>
      <dgm:spPr/>
      <dgm:t>
        <a:bodyPr/>
        <a:lstStyle/>
        <a:p>
          <a:endParaRPr lang="en-US"/>
        </a:p>
      </dgm:t>
    </dgm:pt>
    <dgm:pt modelId="{CD457C55-B14C-4BCA-8A17-59A2AB800953}">
      <dgm:prSet/>
      <dgm:spPr/>
      <dgm:t>
        <a:bodyPr/>
        <a:lstStyle/>
        <a:p>
          <a:r>
            <a:rPr lang="en-US"/>
            <a:t>Likely not doing a third omnibus</a:t>
          </a:r>
        </a:p>
      </dgm:t>
    </dgm:pt>
    <dgm:pt modelId="{070D812F-D19D-437F-9129-44B0F22157F4}" type="parTrans" cxnId="{B977225A-8080-4FF1-B20A-8AB3BC7FE467}">
      <dgm:prSet/>
      <dgm:spPr/>
      <dgm:t>
        <a:bodyPr/>
        <a:lstStyle/>
        <a:p>
          <a:endParaRPr lang="en-US"/>
        </a:p>
      </dgm:t>
    </dgm:pt>
    <dgm:pt modelId="{B8824B61-B44F-4B47-9689-D62992752501}" type="sibTrans" cxnId="{B977225A-8080-4FF1-B20A-8AB3BC7FE467}">
      <dgm:prSet/>
      <dgm:spPr/>
      <dgm:t>
        <a:bodyPr/>
        <a:lstStyle/>
        <a:p>
          <a:endParaRPr lang="en-US"/>
        </a:p>
      </dgm:t>
    </dgm:pt>
    <dgm:pt modelId="{1299F9D7-AF77-46D4-B180-31B817DBFEF5}">
      <dgm:prSet/>
      <dgm:spPr/>
      <dgm:t>
        <a:bodyPr/>
        <a:lstStyle/>
        <a:p>
          <a:r>
            <a:rPr lang="en-US"/>
            <a:t>July OEFA forecast will give us a clearer financial picture</a:t>
          </a:r>
        </a:p>
      </dgm:t>
    </dgm:pt>
    <dgm:pt modelId="{BD426424-FC22-4E6D-A678-0C2415B62342}" type="parTrans" cxnId="{99024C08-2A8B-42C0-8E18-CBC4387C9D9B}">
      <dgm:prSet/>
      <dgm:spPr/>
      <dgm:t>
        <a:bodyPr/>
        <a:lstStyle/>
        <a:p>
          <a:endParaRPr lang="en-US"/>
        </a:p>
      </dgm:t>
    </dgm:pt>
    <dgm:pt modelId="{9F7104D0-1A7A-4168-8223-9EBCE3500088}" type="sibTrans" cxnId="{99024C08-2A8B-42C0-8E18-CBC4387C9D9B}">
      <dgm:prSet/>
      <dgm:spPr/>
      <dgm:t>
        <a:bodyPr/>
        <a:lstStyle/>
        <a:p>
          <a:endParaRPr lang="en-US"/>
        </a:p>
      </dgm:t>
    </dgm:pt>
    <dgm:pt modelId="{F713CDCC-94B9-4390-AD03-9298EB6D3A0B}" type="pres">
      <dgm:prSet presAssocID="{058DE20D-3314-419E-AED0-21638B971DEB}" presName="vert0" presStyleCnt="0">
        <dgm:presLayoutVars>
          <dgm:dir/>
          <dgm:animOne val="branch"/>
          <dgm:animLvl val="lvl"/>
        </dgm:presLayoutVars>
      </dgm:prSet>
      <dgm:spPr/>
    </dgm:pt>
    <dgm:pt modelId="{736931AE-5299-4E68-A012-FA7D463FD0A8}" type="pres">
      <dgm:prSet presAssocID="{55857AFD-298E-4DF4-B8F6-F79899F54A3C}" presName="thickLine" presStyleLbl="alignNode1" presStyleIdx="0" presStyleCnt="5"/>
      <dgm:spPr/>
    </dgm:pt>
    <dgm:pt modelId="{B809D5DE-16AA-4DAF-A467-6839A60DF352}" type="pres">
      <dgm:prSet presAssocID="{55857AFD-298E-4DF4-B8F6-F79899F54A3C}" presName="horz1" presStyleCnt="0"/>
      <dgm:spPr/>
    </dgm:pt>
    <dgm:pt modelId="{6B8B073C-C566-43E5-B944-A46A5E577ABA}" type="pres">
      <dgm:prSet presAssocID="{55857AFD-298E-4DF4-B8F6-F79899F54A3C}" presName="tx1" presStyleLbl="revTx" presStyleIdx="0" presStyleCnt="5"/>
      <dgm:spPr/>
    </dgm:pt>
    <dgm:pt modelId="{415DA356-478C-4B00-9E2A-D959CDBA9854}" type="pres">
      <dgm:prSet presAssocID="{55857AFD-298E-4DF4-B8F6-F79899F54A3C}" presName="vert1" presStyleCnt="0"/>
      <dgm:spPr/>
    </dgm:pt>
    <dgm:pt modelId="{B5AA1680-8186-483D-8A79-8BAA6C9BC382}" type="pres">
      <dgm:prSet presAssocID="{1299F9D7-AF77-46D4-B180-31B817DBFEF5}" presName="thickLine" presStyleLbl="alignNode1" presStyleIdx="1" presStyleCnt="5"/>
      <dgm:spPr/>
    </dgm:pt>
    <dgm:pt modelId="{033C5F9D-EC8B-4590-B8CF-09F3188E27B1}" type="pres">
      <dgm:prSet presAssocID="{1299F9D7-AF77-46D4-B180-31B817DBFEF5}" presName="horz1" presStyleCnt="0"/>
      <dgm:spPr/>
    </dgm:pt>
    <dgm:pt modelId="{4AB3876C-174F-4D26-8A99-0AC460856A93}" type="pres">
      <dgm:prSet presAssocID="{1299F9D7-AF77-46D4-B180-31B817DBFEF5}" presName="tx1" presStyleLbl="revTx" presStyleIdx="1" presStyleCnt="5"/>
      <dgm:spPr/>
    </dgm:pt>
    <dgm:pt modelId="{43B4EE17-8211-4603-85FF-172949016899}" type="pres">
      <dgm:prSet presAssocID="{1299F9D7-AF77-46D4-B180-31B817DBFEF5}" presName="vert1" presStyleCnt="0"/>
      <dgm:spPr/>
    </dgm:pt>
    <dgm:pt modelId="{6433B7C6-5942-4D1F-A49B-8F007BC81FFB}" type="pres">
      <dgm:prSet presAssocID="{27E25070-4FD1-4BF2-8A0F-CE538EEF68B5}" presName="thickLine" presStyleLbl="alignNode1" presStyleIdx="2" presStyleCnt="5"/>
      <dgm:spPr/>
    </dgm:pt>
    <dgm:pt modelId="{1B61CA39-3EAF-44E2-8327-96C73B47A23E}" type="pres">
      <dgm:prSet presAssocID="{27E25070-4FD1-4BF2-8A0F-CE538EEF68B5}" presName="horz1" presStyleCnt="0"/>
      <dgm:spPr/>
    </dgm:pt>
    <dgm:pt modelId="{E03FADFD-9BA2-4917-8D9B-598A2A6BDE45}" type="pres">
      <dgm:prSet presAssocID="{27E25070-4FD1-4BF2-8A0F-CE538EEF68B5}" presName="tx1" presStyleLbl="revTx" presStyleIdx="2" presStyleCnt="5"/>
      <dgm:spPr/>
    </dgm:pt>
    <dgm:pt modelId="{265796B6-11DB-495A-992D-A52B48BEBBF5}" type="pres">
      <dgm:prSet presAssocID="{27E25070-4FD1-4BF2-8A0F-CE538EEF68B5}" presName="vert1" presStyleCnt="0"/>
      <dgm:spPr/>
    </dgm:pt>
    <dgm:pt modelId="{27E39BDA-351E-4B3E-8391-8DBE17794F5B}" type="pres">
      <dgm:prSet presAssocID="{CD457C55-B14C-4BCA-8A17-59A2AB800953}" presName="thickLine" presStyleLbl="alignNode1" presStyleIdx="3" presStyleCnt="5"/>
      <dgm:spPr/>
    </dgm:pt>
    <dgm:pt modelId="{156139AB-BDA0-40E7-9B30-73A7E3875EE9}" type="pres">
      <dgm:prSet presAssocID="{CD457C55-B14C-4BCA-8A17-59A2AB800953}" presName="horz1" presStyleCnt="0"/>
      <dgm:spPr/>
    </dgm:pt>
    <dgm:pt modelId="{67723F92-277D-4507-9FA2-35F0166CAD07}" type="pres">
      <dgm:prSet presAssocID="{CD457C55-B14C-4BCA-8A17-59A2AB800953}" presName="tx1" presStyleLbl="revTx" presStyleIdx="3" presStyleCnt="5"/>
      <dgm:spPr/>
    </dgm:pt>
    <dgm:pt modelId="{49A0C725-918F-4858-B3B7-78835AE9D8B9}" type="pres">
      <dgm:prSet presAssocID="{CD457C55-B14C-4BCA-8A17-59A2AB800953}" presName="vert1" presStyleCnt="0"/>
      <dgm:spPr/>
    </dgm:pt>
    <dgm:pt modelId="{EBBA18B3-3BFB-4621-BA88-335744014675}" type="pres">
      <dgm:prSet presAssocID="{38B0910B-17B8-438C-AD97-BD67198AB432}" presName="thickLine" presStyleLbl="alignNode1" presStyleIdx="4" presStyleCnt="5"/>
      <dgm:spPr/>
    </dgm:pt>
    <dgm:pt modelId="{55D596B2-1B27-48C5-9EEA-C6F70D5761CA}" type="pres">
      <dgm:prSet presAssocID="{38B0910B-17B8-438C-AD97-BD67198AB432}" presName="horz1" presStyleCnt="0"/>
      <dgm:spPr/>
    </dgm:pt>
    <dgm:pt modelId="{8F66D5CB-296D-4E40-901A-8C0A171E74C5}" type="pres">
      <dgm:prSet presAssocID="{38B0910B-17B8-438C-AD97-BD67198AB432}" presName="tx1" presStyleLbl="revTx" presStyleIdx="4" presStyleCnt="5"/>
      <dgm:spPr/>
    </dgm:pt>
    <dgm:pt modelId="{2D2E4671-1598-487C-A9F7-B0F96E5D4B3E}" type="pres">
      <dgm:prSet presAssocID="{38B0910B-17B8-438C-AD97-BD67198AB432}" presName="vert1" presStyleCnt="0"/>
      <dgm:spPr/>
    </dgm:pt>
  </dgm:ptLst>
  <dgm:cxnLst>
    <dgm:cxn modelId="{99024C08-2A8B-42C0-8E18-CBC4387C9D9B}" srcId="{058DE20D-3314-419E-AED0-21638B971DEB}" destId="{1299F9D7-AF77-46D4-B180-31B817DBFEF5}" srcOrd="1" destOrd="0" parTransId="{BD426424-FC22-4E6D-A678-0C2415B62342}" sibTransId="{9F7104D0-1A7A-4168-8223-9EBCE3500088}"/>
    <dgm:cxn modelId="{1F77B508-137D-4ACF-8C02-8FA14ABF84F9}" type="presOf" srcId="{1299F9D7-AF77-46D4-B180-31B817DBFEF5}" destId="{4AB3876C-174F-4D26-8A99-0AC460856A93}" srcOrd="0" destOrd="0" presId="urn:microsoft.com/office/officeart/2008/layout/LinedList"/>
    <dgm:cxn modelId="{4B866E26-9E54-4464-A9FE-044C7EB2BEF0}" type="presOf" srcId="{058DE20D-3314-419E-AED0-21638B971DEB}" destId="{F713CDCC-94B9-4390-AD03-9298EB6D3A0B}" srcOrd="0" destOrd="0" presId="urn:microsoft.com/office/officeart/2008/layout/LinedList"/>
    <dgm:cxn modelId="{D773B52D-2778-47B2-BB5E-C3472C4B78A1}" type="presOf" srcId="{CD457C55-B14C-4BCA-8A17-59A2AB800953}" destId="{67723F92-277D-4507-9FA2-35F0166CAD07}" srcOrd="0" destOrd="0" presId="urn:microsoft.com/office/officeart/2008/layout/LinedList"/>
    <dgm:cxn modelId="{9FDC4A44-3CF0-43EC-B966-F3DE669C828A}" srcId="{058DE20D-3314-419E-AED0-21638B971DEB}" destId="{38B0910B-17B8-438C-AD97-BD67198AB432}" srcOrd="4" destOrd="0" parTransId="{C672707B-6745-44EA-A78D-25D35A436082}" sibTransId="{A31ABA76-57D6-4129-BA05-E2A3266060D5}"/>
    <dgm:cxn modelId="{B977225A-8080-4FF1-B20A-8AB3BC7FE467}" srcId="{058DE20D-3314-419E-AED0-21638B971DEB}" destId="{CD457C55-B14C-4BCA-8A17-59A2AB800953}" srcOrd="3" destOrd="0" parTransId="{070D812F-D19D-437F-9129-44B0F22157F4}" sibTransId="{B8824B61-B44F-4B47-9689-D62992752501}"/>
    <dgm:cxn modelId="{322E36A5-AC3F-40A6-826E-F15F731AFF80}" type="presOf" srcId="{38B0910B-17B8-438C-AD97-BD67198AB432}" destId="{8F66D5CB-296D-4E40-901A-8C0A171E74C5}" srcOrd="0" destOrd="0" presId="urn:microsoft.com/office/officeart/2008/layout/LinedList"/>
    <dgm:cxn modelId="{16F7C4C4-8138-4F19-AD4E-D324C7424134}" type="presOf" srcId="{27E25070-4FD1-4BF2-8A0F-CE538EEF68B5}" destId="{E03FADFD-9BA2-4917-8D9B-598A2A6BDE45}" srcOrd="0" destOrd="0" presId="urn:microsoft.com/office/officeart/2008/layout/LinedList"/>
    <dgm:cxn modelId="{A11EC3D1-3AD9-4059-8CE8-CCDF5D573C39}" srcId="{058DE20D-3314-419E-AED0-21638B971DEB}" destId="{27E25070-4FD1-4BF2-8A0F-CE538EEF68B5}" srcOrd="2" destOrd="0" parTransId="{4CC7B03E-473A-4C96-98A8-9E0A37F5CC61}" sibTransId="{1AA58318-60C8-4152-A784-7C9F531A1AEB}"/>
    <dgm:cxn modelId="{A824A0EF-1947-4BDD-B9C0-87A18AB88BCB}" srcId="{058DE20D-3314-419E-AED0-21638B971DEB}" destId="{55857AFD-298E-4DF4-B8F6-F79899F54A3C}" srcOrd="0" destOrd="0" parTransId="{D5BE6FD9-4FFC-41C6-8237-2B79EFF1BCBF}" sibTransId="{B5AC57D5-4E1E-4FE4-B87F-E9ECDCBACD92}"/>
    <dgm:cxn modelId="{C707B5F3-69D4-4C58-8D53-76C73377743E}" type="presOf" srcId="{55857AFD-298E-4DF4-B8F6-F79899F54A3C}" destId="{6B8B073C-C566-43E5-B944-A46A5E577ABA}" srcOrd="0" destOrd="0" presId="urn:microsoft.com/office/officeart/2008/layout/LinedList"/>
    <dgm:cxn modelId="{33F3693B-4657-4CD2-9B57-A68FD2E64E6F}" type="presParOf" srcId="{F713CDCC-94B9-4390-AD03-9298EB6D3A0B}" destId="{736931AE-5299-4E68-A012-FA7D463FD0A8}" srcOrd="0" destOrd="0" presId="urn:microsoft.com/office/officeart/2008/layout/LinedList"/>
    <dgm:cxn modelId="{099464C5-4923-4228-BD24-7FC76338947C}" type="presParOf" srcId="{F713CDCC-94B9-4390-AD03-9298EB6D3A0B}" destId="{B809D5DE-16AA-4DAF-A467-6839A60DF352}" srcOrd="1" destOrd="0" presId="urn:microsoft.com/office/officeart/2008/layout/LinedList"/>
    <dgm:cxn modelId="{D2C73AE4-BC3C-42C5-AC4A-5C6405772B06}" type="presParOf" srcId="{B809D5DE-16AA-4DAF-A467-6839A60DF352}" destId="{6B8B073C-C566-43E5-B944-A46A5E577ABA}" srcOrd="0" destOrd="0" presId="urn:microsoft.com/office/officeart/2008/layout/LinedList"/>
    <dgm:cxn modelId="{35028282-F008-4B3E-AB81-E183383EA771}" type="presParOf" srcId="{B809D5DE-16AA-4DAF-A467-6839A60DF352}" destId="{415DA356-478C-4B00-9E2A-D959CDBA9854}" srcOrd="1" destOrd="0" presId="urn:microsoft.com/office/officeart/2008/layout/LinedList"/>
    <dgm:cxn modelId="{9C776F6E-2BDD-45E2-A83F-31661016D456}" type="presParOf" srcId="{F713CDCC-94B9-4390-AD03-9298EB6D3A0B}" destId="{B5AA1680-8186-483D-8A79-8BAA6C9BC382}" srcOrd="2" destOrd="0" presId="urn:microsoft.com/office/officeart/2008/layout/LinedList"/>
    <dgm:cxn modelId="{60ACA42C-AD02-4EB3-9BA0-316EE4EDE1A0}" type="presParOf" srcId="{F713CDCC-94B9-4390-AD03-9298EB6D3A0B}" destId="{033C5F9D-EC8B-4590-B8CF-09F3188E27B1}" srcOrd="3" destOrd="0" presId="urn:microsoft.com/office/officeart/2008/layout/LinedList"/>
    <dgm:cxn modelId="{3F84F93B-2256-4F09-8872-8A73779C16A3}" type="presParOf" srcId="{033C5F9D-EC8B-4590-B8CF-09F3188E27B1}" destId="{4AB3876C-174F-4D26-8A99-0AC460856A93}" srcOrd="0" destOrd="0" presId="urn:microsoft.com/office/officeart/2008/layout/LinedList"/>
    <dgm:cxn modelId="{BEEE4BE4-CD14-4137-8046-E607456D38E3}" type="presParOf" srcId="{033C5F9D-EC8B-4590-B8CF-09F3188E27B1}" destId="{43B4EE17-8211-4603-85FF-172949016899}" srcOrd="1" destOrd="0" presId="urn:microsoft.com/office/officeart/2008/layout/LinedList"/>
    <dgm:cxn modelId="{D8416D2C-EF85-46C1-B52D-7C48FF087A50}" type="presParOf" srcId="{F713CDCC-94B9-4390-AD03-9298EB6D3A0B}" destId="{6433B7C6-5942-4D1F-A49B-8F007BC81FFB}" srcOrd="4" destOrd="0" presId="urn:microsoft.com/office/officeart/2008/layout/LinedList"/>
    <dgm:cxn modelId="{39E2F51E-2D99-4F3A-BF90-D98B59A9550C}" type="presParOf" srcId="{F713CDCC-94B9-4390-AD03-9298EB6D3A0B}" destId="{1B61CA39-3EAF-44E2-8327-96C73B47A23E}" srcOrd="5" destOrd="0" presId="urn:microsoft.com/office/officeart/2008/layout/LinedList"/>
    <dgm:cxn modelId="{F74BD58B-0E21-4392-9295-5720B55C85C0}" type="presParOf" srcId="{1B61CA39-3EAF-44E2-8327-96C73B47A23E}" destId="{E03FADFD-9BA2-4917-8D9B-598A2A6BDE45}" srcOrd="0" destOrd="0" presId="urn:microsoft.com/office/officeart/2008/layout/LinedList"/>
    <dgm:cxn modelId="{4154C23D-56E8-49F9-AA50-B4FFC1F9C28E}" type="presParOf" srcId="{1B61CA39-3EAF-44E2-8327-96C73B47A23E}" destId="{265796B6-11DB-495A-992D-A52B48BEBBF5}" srcOrd="1" destOrd="0" presId="urn:microsoft.com/office/officeart/2008/layout/LinedList"/>
    <dgm:cxn modelId="{11DCF2B1-CFB4-473D-ACFA-AE1EF44E295F}" type="presParOf" srcId="{F713CDCC-94B9-4390-AD03-9298EB6D3A0B}" destId="{27E39BDA-351E-4B3E-8391-8DBE17794F5B}" srcOrd="6" destOrd="0" presId="urn:microsoft.com/office/officeart/2008/layout/LinedList"/>
    <dgm:cxn modelId="{FFC94D4E-E23F-44E6-9AC5-526BCF9760D5}" type="presParOf" srcId="{F713CDCC-94B9-4390-AD03-9298EB6D3A0B}" destId="{156139AB-BDA0-40E7-9B30-73A7E3875EE9}" srcOrd="7" destOrd="0" presId="urn:microsoft.com/office/officeart/2008/layout/LinedList"/>
    <dgm:cxn modelId="{50405595-3F88-45F4-BD0B-A36249D9BDC7}" type="presParOf" srcId="{156139AB-BDA0-40E7-9B30-73A7E3875EE9}" destId="{67723F92-277D-4507-9FA2-35F0166CAD07}" srcOrd="0" destOrd="0" presId="urn:microsoft.com/office/officeart/2008/layout/LinedList"/>
    <dgm:cxn modelId="{76265623-B578-4A60-853B-BCAF978C6CC9}" type="presParOf" srcId="{156139AB-BDA0-40E7-9B30-73A7E3875EE9}" destId="{49A0C725-918F-4858-B3B7-78835AE9D8B9}" srcOrd="1" destOrd="0" presId="urn:microsoft.com/office/officeart/2008/layout/LinedList"/>
    <dgm:cxn modelId="{63161572-42FC-4F4F-8B5E-87A0991906AC}" type="presParOf" srcId="{F713CDCC-94B9-4390-AD03-9298EB6D3A0B}" destId="{EBBA18B3-3BFB-4621-BA88-335744014675}" srcOrd="8" destOrd="0" presId="urn:microsoft.com/office/officeart/2008/layout/LinedList"/>
    <dgm:cxn modelId="{FC988D18-CE45-43AA-AB8F-B931E6495747}" type="presParOf" srcId="{F713CDCC-94B9-4390-AD03-9298EB6D3A0B}" destId="{55D596B2-1B27-48C5-9EEA-C6F70D5761CA}" srcOrd="9" destOrd="0" presId="urn:microsoft.com/office/officeart/2008/layout/LinedList"/>
    <dgm:cxn modelId="{C5528D6C-1369-4BD1-8436-5211BB561BD6}" type="presParOf" srcId="{55D596B2-1B27-48C5-9EEA-C6F70D5761CA}" destId="{8F66D5CB-296D-4E40-901A-8C0A171E74C5}" srcOrd="0" destOrd="0" presId="urn:microsoft.com/office/officeart/2008/layout/LinedList"/>
    <dgm:cxn modelId="{4BD4CD1C-5193-4B72-A362-ED8BCC4CCBA2}" type="presParOf" srcId="{55D596B2-1B27-48C5-9EEA-C6F70D5761CA}" destId="{2D2E4671-1598-487C-A9F7-B0F96E5D4B3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6931AE-5299-4E68-A012-FA7D463FD0A8}">
      <dsp:nvSpPr>
        <dsp:cNvPr id="0" name=""/>
        <dsp:cNvSpPr/>
      </dsp:nvSpPr>
      <dsp:spPr>
        <a:xfrm>
          <a:off x="0" y="379"/>
          <a:ext cx="1026159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8B073C-C566-43E5-B944-A46A5E577ABA}">
      <dsp:nvSpPr>
        <dsp:cNvPr id="0" name=""/>
        <dsp:cNvSpPr/>
      </dsp:nvSpPr>
      <dsp:spPr>
        <a:xfrm>
          <a:off x="0" y="379"/>
          <a:ext cx="10261599" cy="6213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First omnibus is under consideration by the Council</a:t>
          </a:r>
        </a:p>
      </dsp:txBody>
      <dsp:txXfrm>
        <a:off x="0" y="379"/>
        <a:ext cx="10261599" cy="621397"/>
      </dsp:txXfrm>
    </dsp:sp>
    <dsp:sp modelId="{B5AA1680-8186-483D-8A79-8BAA6C9BC382}">
      <dsp:nvSpPr>
        <dsp:cNvPr id="0" name=""/>
        <dsp:cNvSpPr/>
      </dsp:nvSpPr>
      <dsp:spPr>
        <a:xfrm>
          <a:off x="0" y="621777"/>
          <a:ext cx="1026159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B3876C-174F-4D26-8A99-0AC460856A93}">
      <dsp:nvSpPr>
        <dsp:cNvPr id="0" name=""/>
        <dsp:cNvSpPr/>
      </dsp:nvSpPr>
      <dsp:spPr>
        <a:xfrm>
          <a:off x="0" y="621777"/>
          <a:ext cx="10261599" cy="6213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July OEFA forecast will give us a clearer financial picture</a:t>
          </a:r>
        </a:p>
      </dsp:txBody>
      <dsp:txXfrm>
        <a:off x="0" y="621777"/>
        <a:ext cx="10261599" cy="621397"/>
      </dsp:txXfrm>
    </dsp:sp>
    <dsp:sp modelId="{6433B7C6-5942-4D1F-A49B-8F007BC81FFB}">
      <dsp:nvSpPr>
        <dsp:cNvPr id="0" name=""/>
        <dsp:cNvSpPr/>
      </dsp:nvSpPr>
      <dsp:spPr>
        <a:xfrm>
          <a:off x="0" y="1243175"/>
          <a:ext cx="1026159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3FADFD-9BA2-4917-8D9B-598A2A6BDE45}">
      <dsp:nvSpPr>
        <dsp:cNvPr id="0" name=""/>
        <dsp:cNvSpPr/>
      </dsp:nvSpPr>
      <dsp:spPr>
        <a:xfrm>
          <a:off x="0" y="1243175"/>
          <a:ext cx="10261599" cy="6213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Second omnibus will transmit in early October</a:t>
          </a:r>
        </a:p>
      </dsp:txBody>
      <dsp:txXfrm>
        <a:off x="0" y="1243175"/>
        <a:ext cx="10261599" cy="621397"/>
      </dsp:txXfrm>
    </dsp:sp>
    <dsp:sp modelId="{27E39BDA-351E-4B3E-8391-8DBE17794F5B}">
      <dsp:nvSpPr>
        <dsp:cNvPr id="0" name=""/>
        <dsp:cNvSpPr/>
      </dsp:nvSpPr>
      <dsp:spPr>
        <a:xfrm>
          <a:off x="0" y="1864572"/>
          <a:ext cx="1026159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23F92-277D-4507-9FA2-35F0166CAD07}">
      <dsp:nvSpPr>
        <dsp:cNvPr id="0" name=""/>
        <dsp:cNvSpPr/>
      </dsp:nvSpPr>
      <dsp:spPr>
        <a:xfrm>
          <a:off x="0" y="1864572"/>
          <a:ext cx="10261599" cy="6213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Likely not doing a third omnibus</a:t>
          </a:r>
        </a:p>
      </dsp:txBody>
      <dsp:txXfrm>
        <a:off x="0" y="1864572"/>
        <a:ext cx="10261599" cy="621397"/>
      </dsp:txXfrm>
    </dsp:sp>
    <dsp:sp modelId="{EBBA18B3-3BFB-4621-BA88-335744014675}">
      <dsp:nvSpPr>
        <dsp:cNvPr id="0" name=""/>
        <dsp:cNvSpPr/>
      </dsp:nvSpPr>
      <dsp:spPr>
        <a:xfrm>
          <a:off x="0" y="2485970"/>
          <a:ext cx="1026159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66D5CB-296D-4E40-901A-8C0A171E74C5}">
      <dsp:nvSpPr>
        <dsp:cNvPr id="0" name=""/>
        <dsp:cNvSpPr/>
      </dsp:nvSpPr>
      <dsp:spPr>
        <a:xfrm>
          <a:off x="0" y="2485970"/>
          <a:ext cx="10261599" cy="6213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Work on the 2028-2029 budget begins in Q2 2026</a:t>
          </a:r>
        </a:p>
      </dsp:txBody>
      <dsp:txXfrm>
        <a:off x="0" y="2485970"/>
        <a:ext cx="10261599" cy="6213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4817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753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0422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880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00304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521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32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16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51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082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81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7F5407C6-0874-40B4-BCDB-A0CEEBE3E5C6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3EFA331-1A25-4C2E-BD56-0A6039349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491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BB571-3745-64A2-55F0-723A56AF86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98590" y="988741"/>
            <a:ext cx="5888754" cy="4880518"/>
          </a:xfrm>
          <a:noFill/>
          <a:ln>
            <a:noFill/>
          </a:ln>
        </p:spPr>
        <p:txBody>
          <a:bodyPr wrap="square">
            <a:normAutofit/>
          </a:bodyPr>
          <a:lstStyle/>
          <a:p>
            <a:pPr algn="l"/>
            <a:r>
              <a:rPr lang="en-US" sz="4800">
                <a:solidFill>
                  <a:schemeClr val="tx1"/>
                </a:solidFill>
              </a:rPr>
              <a:t>King County Financial Outlook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5BD17F-C95C-40ED-8D04-03295D46F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03DEB5-0B19-4F8E-84E2-00F5861C96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38656" y="0"/>
            <a:ext cx="321564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5F5CE5-991A-C5F0-8D9E-6E4ABA446A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67700" y="2007220"/>
            <a:ext cx="2357553" cy="2843560"/>
          </a:xfrm>
        </p:spPr>
        <p:txBody>
          <a:bodyPr anchor="ctr"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Aaron Rubardt </a:t>
            </a:r>
          </a:p>
          <a:p>
            <a:pPr algn="r"/>
            <a:r>
              <a:rPr lang="en-US">
                <a:solidFill>
                  <a:srgbClr val="FFFFFF"/>
                </a:solidFill>
              </a:rPr>
              <a:t>Chief Budget Officer</a:t>
            </a:r>
          </a:p>
          <a:p>
            <a:pPr algn="r"/>
            <a:r>
              <a:rPr lang="en-US">
                <a:solidFill>
                  <a:srgbClr val="FFFFFF"/>
                </a:solidFill>
              </a:rPr>
              <a:t>April 2026</a:t>
            </a:r>
          </a:p>
        </p:txBody>
      </p:sp>
    </p:spTree>
    <p:extLst>
      <p:ext uri="{BB962C8B-B14F-4D97-AF65-F5344CB8AC3E}">
        <p14:creationId xmlns:p14="http://schemas.microsoft.com/office/powerpoint/2010/main" val="63030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0511C5-1D86-87F9-0B4E-09D3A4535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2600">
                <a:solidFill>
                  <a:srgbClr val="FFFFFF"/>
                </a:solidFill>
              </a:rPr>
              <a:t>What has changed since the 2026-2027 budget passed?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6FE411-A62F-F0EE-1D14-9FA2BF905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3881" y="1586484"/>
            <a:ext cx="5320696" cy="4053840"/>
          </a:xfrm>
        </p:spPr>
        <p:txBody>
          <a:bodyPr anchor="ctr">
            <a:normAutofit/>
          </a:bodyPr>
          <a:lstStyle/>
          <a:p>
            <a:r>
              <a:rPr lang="en-US"/>
              <a:t>Federal funding</a:t>
            </a:r>
          </a:p>
          <a:p>
            <a:pPr lvl="1"/>
            <a:r>
              <a:rPr lang="en-US"/>
              <a:t>Preliminary injunctions in place, ongoing risk of interrupted funding</a:t>
            </a:r>
          </a:p>
          <a:p>
            <a:pPr lvl="1"/>
            <a:r>
              <a:rPr lang="en-US"/>
              <a:t>Continue to monitor federal changes </a:t>
            </a:r>
          </a:p>
          <a:p>
            <a:r>
              <a:rPr lang="en-US"/>
              <a:t>Uncertainty at the federal level – tariffs, immigration policies, war in Iran</a:t>
            </a:r>
          </a:p>
          <a:p>
            <a:r>
              <a:rPr lang="en-US"/>
              <a:t>State legislative changes</a:t>
            </a:r>
          </a:p>
          <a:p>
            <a:pPr lvl="1"/>
            <a:r>
              <a:rPr lang="en-US"/>
              <a:t>Millionaires tax</a:t>
            </a:r>
          </a:p>
          <a:p>
            <a:pPr lvl="1"/>
            <a:r>
              <a:rPr lang="en-US"/>
              <a:t>HB 2442</a:t>
            </a:r>
          </a:p>
          <a:p>
            <a:r>
              <a:rPr lang="en-US"/>
              <a:t>March OEFA Forecast</a:t>
            </a:r>
          </a:p>
          <a:p>
            <a:r>
              <a:rPr lang="en-US"/>
              <a:t>2025 year-end fund balances</a:t>
            </a:r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897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CE5CA0-2416-7AFA-6971-C8B7B3480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3000">
                <a:solidFill>
                  <a:srgbClr val="FFFFFF"/>
                </a:solidFill>
              </a:rPr>
              <a:t>Financial Outlook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2B65D9-C0E6-ADFB-A326-80FDA25D4D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3881" y="1586484"/>
            <a:ext cx="5320696" cy="4053840"/>
          </a:xfrm>
        </p:spPr>
        <p:txBody>
          <a:bodyPr anchor="ctr"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en-US" sz="1900"/>
              <a:t>Outlook for most funds is positive</a:t>
            </a:r>
          </a:p>
          <a:p>
            <a:pPr>
              <a:lnSpc>
                <a:spcPct val="90000"/>
              </a:lnSpc>
            </a:pPr>
            <a:r>
              <a:rPr lang="en-US" sz="1900"/>
              <a:t>Some of the largest County funds have projected shortfalls over the next five years</a:t>
            </a:r>
          </a:p>
          <a:p>
            <a:pPr lvl="1">
              <a:lnSpc>
                <a:spcPct val="90000"/>
              </a:lnSpc>
            </a:pPr>
            <a:r>
              <a:rPr lang="en-US" sz="1500"/>
              <a:t>General Fund</a:t>
            </a:r>
          </a:p>
          <a:p>
            <a:pPr lvl="1">
              <a:lnSpc>
                <a:spcPct val="90000"/>
              </a:lnSpc>
            </a:pPr>
            <a:r>
              <a:rPr lang="en-US" sz="1500"/>
              <a:t>Public Health Fund</a:t>
            </a:r>
          </a:p>
          <a:p>
            <a:pPr lvl="1">
              <a:lnSpc>
                <a:spcPct val="90000"/>
              </a:lnSpc>
            </a:pPr>
            <a:r>
              <a:rPr lang="en-US" sz="1500"/>
              <a:t>Environmental Health Fund</a:t>
            </a:r>
          </a:p>
          <a:p>
            <a:pPr lvl="1">
              <a:lnSpc>
                <a:spcPct val="90000"/>
              </a:lnSpc>
            </a:pPr>
            <a:r>
              <a:rPr lang="en-US" sz="1500"/>
              <a:t>Regional Animal Services</a:t>
            </a:r>
          </a:p>
          <a:p>
            <a:pPr lvl="1">
              <a:lnSpc>
                <a:spcPct val="90000"/>
              </a:lnSpc>
            </a:pPr>
            <a:r>
              <a:rPr lang="en-US" sz="1500"/>
              <a:t>Roads</a:t>
            </a:r>
          </a:p>
          <a:p>
            <a:pPr lvl="1">
              <a:lnSpc>
                <a:spcPct val="90000"/>
              </a:lnSpc>
            </a:pPr>
            <a:r>
              <a:rPr lang="en-US" sz="1500"/>
              <a:t>Permitting</a:t>
            </a:r>
          </a:p>
          <a:p>
            <a:pPr lvl="1">
              <a:lnSpc>
                <a:spcPct val="90000"/>
              </a:lnSpc>
            </a:pPr>
            <a:r>
              <a:rPr lang="en-US" sz="1500"/>
              <a:t>Behavioral Health</a:t>
            </a:r>
          </a:p>
          <a:p>
            <a:pPr lvl="1">
              <a:lnSpc>
                <a:spcPct val="90000"/>
              </a:lnSpc>
            </a:pPr>
            <a:r>
              <a:rPr lang="en-US" sz="1500"/>
              <a:t>Housing</a:t>
            </a:r>
          </a:p>
          <a:p>
            <a:pPr>
              <a:lnSpc>
                <a:spcPct val="90000"/>
              </a:lnSpc>
            </a:pPr>
            <a:r>
              <a:rPr lang="en-US" sz="1900"/>
              <a:t>Other funds have financial challenges</a:t>
            </a:r>
          </a:p>
          <a:p>
            <a:pPr lvl="1">
              <a:lnSpc>
                <a:spcPct val="90000"/>
              </a:lnSpc>
            </a:pPr>
            <a:r>
              <a:rPr lang="en-US"/>
              <a:t>Wastewater</a:t>
            </a:r>
          </a:p>
          <a:p>
            <a:pPr lvl="1">
              <a:lnSpc>
                <a:spcPct val="90000"/>
              </a:lnSpc>
            </a:pPr>
            <a:r>
              <a:rPr lang="en-US"/>
              <a:t>Solid Waste</a:t>
            </a:r>
          </a:p>
          <a:p>
            <a:pPr lvl="1">
              <a:lnSpc>
                <a:spcPct val="90000"/>
              </a:lnSpc>
            </a:pPr>
            <a:r>
              <a:rPr lang="en-US"/>
              <a:t>Metro Transit</a:t>
            </a:r>
          </a:p>
          <a:p>
            <a:pPr>
              <a:lnSpc>
                <a:spcPct val="90000"/>
              </a:lnSpc>
            </a:pPr>
            <a:endParaRPr lang="en-US" sz="1400"/>
          </a:p>
          <a:p>
            <a:pPr lvl="1">
              <a:lnSpc>
                <a:spcPct val="90000"/>
              </a:lnSpc>
            </a:pPr>
            <a:endParaRPr lang="en-US" sz="1400"/>
          </a:p>
          <a:p>
            <a:pPr>
              <a:lnSpc>
                <a:spcPct val="90000"/>
              </a:lnSpc>
            </a:pP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0201394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F1E51F-7A70-919D-F765-D4314B281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2300">
                <a:solidFill>
                  <a:srgbClr val="FFFFFF"/>
                </a:solidFill>
              </a:rPr>
              <a:t>addressing financial challenges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276C9-6200-4B4A-E520-0C5BD1833F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1695" y="1402080"/>
            <a:ext cx="5320696" cy="4053840"/>
          </a:xfrm>
        </p:spPr>
        <p:txBody>
          <a:bodyPr anchor="ctr">
            <a:normAutofit/>
          </a:bodyPr>
          <a:lstStyle/>
          <a:p>
            <a:r>
              <a:rPr lang="en-US"/>
              <a:t>Tightening financial management</a:t>
            </a:r>
          </a:p>
          <a:p>
            <a:pPr lvl="1"/>
            <a:r>
              <a:rPr lang="en-US"/>
              <a:t>Implementing cost-saving measures</a:t>
            </a:r>
          </a:p>
          <a:p>
            <a:pPr lvl="1"/>
            <a:r>
              <a:rPr lang="en-US"/>
              <a:t>Closely tracking one-time expenditures</a:t>
            </a:r>
          </a:p>
          <a:p>
            <a:pPr lvl="1"/>
            <a:r>
              <a:rPr lang="en-US"/>
              <a:t>Reprioritizing base budgets</a:t>
            </a:r>
          </a:p>
          <a:p>
            <a:r>
              <a:rPr lang="en-US"/>
              <a:t>Reductions may be necessary in the second omnibus</a:t>
            </a:r>
          </a:p>
        </p:txBody>
      </p:sp>
    </p:spTree>
    <p:extLst>
      <p:ext uri="{BB962C8B-B14F-4D97-AF65-F5344CB8AC3E}">
        <p14:creationId xmlns:p14="http://schemas.microsoft.com/office/powerpoint/2010/main" val="3511654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40F6E-3374-B664-DE7A-7E841BCA1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964692"/>
            <a:ext cx="3066937" cy="1188720"/>
          </a:xfrm>
        </p:spPr>
        <p:txBody>
          <a:bodyPr>
            <a:normAutofit/>
          </a:bodyPr>
          <a:lstStyle/>
          <a:p>
            <a:r>
              <a:rPr lang="en-US" sz="2000"/>
              <a:t>Fiscal impacts of Millionaires Tax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1E4447-B0CE-3958-0849-5F29963138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44" y="2638044"/>
            <a:ext cx="3063765" cy="3263206"/>
          </a:xfrm>
        </p:spPr>
        <p:txBody>
          <a:bodyPr>
            <a:normAutofit/>
          </a:bodyPr>
          <a:lstStyle/>
          <a:p>
            <a:r>
              <a:rPr lang="en-US"/>
              <a:t>Sales tax revenue increased by $157M in 2026-2027 from the  expansion of the sales tax base in 2026</a:t>
            </a:r>
          </a:p>
          <a:p>
            <a:r>
              <a:rPr lang="en-US"/>
              <a:t>The Millionaires Tax will lead to a drop off in sales tax revenue beginning in 2029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15FC82-3453-4CBE-8895-4CCFF33952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4182" y="964692"/>
            <a:ext cx="6885432" cy="4936558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FD847B-65C0-4027-8DFC-70CB42451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7802" y="1128683"/>
            <a:ext cx="6558192" cy="46085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059669-913B-4315-E3B7-911C2E3AE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3366" y="1868421"/>
            <a:ext cx="6227064" cy="3129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502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73DD3-06ED-2FB2-C8D1-8242808FA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Implementing HB2242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9FE30-6893-2F2C-AAAA-9FB5129119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Adds flexibility and revenue tools</a:t>
            </a:r>
          </a:p>
          <a:p>
            <a:pPr lvl="1"/>
            <a:r>
              <a:rPr lang="en-US"/>
              <a:t>New councilmanic $0.05 property tax to fund public health clinics</a:t>
            </a:r>
          </a:p>
          <a:p>
            <a:pPr lvl="1"/>
            <a:r>
              <a:rPr lang="en-US"/>
              <a:t>New sales .01% sales tax authority for children and families (up to $10M)</a:t>
            </a:r>
          </a:p>
          <a:p>
            <a:pPr lvl="1"/>
            <a:r>
              <a:rPr lang="en-US"/>
              <a:t>Expanded use of REET, Health Through Housing sales tax, rental care sales tax, flood control zone district recovery assistance</a:t>
            </a:r>
          </a:p>
          <a:p>
            <a:r>
              <a:rPr lang="en-US"/>
              <a:t>Analysis of new tools is ongoing</a:t>
            </a:r>
          </a:p>
          <a:p>
            <a:r>
              <a:rPr lang="en-US"/>
              <a:t>Proposed changes will be in the second omnibus</a:t>
            </a:r>
          </a:p>
        </p:txBody>
      </p:sp>
    </p:spTree>
    <p:extLst>
      <p:ext uri="{BB962C8B-B14F-4D97-AF65-F5344CB8AC3E}">
        <p14:creationId xmlns:p14="http://schemas.microsoft.com/office/powerpoint/2010/main" val="2857889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3720D7-B5E5-7F08-31E7-EFCD470B8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3000">
                <a:solidFill>
                  <a:srgbClr val="FFFFFF"/>
                </a:solidFill>
              </a:rPr>
              <a:t>General Fund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6A532E-7C75-A7E1-F294-DE5FAC8F6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1695" y="1402080"/>
            <a:ext cx="5320696" cy="4053840"/>
          </a:xfrm>
        </p:spPr>
        <p:txBody>
          <a:bodyPr anchor="ctr">
            <a:normAutofit/>
          </a:bodyPr>
          <a:lstStyle/>
          <a:p>
            <a:r>
              <a:rPr lang="en-US"/>
              <a:t>Projected $75M deficit by the end of 2029</a:t>
            </a:r>
          </a:p>
          <a:p>
            <a:pPr lvl="1"/>
            <a:r>
              <a:rPr lang="en-US"/>
              <a:t>Does not include required funding increases for Public Defense</a:t>
            </a:r>
          </a:p>
          <a:p>
            <a:r>
              <a:rPr lang="en-US"/>
              <a:t>Work to analyze base budgets to identify funds that could be reprioritized kicked off in March </a:t>
            </a:r>
          </a:p>
          <a:p>
            <a:r>
              <a:rPr lang="en-US"/>
              <a:t>Reductions may be necessary in the second omnibus</a:t>
            </a:r>
          </a:p>
        </p:txBody>
      </p:sp>
    </p:spTree>
    <p:extLst>
      <p:ext uri="{BB962C8B-B14F-4D97-AF65-F5344CB8AC3E}">
        <p14:creationId xmlns:p14="http://schemas.microsoft.com/office/powerpoint/2010/main" val="3497448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05DFE6-E25A-0B85-0041-2B22F57BC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3000">
                <a:solidFill>
                  <a:srgbClr val="FFFFFF"/>
                </a:solidFill>
              </a:rPr>
              <a:t>Public Health Fund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92840-BD77-ACEC-069E-1D65B7E2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1695" y="1402080"/>
            <a:ext cx="5320696" cy="4053840"/>
          </a:xfrm>
        </p:spPr>
        <p:txBody>
          <a:bodyPr anchor="ctr">
            <a:normAutofit/>
          </a:bodyPr>
          <a:lstStyle/>
          <a:p>
            <a:r>
              <a:rPr lang="en-US" dirty="0"/>
              <a:t>About $60 million budgeted reserve deficit by the end of 2029 per the adopted financial plan</a:t>
            </a:r>
          </a:p>
          <a:p>
            <a:r>
              <a:rPr lang="en-US" dirty="0"/>
              <a:t>Implementing the HB2442 public health clinic property tax could raise up to $40-45 million per year</a:t>
            </a:r>
          </a:p>
          <a:p>
            <a:r>
              <a:rPr lang="en-US" dirty="0"/>
              <a:t>Separate from clinical operations, a deficit remains for population health services, which could see a $3-4 million reduction in state funding</a:t>
            </a:r>
          </a:p>
        </p:txBody>
      </p:sp>
    </p:spTree>
    <p:extLst>
      <p:ext uri="{BB962C8B-B14F-4D97-AF65-F5344CB8AC3E}">
        <p14:creationId xmlns:p14="http://schemas.microsoft.com/office/powerpoint/2010/main" val="674488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DB9C2-B6E6-B171-DA51-2DDDE9CCE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3000">
                <a:solidFill>
                  <a:srgbClr val="FFFFFF"/>
                </a:solidFill>
              </a:rPr>
              <a:t>Roads and transit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1A9CF5-0661-72A9-B6D9-B83052A21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1695" y="1402080"/>
            <a:ext cx="5320696" cy="4053840"/>
          </a:xfrm>
        </p:spPr>
        <p:txBody>
          <a:bodyPr anchor="ctr">
            <a:normAutofit/>
          </a:bodyPr>
          <a:lstStyle/>
          <a:p>
            <a:r>
              <a:rPr lang="en-US" dirty="0"/>
              <a:t>Roads has a deficit by the end of 2029 and is unable to fund its capital program beyond 2029.</a:t>
            </a:r>
          </a:p>
          <a:p>
            <a:r>
              <a:rPr lang="en-US" dirty="0"/>
              <a:t>Metro Transit is unable to meet reserve requirements by 2031; its fund balance will be depleted by 2033.  </a:t>
            </a:r>
          </a:p>
          <a:p>
            <a:r>
              <a:rPr lang="en-US" dirty="0"/>
              <a:t>Long-term fiscal state of Roads and Transit is dependent on the Transportation Benefit District. </a:t>
            </a:r>
          </a:p>
        </p:txBody>
      </p:sp>
    </p:spTree>
    <p:extLst>
      <p:ext uri="{BB962C8B-B14F-4D97-AF65-F5344CB8AC3E}">
        <p14:creationId xmlns:p14="http://schemas.microsoft.com/office/powerpoint/2010/main" val="3325919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D7C6B-BE6A-1E38-AC82-4018EDBAF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</p:spPr>
        <p:txBody>
          <a:bodyPr>
            <a:normAutofit/>
          </a:bodyPr>
          <a:lstStyle/>
          <a:p>
            <a:r>
              <a:rPr lang="en-US"/>
              <a:t>What’s next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568D7ED-8AAC-E841-4201-5F2F2D1426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1555341"/>
              </p:ext>
            </p:extLst>
          </p:nvPr>
        </p:nvGraphicFramePr>
        <p:xfrm>
          <a:off x="965200" y="2638425"/>
          <a:ext cx="10261600" cy="310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2389683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udgetCycle xmlns="ecfb42af-fca4-4764-93a4-0f2da310331b">2026-2027</BudgetCycle>
    <Approved xmlns="ecfb42af-fca4-4764-93a4-0f2da310331b">true</Approved>
    <Current_x002f_Archive xmlns="ecfb42af-fca4-4764-93a4-0f2da310331b" xsi:nil="true"/>
    <FileType xmlns="ecfb42af-fca4-4764-93a4-0f2da310331b" xsi:nil="true"/>
    <lcf76f155ced4ddcb4097134ff3c332f xmlns="ecfb42af-fca4-4764-93a4-0f2da310331b">
      <Terms xmlns="http://schemas.microsoft.com/office/infopath/2007/PartnerControls"/>
    </lcf76f155ced4ddcb4097134ff3c332f>
    <Agency xmlns="ecfb42af-fca4-4764-93a4-0f2da310331b" xsi:nil="true"/>
    <DocType xmlns="ecfb42af-fca4-4764-93a4-0f2da310331b" xsi:nil="true"/>
    <DocumentDescription xmlns="ecfb42af-fca4-4764-93a4-0f2da310331b" xsi:nil="true"/>
    <Opex_x002f_CIP xmlns="ecfb42af-fca4-4764-93a4-0f2da310331b" xsi:nil="true"/>
    <Status xmlns="ecfb42af-fca4-4764-93a4-0f2da310331b" xsi:nil="true"/>
    <TaxCatchAll xmlns="2beaef9f-cf1f-479f-a374-c737fe2c05cb" xsi:nil="true"/>
    <Notes xmlns="ecfb42af-fca4-4764-93a4-0f2da310331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D4E74A3311C14D97D6527B08E32664" ma:contentTypeVersion="32" ma:contentTypeDescription="Create a new document." ma:contentTypeScope="" ma:versionID="c405493e64499fce4f0f708d23fc1669">
  <xsd:schema xmlns:xsd="http://www.w3.org/2001/XMLSchema" xmlns:xs="http://www.w3.org/2001/XMLSchema" xmlns:p="http://schemas.microsoft.com/office/2006/metadata/properties" xmlns:ns2="ecfb42af-fca4-4764-93a4-0f2da310331b" xmlns:ns3="b26352fe-bbc0-46d5-84bb-ca8805f801b3" xmlns:ns4="2beaef9f-cf1f-479f-a374-c737fe2c05cb" targetNamespace="http://schemas.microsoft.com/office/2006/metadata/properties" ma:root="true" ma:fieldsID="d87ef359f20734ffe46a7b78fc5b40ac" ns2:_="" ns3:_="" ns4:_="">
    <xsd:import namespace="ecfb42af-fca4-4764-93a4-0f2da310331b"/>
    <xsd:import namespace="b26352fe-bbc0-46d5-84bb-ca8805f801b3"/>
    <xsd:import namespace="2beaef9f-cf1f-479f-a374-c737fe2c05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FileType" minOccurs="0"/>
                <xsd:element ref="ns2:Current_x002f_Archive" minOccurs="0"/>
                <xsd:element ref="ns4:TaxCatchAll" minOccurs="0"/>
                <xsd:element ref="ns2:DocumentDescription" minOccurs="0"/>
                <xsd:element ref="ns2:lcf76f155ced4ddcb4097134ff3c332f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  <xsd:element ref="ns2:MediaLengthInSeconds" minOccurs="0"/>
                <xsd:element ref="ns2:Agency" minOccurs="0"/>
                <xsd:element ref="ns2:Status" minOccurs="0"/>
                <xsd:element ref="ns2:BudgetCycle" minOccurs="0"/>
                <xsd:element ref="ns2:Approved" minOccurs="0"/>
                <xsd:element ref="ns2:Notes" minOccurs="0"/>
                <xsd:element ref="ns2:Opex_x002f_CIP" minOccurs="0"/>
                <xsd:element ref="ns2:DocTyp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fb42af-fca4-4764-93a4-0f2da31033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FileType" ma:index="16" nillable="true" ma:displayName="File Type" ma:format="Dropdown" ma:internalName="FileType">
      <xsd:simpleType>
        <xsd:restriction base="dms:Choice">
          <xsd:enumeration value="Slide Deck"/>
          <xsd:enumeration value="Talking Points"/>
          <xsd:enumeration value="No Notes"/>
          <xsd:enumeration value="Other"/>
        </xsd:restriction>
      </xsd:simpleType>
    </xsd:element>
    <xsd:element name="Current_x002f_Archive" ma:index="17" nillable="true" ma:displayName="Current/Archive" ma:format="Dropdown" ma:internalName="Current_x002f_Archive">
      <xsd:simpleType>
        <xsd:restriction base="dms:Choice">
          <xsd:enumeration value="Current"/>
          <xsd:enumeration value="Archive"/>
        </xsd:restriction>
      </xsd:simpleType>
    </xsd:element>
    <xsd:element name="DocumentDescription" ma:index="19" nillable="true" ma:displayName="Document Description" ma:format="Dropdown" ma:internalName="DocumentDescription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6" nillable="true" ma:displayName="MediaLengthInSeconds" ma:hidden="true" ma:internalName="MediaLengthInSeconds" ma:readOnly="true">
      <xsd:simpleType>
        <xsd:restriction base="dms:Unknown"/>
      </xsd:simpleType>
    </xsd:element>
    <xsd:element name="Agency" ma:index="27" nillable="true" ma:displayName="Agency" ma:format="Dropdown" ma:internalName="Agency">
      <xsd:simpleType>
        <xsd:restriction base="dms:Choice">
          <xsd:enumeration value="Parks"/>
          <xsd:enumeration value="ECO"/>
          <xsd:enumeration value="SWD"/>
          <xsd:enumeration value="REET"/>
          <xsd:enumeration value="DNRP Admin"/>
          <xsd:enumeration value="General"/>
          <xsd:enumeration value="Roads"/>
        </xsd:restriction>
      </xsd:simpleType>
    </xsd:element>
    <xsd:element name="Status" ma:index="28" nillable="true" ma:displayName="Status" ma:format="Dropdown" ma:internalName="Status">
      <xsd:simpleType>
        <xsd:restriction base="dms:Choice">
          <xsd:enumeration value="Received"/>
          <xsd:enumeration value="Working"/>
          <xsd:enumeration value="To test"/>
          <xsd:enumeration value="Outstanding Question"/>
          <xsd:enumeration value="Loaded to Prod"/>
          <xsd:enumeration value="Saved Elsewhere"/>
          <xsd:enumeration value="Approved"/>
        </xsd:restriction>
      </xsd:simpleType>
    </xsd:element>
    <xsd:element name="BudgetCycle" ma:index="29" nillable="true" ma:displayName="BudgetCycle" ma:default="2026-2027" ma:description="To which budget cycle the item belongs" ma:format="Dropdown" ma:internalName="BudgetCycle">
      <xsd:simpleType>
        <xsd:restriction base="dms:Choice">
          <xsd:enumeration value="2025"/>
          <xsd:enumeration value="2026-2027"/>
          <xsd:enumeration value="2028-2029"/>
          <xsd:enumeration value="2030-2031"/>
        </xsd:restriction>
      </xsd:simpleType>
    </xsd:element>
    <xsd:element name="Approved" ma:index="30" nillable="true" ma:displayName="Approved" ma:default="1" ma:format="Dropdown" ma:internalName="Approved">
      <xsd:simpleType>
        <xsd:restriction base="dms:Boolean"/>
      </xsd:simpleType>
    </xsd:element>
    <xsd:element name="Notes" ma:index="31" nillable="true" ma:displayName="Notes" ma:format="Dropdown" ma:internalName="Notes">
      <xsd:simpleType>
        <xsd:restriction base="dms:Text">
          <xsd:maxLength value="255"/>
        </xsd:restriction>
      </xsd:simpleType>
    </xsd:element>
    <xsd:element name="Opex_x002f_CIP" ma:index="32" nillable="true" ma:displayName="Opex/CIP" ma:format="Dropdown" ma:internalName="Opex_x002f_CIP">
      <xsd:simpleType>
        <xsd:restriction base="dms:Choice">
          <xsd:enumeration value="Operating"/>
          <xsd:enumeration value="Capital"/>
        </xsd:restriction>
      </xsd:simpleType>
    </xsd:element>
    <xsd:element name="DocType" ma:index="33" nillable="true" ma:displayName="Doc Type" ma:format="Dropdown" ma:internalName="DocType">
      <xsd:simpleType>
        <xsd:restriction base="dms:Choice">
          <xsd:enumeration value="Fin Plan"/>
          <xsd:enumeration value="Cover Letter"/>
          <xsd:enumeration value="Report"/>
          <xsd:enumeration value="Questions"/>
          <xsd:enumeration value="Legislation"/>
          <xsd:enumeration value="Rev Est"/>
          <xsd:enumeration value="Other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6352fe-bbc0-46d5-84bb-ca8805f801b3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eaef9f-cf1f-479f-a374-c737fe2c05c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96c7bd3f-49b2-47b4-9887-7fc34b060b2f}" ma:internalName="TaxCatchAll" ma:showField="CatchAllData" ma:web="b26352fe-bbc0-46d5-84bb-ca8805f801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1E4F17B-A629-4726-AE3D-68B706C09EC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61BA68-0470-4DCA-B1FD-5F79C7AE7DC7}">
  <ds:schemaRefs>
    <ds:schemaRef ds:uri="http://purl.org/dc/elements/1.1/"/>
    <ds:schemaRef ds:uri="b26352fe-bbc0-46d5-84bb-ca8805f801b3"/>
    <ds:schemaRef ds:uri="http://purl.org/dc/dcmitype/"/>
    <ds:schemaRef ds:uri="ecfb42af-fca4-4764-93a4-0f2da310331b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2beaef9f-cf1f-479f-a374-c737fe2c05cb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F3650A0-2008-4CAA-9209-8A18134A1AD2}">
  <ds:schemaRefs>
    <ds:schemaRef ds:uri="2beaef9f-cf1f-479f-a374-c737fe2c05cb"/>
    <ds:schemaRef ds:uri="b26352fe-bbc0-46d5-84bb-ca8805f801b3"/>
    <ds:schemaRef ds:uri="ecfb42af-fca4-4764-93a4-0f2da310331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13</TotalTime>
  <Words>454</Words>
  <Application>Microsoft Office PowerPoint</Application>
  <PresentationFormat>Widescreen</PresentationFormat>
  <Paragraphs>65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Gill Sans MT</vt:lpstr>
      <vt:lpstr>Parcel</vt:lpstr>
      <vt:lpstr>King County Financial Outlook</vt:lpstr>
      <vt:lpstr>What has changed since the 2026-2027 budget passed?</vt:lpstr>
      <vt:lpstr>Financial Outlook</vt:lpstr>
      <vt:lpstr>addressing financial challenges </vt:lpstr>
      <vt:lpstr>Fiscal impacts of Millionaires Tax</vt:lpstr>
      <vt:lpstr>Implementing HB2242</vt:lpstr>
      <vt:lpstr>General Fund</vt:lpstr>
      <vt:lpstr>Public Health Fund</vt:lpstr>
      <vt:lpstr>Roads and transit</vt:lpstr>
      <vt:lpstr>What’s next</vt:lpstr>
    </vt:vector>
  </TitlesOfParts>
  <Company>King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Ross, Katie-PSB</dc:creator>
  <cp:lastModifiedBy>Williams, Gabbi (she/her)</cp:lastModifiedBy>
  <cp:revision>2</cp:revision>
  <dcterms:created xsi:type="dcterms:W3CDTF">2026-03-26T22:59:17Z</dcterms:created>
  <dcterms:modified xsi:type="dcterms:W3CDTF">2026-04-08T17:40:49Z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0x01010046D4E74A3311C14D97D6527B08E32664</vt:lpwstr>
  </property>
  <property fmtid="{D5CDD505-2E9C-101B-9397-08002B2CF9AE}" pid="3" name="MediaServiceImageTags">
    <vt:lpwstr/>
  </property>
</Properties>
</file>