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25"/>
  </p:notesMasterIdLst>
  <p:sldIdLst>
    <p:sldId id="256" r:id="rId2"/>
    <p:sldId id="257" r:id="rId3"/>
    <p:sldId id="259" r:id="rId4"/>
    <p:sldId id="262" r:id="rId5"/>
    <p:sldId id="263" r:id="rId6"/>
    <p:sldId id="264" r:id="rId7"/>
    <p:sldId id="260" r:id="rId8"/>
    <p:sldId id="261" r:id="rId9"/>
    <p:sldId id="272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9" r:id="rId19"/>
    <p:sldId id="274" r:id="rId20"/>
    <p:sldId id="280" r:id="rId21"/>
    <p:sldId id="276" r:id="rId22"/>
    <p:sldId id="281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4B6D34-EE88-4545-B4FB-86329B93E16E}" type="datetimeFigureOut">
              <a:rPr lang="en-US" smtClean="0"/>
              <a:pPr/>
              <a:t>3/9/2010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69B033-AB49-442C-8292-4EE30B17619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9B033-AB49-442C-8292-4EE30B176196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Preliminary 2011 Forecasts 10 March 2010</a:t>
            </a:r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57C4EE2-64B5-4728-BAF5-0E7555ECA3D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Picture 12" descr="KClogo_v_bwTranBk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152400"/>
            <a:ext cx="900225" cy="655410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C57C4EE2-64B5-4728-BAF5-0E7555ECA3D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Preliminary 2011 Forecasts 10 March 2010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57C4EE2-64B5-4728-BAF5-0E7555ECA3D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en-US" dirty="0" smtClean="0"/>
              <a:t>Preliminary 2011 Forecasts 10 March 2010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57C4EE2-64B5-4728-BAF5-0E7555ECA3D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en-US" dirty="0" smtClean="0"/>
              <a:t>Preliminary 2011 Forecasts 10 March 2010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Preliminary 2011 Forecasts 10 March 2010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57C4EE2-64B5-4728-BAF5-0E7555ECA3D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Preliminary 2011 Forecasts 10 March 2010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57C4EE2-64B5-4728-BAF5-0E7555ECA3D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Preliminary 2011 Forecasts 10 March 2010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57C4EE2-64B5-4728-BAF5-0E7555ECA3D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C57C4EE2-64B5-4728-BAF5-0E7555ECA3D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r>
              <a:rPr lang="en-US" dirty="0" smtClean="0"/>
              <a:t>Preliminary 2011 Forecasts 10 March 2010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Preliminary 2011 Forecasts 10 March 2010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C4EE2-64B5-4728-BAF5-0E7555ECA3D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r>
              <a:rPr lang="en-US" dirty="0" smtClean="0"/>
              <a:t>Preliminary 2011 Forecasts 10 March 2010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C57C4EE2-64B5-4728-BAF5-0E7555ECA3D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Preliminary 2011 Forecasts 10 March 2010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57C4EE2-64B5-4728-BAF5-0E7555ECA3D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Picture 9" descr="KClogo_v_bwTranBk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152400" y="152400"/>
            <a:ext cx="914400" cy="66573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524000"/>
            <a:ext cx="7239000" cy="2590800"/>
          </a:xfrm>
        </p:spPr>
        <p:txBody>
          <a:bodyPr>
            <a:normAutofit fontScale="90000"/>
          </a:bodyPr>
          <a:lstStyle/>
          <a:p>
            <a:r>
              <a:rPr lang="en-US" sz="3600" dirty="0" smtClean="0">
                <a:solidFill>
                  <a:schemeClr val="accent6"/>
                </a:solidFill>
              </a:rPr>
              <a:t>Preliminary Economic and Revenue Forecasts </a:t>
            </a:r>
            <a:br>
              <a:rPr lang="en-US" sz="3600" dirty="0" smtClean="0">
                <a:solidFill>
                  <a:schemeClr val="accent6"/>
                </a:solidFill>
              </a:rPr>
            </a:br>
            <a:r>
              <a:rPr lang="en-US" sz="3600" dirty="0" smtClean="0">
                <a:solidFill>
                  <a:schemeClr val="accent6"/>
                </a:solidFill>
              </a:rPr>
              <a:t>for the King county Budget:  </a:t>
            </a:r>
            <a:r>
              <a:rPr lang="en-US" sz="1200" dirty="0" smtClean="0">
                <a:solidFill>
                  <a:schemeClr val="accent6"/>
                </a:solidFill>
              </a:rPr>
              <a:t/>
            </a:r>
            <a:br>
              <a:rPr lang="en-US" sz="1200" dirty="0" smtClean="0">
                <a:solidFill>
                  <a:schemeClr val="accent6"/>
                </a:solidFill>
              </a:rPr>
            </a:br>
            <a:r>
              <a:rPr lang="en-US" sz="1200" dirty="0" smtClean="0">
                <a:solidFill>
                  <a:schemeClr val="accent6"/>
                </a:solidFill>
              </a:rPr>
              <a:t/>
            </a:r>
            <a:br>
              <a:rPr lang="en-US" sz="1200" dirty="0" smtClean="0">
                <a:solidFill>
                  <a:schemeClr val="accent6"/>
                </a:solidFill>
              </a:rPr>
            </a:br>
            <a:r>
              <a:rPr lang="en-US" sz="3600" dirty="0" smtClean="0">
                <a:solidFill>
                  <a:schemeClr val="accent6"/>
                </a:solidFill>
              </a:rPr>
              <a:t>2011 and Beyond</a:t>
            </a:r>
            <a:r>
              <a:rPr lang="en-US" sz="3600" dirty="0" smtClean="0"/>
              <a:t/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pPr algn="r"/>
            <a:r>
              <a:rPr lang="en-US" dirty="0" smtClean="0"/>
              <a:t>Tom Goodwin PhD, Chief Economist</a:t>
            </a:r>
          </a:p>
          <a:p>
            <a:pPr algn="r"/>
            <a:r>
              <a:rPr lang="en-US" dirty="0" smtClean="0"/>
              <a:t>Office of Economic and Financial Analysis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52400" y="6172200"/>
            <a:ext cx="1981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6"/>
                </a:solidFill>
              </a:rPr>
              <a:t>March 10, 2010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95400" y="3810000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66800" y="3886200"/>
            <a:ext cx="350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6"/>
                </a:solidFill>
              </a:rPr>
              <a:t>Briefing to the King County Forecast Council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/>
                </a:solidFill>
              </a:rPr>
              <a:t>Economic outlook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Forecast methodology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Assessed valuation and new construction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Inflation and COLAs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Sales tax revenues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Hotel/motel and rental car tax revenues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Real estate excise tax revenues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Investment pool returns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676400" y="152400"/>
            <a:ext cx="693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accent6"/>
                </a:solidFill>
              </a:rPr>
              <a:t>Briefing outline</a:t>
            </a:r>
            <a:endParaRPr lang="en-US" sz="36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76400" y="152401"/>
            <a:ext cx="6934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6"/>
                </a:solidFill>
              </a:rPr>
              <a:t>Positive job growth expected this quarter</a:t>
            </a:r>
            <a:endParaRPr lang="en-US" sz="3200" dirty="0">
              <a:solidFill>
                <a:schemeClr val="accent6"/>
              </a:solidFill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5227" y="1600200"/>
            <a:ext cx="6188496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5227" y="1600200"/>
            <a:ext cx="6188496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447800" y="228600"/>
            <a:ext cx="6934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6"/>
                </a:solidFill>
              </a:rPr>
              <a:t>House prices have bottomed out </a:t>
            </a:r>
            <a:endParaRPr lang="en-US" sz="32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/>
                </a:solidFill>
              </a:rPr>
              <a:t>The 75,000 jobs lost in King County will require 2-3 years of good job growth just to get even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Long-term unemployment will rise in the near term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Consumers are still very cautious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447800" y="228600"/>
            <a:ext cx="7391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accent6"/>
                </a:solidFill>
              </a:rPr>
              <a:t>But challenges remain</a:t>
            </a:r>
            <a:endParaRPr lang="en-US" sz="36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8612" y="1600200"/>
            <a:ext cx="6181725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371600" y="228600"/>
            <a:ext cx="7010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6"/>
                </a:solidFill>
              </a:rPr>
              <a:t>Households are repairing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en-US" sz="3200" dirty="0" smtClean="0">
                <a:solidFill>
                  <a:schemeClr val="accent6"/>
                </a:solidFill>
              </a:rPr>
              <a:t>their balance sheets</a:t>
            </a:r>
            <a:endParaRPr lang="en-US" sz="32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3050"/>
            <a:ext cx="7467600" cy="86995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accent6"/>
                </a:solidFill>
              </a:rPr>
              <a:t>Forecasting methodology</a:t>
            </a:r>
            <a:endParaRPr lang="en-US" sz="3600" dirty="0">
              <a:solidFill>
                <a:schemeClr val="accent6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2819400" cy="4343400"/>
          </a:xfrm>
        </p:spPr>
        <p:txBody>
          <a:bodyPr/>
          <a:lstStyle/>
          <a:p>
            <a:r>
              <a:rPr lang="en-US" dirty="0" smtClean="0">
                <a:solidFill>
                  <a:schemeClr val="accent6"/>
                </a:solidFill>
              </a:rPr>
              <a:t>King County revenues and inflators are linked to a blend of projections from these forecasting services.</a:t>
            </a:r>
          </a:p>
          <a:p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"/>
          </p:nvPr>
        </p:nvGraphicFramePr>
        <p:xfrm>
          <a:off x="3581400" y="1752600"/>
          <a:ext cx="5181600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81600"/>
              </a:tblGrid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Professional Forecast Services </a:t>
                      </a:r>
                      <a:endParaRPr lang="en-US" dirty="0"/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IHS Global Insight US Macro Model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Blue Chip Consensus Forecasts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Washington Economic &amp; Revenue Forecast Council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Puget Sound Economic Forecaster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Preliminary 2011 Forecasts 10 March 2010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2"/>
          <p:cNvGraphicFramePr>
            <a:graphicFrameLocks noGrp="1"/>
          </p:cNvGraphicFramePr>
          <p:nvPr>
            <p:ph sz="quarter" idx="1"/>
          </p:nvPr>
        </p:nvGraphicFramePr>
        <p:xfrm>
          <a:off x="609600" y="1828800"/>
          <a:ext cx="8153400" cy="239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6700"/>
                <a:gridCol w="40767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Forecast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Definition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Median Forecast (Baseline)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“Most</a:t>
                      </a:r>
                      <a:r>
                        <a:rPr lang="en-US" baseline="0" dirty="0" smtClean="0">
                          <a:solidFill>
                            <a:schemeClr val="accent6"/>
                          </a:solidFill>
                        </a:rPr>
                        <a:t> Likely”: Actual value has 50% chance of being higher or lower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Low Forecast (Pessimistic)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10% chance actual will be less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High Forecast (Optimistic)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10% chance actual will be higher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High – Low</a:t>
                      </a:r>
                      <a:r>
                        <a:rPr lang="en-US" baseline="0" dirty="0" smtClean="0">
                          <a:solidFill>
                            <a:schemeClr val="accent6"/>
                          </a:solidFill>
                        </a:rPr>
                        <a:t> Forecasts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80% confidence interval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371600" y="228600"/>
            <a:ext cx="7315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6"/>
                </a:solidFill>
              </a:rPr>
              <a:t>Median/high/low forecasts to facilitate budget scenario analysis</a:t>
            </a:r>
            <a:endParaRPr lang="en-US" sz="32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Preliminary Forecasts for 2011</a:t>
            </a:r>
            <a:endParaRPr lang="en-US" sz="3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Preliminary 2011 Forecasts 10 March 2010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/>
                </a:solidFill>
              </a:rPr>
              <a:t>Single-family housing is poised to rebound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Condominium sales are still struggling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There is a glut in the office market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Small businesses are still finding it difficult to get financing for any new construction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19200" y="152400"/>
            <a:ext cx="7543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6"/>
                </a:solidFill>
              </a:rPr>
              <a:t>Assessed valuation and new construction</a:t>
            </a:r>
            <a:endParaRPr lang="en-US" sz="32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2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7997823" cy="249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2546"/>
                <a:gridCol w="1142546"/>
                <a:gridCol w="1470005"/>
                <a:gridCol w="813728"/>
                <a:gridCol w="1143906"/>
                <a:gridCol w="1370694"/>
                <a:gridCol w="914398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US" dirty="0" smtClean="0"/>
                        <a:t>New Construction (bil.</a:t>
                      </a:r>
                      <a:r>
                        <a:rPr lang="en-US" baseline="0" dirty="0" smtClean="0"/>
                        <a:t> $)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US" dirty="0" smtClean="0"/>
                        <a:t>Assessed Valuation (bil. $)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Tax</a:t>
                      </a:r>
                      <a:r>
                        <a:rPr lang="en-US" baseline="0" dirty="0" smtClean="0">
                          <a:solidFill>
                            <a:schemeClr val="accent6"/>
                          </a:solidFill>
                        </a:rPr>
                        <a:t> Year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Actual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Median</a:t>
                      </a:r>
                      <a:r>
                        <a:rPr lang="en-US" baseline="0" dirty="0" smtClean="0">
                          <a:solidFill>
                            <a:schemeClr val="accent6"/>
                          </a:solidFill>
                        </a:rPr>
                        <a:t> Forecast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% ∆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Actual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Median</a:t>
                      </a:r>
                      <a:r>
                        <a:rPr lang="en-US" baseline="0" dirty="0" smtClean="0">
                          <a:solidFill>
                            <a:schemeClr val="accent6"/>
                          </a:solidFill>
                        </a:rPr>
                        <a:t> Forecast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% ∆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2010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5.21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342.0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2011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3.32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-36%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322.2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-6%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2012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3.10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-7%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309.8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-4%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2013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3.58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+15%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322.7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+4%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71600" y="228600"/>
            <a:ext cx="7239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accent6"/>
                </a:solidFill>
              </a:rPr>
              <a:t>Further reductions in new construction and valuations are likely </a:t>
            </a:r>
            <a:endParaRPr lang="en-US" sz="28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/>
                </a:solidFill>
              </a:rPr>
              <a:t>The CPI fell in 2009, in spite of “loose” monetary policy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A modest snap back of inflation is expected in 2010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219200" y="228600"/>
            <a:ext cx="7543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6"/>
                </a:solidFill>
              </a:rPr>
              <a:t>Inflation and cost-of-living-allowances (COLAs)</a:t>
            </a:r>
            <a:endParaRPr lang="en-US" sz="32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3050"/>
            <a:ext cx="7391400" cy="869950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chemeClr val="accent6"/>
                </a:solidFill>
              </a:rPr>
              <a:t>COLA for 2011 will likely be above the 2% floor</a:t>
            </a:r>
            <a:endParaRPr lang="en-US" sz="3200" dirty="0">
              <a:solidFill>
                <a:schemeClr val="accent6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Preliminary 2011 Forecasts 10 March 2010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2057400" cy="4343400"/>
          </a:xfrm>
        </p:spPr>
        <p:txBody>
          <a:bodyPr/>
          <a:lstStyle/>
          <a:p>
            <a:r>
              <a:rPr lang="en-US" dirty="0" smtClean="0">
                <a:solidFill>
                  <a:schemeClr val="accent6"/>
                </a:solidFill>
              </a:rPr>
              <a:t>The COLA is 90% of September-to-September </a:t>
            </a:r>
            <a:br>
              <a:rPr lang="en-US" dirty="0" smtClean="0">
                <a:solidFill>
                  <a:schemeClr val="accent6"/>
                </a:solidFill>
              </a:rPr>
            </a:br>
            <a:r>
              <a:rPr lang="en-US" dirty="0" smtClean="0">
                <a:solidFill>
                  <a:schemeClr val="accent6"/>
                </a:solidFill>
              </a:rPr>
              <a:t>CPI-W applied to the following calendar year.  There is a floor of 2% and a ceiling of 6%.</a:t>
            </a:r>
            <a:endParaRPr lang="en-US" dirty="0">
              <a:solidFill>
                <a:schemeClr val="accent6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2819400" y="1752600"/>
          <a:ext cx="5943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8720"/>
                <a:gridCol w="1188720"/>
                <a:gridCol w="1188720"/>
                <a:gridCol w="1188720"/>
                <a:gridCol w="118872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CPI-W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COLA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1"/>
                          </a:solidFill>
                        </a:rPr>
                        <a:t>Actual</a:t>
                      </a:r>
                      <a:endParaRPr lang="en-US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1"/>
                          </a:solidFill>
                        </a:rPr>
                        <a:t>Median Forecast</a:t>
                      </a:r>
                      <a:endParaRPr lang="en-US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1"/>
                          </a:solidFill>
                        </a:rPr>
                        <a:t>Actual </a:t>
                      </a:r>
                      <a:endParaRPr lang="en-US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1"/>
                          </a:solidFill>
                        </a:rPr>
                        <a:t>Median Forecast</a:t>
                      </a:r>
                      <a:endParaRPr lang="en-US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2009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-1.68%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2010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3.15%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2.00%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2011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2.46%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2.87%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2012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2.23%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2.22%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2013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2.09%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2.02%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Straight Arrow Connector 7"/>
          <p:cNvCxnSpPr/>
          <p:nvPr/>
        </p:nvCxnSpPr>
        <p:spPr>
          <a:xfrm>
            <a:off x="4953000" y="2971800"/>
            <a:ext cx="1447800" cy="304800"/>
          </a:xfrm>
          <a:prstGeom prst="straightConnector1">
            <a:avLst/>
          </a:prstGeom>
          <a:ln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6019800" y="3352800"/>
            <a:ext cx="1524000" cy="304800"/>
          </a:xfrm>
          <a:prstGeom prst="straightConnector1">
            <a:avLst/>
          </a:prstGeom>
          <a:ln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/>
                </a:solidFill>
              </a:rPr>
              <a:t>CPI-U - US = 2.0%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CPI-W – Seattle = 1.8%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PPI – Pharmaceuticals = 8.7%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CPI-U – Transportation = 1.6%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Price of diesel fuel = $2.43/gallon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52400"/>
            <a:ext cx="7086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6"/>
                </a:solidFill>
              </a:rPr>
              <a:t>Median forecasts of additional inflators for 2011</a:t>
            </a:r>
            <a:endParaRPr lang="en-US" sz="32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71600" y="228600"/>
            <a:ext cx="7391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6"/>
                </a:solidFill>
              </a:rPr>
              <a:t>Sales tax base set to grow modestly in 2011</a:t>
            </a:r>
            <a:endParaRPr lang="en-US" sz="3200" dirty="0">
              <a:solidFill>
                <a:schemeClr val="accent6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3950" y="1600200"/>
            <a:ext cx="6191049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239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5625"/>
                <a:gridCol w="1295400"/>
                <a:gridCol w="1371600"/>
                <a:gridCol w="990600"/>
                <a:gridCol w="1311275"/>
                <a:gridCol w="13589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Year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General Fund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Children &amp; Family Services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Transit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Criminal</a:t>
                      </a:r>
                      <a:r>
                        <a:rPr lang="en-US" baseline="0" dirty="0" smtClean="0"/>
                        <a:t> Justice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Mental Illness &amp; Drug</a:t>
                      </a:r>
                      <a:r>
                        <a:rPr lang="en-US" baseline="0" dirty="0" smtClean="0"/>
                        <a:t> Dep.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2009 (Actual)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-13.3%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-13.3%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-13.3%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-14.9%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+17.0%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2010 (Median)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3.0%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3.0%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2.1%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-2.7%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2.3%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2011 (Median)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4.4%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4.4%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6.3%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-0.9%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6.3%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2012 (Median)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7.3%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7.3%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8.3%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4.9%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8.3%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295400" y="152400"/>
            <a:ext cx="7391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accent6"/>
                </a:solidFill>
              </a:rPr>
              <a:t>Sales tax revenues will see </a:t>
            </a:r>
            <a:r>
              <a:rPr lang="en-US" sz="2800" dirty="0" smtClean="0">
                <a:solidFill>
                  <a:schemeClr val="accent6"/>
                </a:solidFill>
              </a:rPr>
              <a:t>an increase in 2011 </a:t>
            </a:r>
            <a:r>
              <a:rPr lang="en-US" sz="2800" dirty="0" smtClean="0">
                <a:solidFill>
                  <a:schemeClr val="accent6"/>
                </a:solidFill>
              </a:rPr>
              <a:t>(except criminal justice</a:t>
            </a:r>
            <a:r>
              <a:rPr lang="en-US" sz="3200" dirty="0" smtClean="0">
                <a:solidFill>
                  <a:schemeClr val="accent6"/>
                </a:solidFill>
              </a:rPr>
              <a:t>)</a:t>
            </a:r>
            <a:endParaRPr lang="en-US" sz="3200" dirty="0">
              <a:solidFill>
                <a:schemeClr val="accent6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5800" y="4419600"/>
            <a:ext cx="800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09600" y="4495800"/>
            <a:ext cx="807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6"/>
                </a:solidFill>
              </a:rPr>
              <a:t>Annexations: North Highline X (March 2010); Panther Lake (July 2010); Juanita/Finn Hill/Kingsgate (July 2011)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Delinquent payments of 3% assumed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Mitigation payments are NOT </a:t>
            </a:r>
            <a:r>
              <a:rPr lang="en-US" dirty="0" smtClean="0">
                <a:solidFill>
                  <a:schemeClr val="accent6"/>
                </a:solidFill>
              </a:rPr>
              <a:t>assumed going forward</a:t>
            </a:r>
            <a:endParaRPr lang="en-US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249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0680"/>
                <a:gridCol w="1630680"/>
                <a:gridCol w="1630680"/>
                <a:gridCol w="1630680"/>
                <a:gridCol w="163068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Year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Rental Car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Hotel/Motel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Actual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Median Forecast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Actual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Median Forecast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2009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-8.2%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-17.3%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2010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+4.7%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+7.4%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2011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+3.7%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+5.7%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2012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+5.1%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+7.4%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447800" y="228600"/>
            <a:ext cx="7239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6"/>
                </a:solidFill>
              </a:rPr>
              <a:t>Hotel/motel and rental car revenues</a:t>
            </a:r>
            <a:endParaRPr lang="en-US" sz="32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/>
                </a:solidFill>
              </a:rPr>
              <a:t>Recovery in transactions will be led by the single-family housing market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Transactions in multi-family and commercial properties will be below trend for the next two years at least 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47800" y="228600"/>
            <a:ext cx="731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6"/>
                </a:solidFill>
              </a:rPr>
              <a:t>Real estate excise taxes</a:t>
            </a:r>
            <a:endParaRPr lang="en-US" sz="32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7800"/>
                <a:gridCol w="2717800"/>
                <a:gridCol w="2717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Year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Actual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Median Forecast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2009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-22.4%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2010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+6.1%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2011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-0.1%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2012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+9.6%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2013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+12.1%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524000" y="152400"/>
            <a:ext cx="7239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6"/>
                </a:solidFill>
              </a:rPr>
              <a:t>Real estate excise taxes </a:t>
            </a:r>
            <a:endParaRPr lang="en-US" sz="3200" dirty="0">
              <a:solidFill>
                <a:schemeClr val="accent6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5800" y="4572000"/>
            <a:ext cx="815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6"/>
                </a:solidFill>
              </a:rPr>
              <a:t>Annexations: North Highline X (March 2010); Panther Lake (July 2010); Juanita/Finn Hill/Kingsgate (July 2011)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/>
                </a:solidFill>
              </a:rPr>
              <a:t>Forecasts developed in consultation with the investment pool portfolio manager</a:t>
            </a:r>
          </a:p>
          <a:p>
            <a:r>
              <a:rPr lang="en-US" dirty="0" smtClean="0">
                <a:solidFill>
                  <a:schemeClr val="accent6"/>
                </a:solidFill>
              </a:rPr>
              <a:t>Factors affecting pool returns/yields</a:t>
            </a:r>
          </a:p>
          <a:p>
            <a:pPr lvl="1"/>
            <a:r>
              <a:rPr lang="en-US" dirty="0" smtClean="0">
                <a:solidFill>
                  <a:schemeClr val="accent6"/>
                </a:solidFill>
              </a:rPr>
              <a:t>Fed Funds rate </a:t>
            </a:r>
          </a:p>
          <a:p>
            <a:pPr lvl="1"/>
            <a:r>
              <a:rPr lang="en-US" dirty="0" smtClean="0">
                <a:solidFill>
                  <a:schemeClr val="accent6"/>
                </a:solidFill>
              </a:rPr>
              <a:t>Timing of cash inflows and outflows</a:t>
            </a:r>
          </a:p>
          <a:p>
            <a:pPr lvl="1"/>
            <a:r>
              <a:rPr lang="en-US" dirty="0" smtClean="0">
                <a:solidFill>
                  <a:schemeClr val="accent6"/>
                </a:solidFill>
              </a:rPr>
              <a:t>Callable features of some instruments</a:t>
            </a:r>
          </a:p>
          <a:p>
            <a:pPr lvl="1"/>
            <a:r>
              <a:rPr lang="en-US" dirty="0" smtClean="0">
                <a:solidFill>
                  <a:schemeClr val="accent6"/>
                </a:solidFill>
              </a:rPr>
              <a:t>Average maturity/duration</a:t>
            </a:r>
          </a:p>
          <a:p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95400" y="152400"/>
            <a:ext cx="739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6"/>
                </a:solidFill>
              </a:rPr>
              <a:t>Investment pool returns</a:t>
            </a:r>
            <a:endParaRPr lang="en-US" sz="32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7800"/>
                <a:gridCol w="2717800"/>
                <a:gridCol w="2717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Year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Actual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Median Forecast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2009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1.75%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2010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0.80%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2011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1.10%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2012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2.75%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2013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6"/>
                          </a:solidFill>
                        </a:rPr>
                        <a:t>3.70%</a:t>
                      </a:r>
                      <a:endParaRPr lang="en-US" dirty="0">
                        <a:solidFill>
                          <a:schemeClr val="accent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524000" y="152400"/>
            <a:ext cx="7239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6"/>
                </a:solidFill>
              </a:rPr>
              <a:t>Investment pool returns </a:t>
            </a:r>
            <a:endParaRPr lang="en-US" sz="32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400" dirty="0" smtClean="0">
                <a:solidFill>
                  <a:schemeClr val="accent6"/>
                </a:solidFill>
              </a:rPr>
              <a:t>New construction and assessed valuation will see further declines in 2011</a:t>
            </a:r>
          </a:p>
          <a:p>
            <a:r>
              <a:rPr lang="en-US" sz="2400" dirty="0" smtClean="0">
                <a:solidFill>
                  <a:schemeClr val="accent6"/>
                </a:solidFill>
              </a:rPr>
              <a:t>Sales tax revenues will increase modestly, except for criminal justice</a:t>
            </a:r>
          </a:p>
          <a:p>
            <a:r>
              <a:rPr lang="en-US" sz="2400" dirty="0" smtClean="0">
                <a:solidFill>
                  <a:schemeClr val="accent6"/>
                </a:solidFill>
              </a:rPr>
              <a:t>The COLA will likely be around 3%</a:t>
            </a:r>
          </a:p>
          <a:p>
            <a:r>
              <a:rPr lang="en-US" sz="2400" dirty="0" smtClean="0">
                <a:solidFill>
                  <a:schemeClr val="accent6"/>
                </a:solidFill>
              </a:rPr>
              <a:t>REET will increase in 2010 and level off in 2011</a:t>
            </a:r>
          </a:p>
          <a:p>
            <a:r>
              <a:rPr lang="en-US" sz="2400" dirty="0" smtClean="0">
                <a:solidFill>
                  <a:schemeClr val="accent6"/>
                </a:solidFill>
              </a:rPr>
              <a:t>Hotel/motel and rental car revenues will bounce back with the recovery</a:t>
            </a:r>
          </a:p>
          <a:p>
            <a:r>
              <a:rPr lang="en-US" sz="2400" dirty="0" smtClean="0">
                <a:solidFill>
                  <a:schemeClr val="accent6"/>
                </a:solidFill>
              </a:rPr>
              <a:t>Investment pool returns will increase if the Fed raises rates</a:t>
            </a:r>
          </a:p>
          <a:p>
            <a:endParaRPr lang="en-US" sz="2400" dirty="0">
              <a:solidFill>
                <a:schemeClr val="accent6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47800" y="228600"/>
            <a:ext cx="731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6"/>
                </a:solidFill>
              </a:rPr>
              <a:t>Summary for 2011</a:t>
            </a:r>
            <a:endParaRPr lang="en-US" sz="3200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 smtClean="0"/>
              <a:t>Preliminary 2011 Forecasts 10 March 2010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OEFA New Presentation">
      <a:dk1>
        <a:srgbClr val="008000"/>
      </a:dk1>
      <a:lt1>
        <a:srgbClr val="EEECE1"/>
      </a:lt1>
      <a:dk2>
        <a:srgbClr val="EEECE1"/>
      </a:dk2>
      <a:lt2>
        <a:srgbClr val="008000"/>
      </a:lt2>
      <a:accent1>
        <a:srgbClr val="008000"/>
      </a:accent1>
      <a:accent2>
        <a:srgbClr val="C4BD97"/>
      </a:accent2>
      <a:accent3>
        <a:srgbClr val="A5AB81"/>
      </a:accent3>
      <a:accent4>
        <a:srgbClr val="D8B25C"/>
      </a:accent4>
      <a:accent5>
        <a:srgbClr val="7BA79D"/>
      </a:accent5>
      <a:accent6>
        <a:srgbClr val="1D1B10"/>
      </a:accent6>
      <a:hlink>
        <a:srgbClr val="F7B615"/>
      </a:hlink>
      <a:folHlink>
        <a:srgbClr val="704404"/>
      </a:folHlink>
    </a:clrScheme>
    <a:fontScheme name="OEFA Presentation Font">
      <a:majorFont>
        <a:latin typeface="Arial Rounded MT Bold"/>
        <a:ea typeface=""/>
        <a:cs typeface=""/>
      </a:majorFont>
      <a:minorFont>
        <a:latin typeface="Arial Rounded MT Bold"/>
        <a:ea typeface=""/>
        <a:cs typeface="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966</TotalTime>
  <Words>843</Words>
  <Application>Microsoft Office PowerPoint</Application>
  <PresentationFormat>On-screen Show (4:3)</PresentationFormat>
  <Paragraphs>211</Paragraphs>
  <Slides>23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Median</vt:lpstr>
      <vt:lpstr>Preliminary Economic and Revenue Forecasts  for the King county Budget:    2011 and Beyond </vt:lpstr>
      <vt:lpstr>Slide 2</vt:lpstr>
      <vt:lpstr>Slide 3</vt:lpstr>
      <vt:lpstr>Slide 4</vt:lpstr>
      <vt:lpstr>Slide 5</vt:lpstr>
      <vt:lpstr>Slide 6</vt:lpstr>
      <vt:lpstr>Forecasting methodology</vt:lpstr>
      <vt:lpstr>Slide 8</vt:lpstr>
      <vt:lpstr>Preliminary Forecasts for 2011</vt:lpstr>
      <vt:lpstr>Slide 10</vt:lpstr>
      <vt:lpstr>Slide 11</vt:lpstr>
      <vt:lpstr>Slide 12</vt:lpstr>
      <vt:lpstr>COLA for 2011 will likely be above the 2% floor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Questions?</vt:lpstr>
    </vt:vector>
  </TitlesOfParts>
  <Company>King County - OEFA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King County Preliminary Economic  Forecast for 2011</dc:title>
  <dc:creator>Rebecca A. Spithill</dc:creator>
  <cp:lastModifiedBy>goodwit</cp:lastModifiedBy>
  <cp:revision>75</cp:revision>
  <dcterms:created xsi:type="dcterms:W3CDTF">2010-03-04T23:38:44Z</dcterms:created>
  <dcterms:modified xsi:type="dcterms:W3CDTF">2010-03-09T18:10:41Z</dcterms:modified>
</cp:coreProperties>
</file>