
<file path=[Content_Types].xml><?xml version="1.0" encoding="utf-8"?>
<Types xmlns="http://schemas.openxmlformats.org/package/2006/content-types">
  <Default Extension="bin" ContentType="application/vnd.openxmlformats-officedocument.oleObject"/>
  <Default Extension="docx" ContentType="application/vnd.openxmlformats-officedocument.wordprocessingml.document"/>
  <Default Extension="emf" ContentType="image/x-emf"/>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1.xml" ContentType="application/vnd.openxmlformats-officedocument.themeOverr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10.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theme/themeOverride2.xml" ContentType="application/vnd.openxmlformats-officedocument.themeOverride+xml"/>
  <Override PartName="/ppt/notesSlides/notesSlide13.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theme/themeOverride3.xml" ContentType="application/vnd.openxmlformats-officedocument.themeOverr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theme/themeOverride4.xml" ContentType="application/vnd.openxmlformats-officedocument.themeOverr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60" r:id="rId4"/>
  </p:sldMasterIdLst>
  <p:notesMasterIdLst>
    <p:notesMasterId r:id="rId40"/>
  </p:notesMasterIdLst>
  <p:handoutMasterIdLst>
    <p:handoutMasterId r:id="rId41"/>
  </p:handoutMasterIdLst>
  <p:sldIdLst>
    <p:sldId id="275" r:id="rId5"/>
    <p:sldId id="1110" r:id="rId6"/>
    <p:sldId id="296" r:id="rId7"/>
    <p:sldId id="1179" r:id="rId8"/>
    <p:sldId id="1126" r:id="rId9"/>
    <p:sldId id="1176" r:id="rId10"/>
    <p:sldId id="1180" r:id="rId11"/>
    <p:sldId id="1169" r:id="rId12"/>
    <p:sldId id="1172" r:id="rId13"/>
    <p:sldId id="1122" r:id="rId14"/>
    <p:sldId id="282" r:id="rId15"/>
    <p:sldId id="1163" r:id="rId16"/>
    <p:sldId id="1164" r:id="rId17"/>
    <p:sldId id="1131" r:id="rId18"/>
    <p:sldId id="1139" r:id="rId19"/>
    <p:sldId id="1147" r:id="rId20"/>
    <p:sldId id="1140" r:id="rId21"/>
    <p:sldId id="1159" r:id="rId22"/>
    <p:sldId id="298" r:id="rId23"/>
    <p:sldId id="1171" r:id="rId24"/>
    <p:sldId id="1117" r:id="rId25"/>
    <p:sldId id="1161" r:id="rId26"/>
    <p:sldId id="1119" r:id="rId27"/>
    <p:sldId id="1157" r:id="rId28"/>
    <p:sldId id="1109" r:id="rId29"/>
    <p:sldId id="1128" r:id="rId30"/>
    <p:sldId id="1148" r:id="rId31"/>
    <p:sldId id="289" r:id="rId32"/>
    <p:sldId id="305" r:id="rId33"/>
    <p:sldId id="1149" r:id="rId34"/>
    <p:sldId id="304" r:id="rId35"/>
    <p:sldId id="1162" r:id="rId36"/>
    <p:sldId id="306" r:id="rId37"/>
    <p:sldId id="283" r:id="rId38"/>
    <p:sldId id="274" r:id="rId3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74A5E10-DFD8-16FD-309A-658D3D12FFF6}" name="Miller, Zach" initials="ZM" userId="S::zmiller@kingcounty.gov::46e8186e-237e-4f0a-81ae-61017c23143b" providerId="AD"/>
  <p188:author id="{8B3E6224-40DA-75D8-4C58-BAD00A71A8C6}" name="Sutton, Peter" initials="PS" userId="S::Peter.Sutton@kingcounty.gov::35ff0cf7-a826-45a1-b3c5-fbcef1917a05" providerId="AD"/>
  <p188:author id="{2021A02C-05B3-BE62-819C-329F8921CC19}" name="Hall, Caitlyn" initials="CH" userId="S::Caitlyn.Hall@kingcounty.gov::2ea489ba-e8c2-45d8-ade1-55c022ae75ac" providerId="AD"/>
  <p188:author id="{73719239-4810-D780-CBF5-834F53F76175}" name="Grothe, Ann" initials="AMG" userId="Grothe, Ann" providerId="None"/>
  <p188:author id="{1B282A7E-077E-2E88-157F-B8B851D86EE0}" name="Herrin, Sharman" initials="HS" userId="S::sharman.herrin@kingcounty.gov::2a2b9447-919e-4a8b-ab79-0f5ad895d769" providerId="AD"/>
  <p188:author id="{5D055B9E-17AA-EEC0-0C2A-5D0520F8752C}" name="Hawkes, Alison" initials="HA" userId="S::ahawkes@kingcounty.gov::36abac7f-ff56-41b3-9eb7-872544a3b271" providerId="AD"/>
  <p188:author id="{78F5CFA0-0CEA-CC3E-B75E-6AFA1B395CE7}" name="Black, Courtney (DNRP)" initials="CB" userId="S::coublack@kingcounty.gov::41282de0-19de-4079-95c7-b44fbfaade1e" providerId="AD"/>
  <p188:author id="{09952BA6-2EDD-7439-4D6E-58C32DBECE7B}" name="Fleet, Crystal" initials="FC" userId="S::crystal.fleet@kingcounty.gov::7fc1ccd6-edfb-47d2-8eba-58d722cf74a2" providerId="AD"/>
  <p188:author id="{5B19DCC3-489A-94A4-FB25-600BD0E1FC5D}" name="Collins, Wendy Gable" initials="" userId="S::Wendy.Collins@kingcounty.gov::033898cd-4150-4854-a3c3-75736bcccc92" providerId="AD"/>
  <p188:author id="{CD1F9CCC-4E14-DBE0-DF9E-C271B215C8D9}" name="Davert, Elena" initials="DE" userId="S::edavert@kingcounty.gov::4cc71edf-d0a2-457d-9e56-6fbbbc57efc6" providerId="AD"/>
  <p188:author id="{22BA81D6-2656-29B8-66E0-65B8082BCAD9}" name="Bas Moore, Andrés" initials="AB" userId="S::abas@kingcounty.gov::84fde751-e47c-4709-a1bd-4647afa1aedd" providerId="AD"/>
  <p188:author id="{C3A500DF-2D3D-DA0A-33F7-0F3AFF7E441F}" name="Slaughterbeck, Luke" initials="LS" userId="S::lslaughterbeck@kingcounty.gov::955d6d77-6c66-495b-b99e-97f7d3b5d580" providerId="AD"/>
  <p188:author id="{876E15E4-36B3-5647-44E6-1DA91DD76A2B}" name="Fleet, Crystal" initials="CF" userId="S::Crystal.Fleet@kingcounty.gov::7fc1ccd6-edfb-47d2-8eba-58d722cf74a2" providerId="AD"/>
  <p188:author id="{5CF94CFC-5B12-A43D-D37F-916C9C18B4EA}" name="Dewar, Michael" initials="DM" userId="S::mdewar@kingcounty.gov::d367f3df-6e10-47ec-9b26-3fc08682d06c"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23B40"/>
    <a:srgbClr val="3DCCD8"/>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2996B84-83BF-5B44-1CB6-500CE2233B57}" v="19" dt="2026-03-03T20:14:03.316"/>
    <p1510:client id="{2A322DFA-9903-8F74-ADF2-2E87674242E9}" v="82" dt="2026-03-03T00:30:26.476"/>
    <p1510:client id="{2DF6EFEC-0BAA-E25D-59A1-F89704C3A0C4}" v="27" dt="2026-03-03T20:03:20.331"/>
    <p1510:client id="{4112AD97-7306-4859-BAF9-668918795FCE}" v="26" dt="2026-03-03T16:55:09.319"/>
    <p1510:client id="{5B29DF64-4743-7DF5-9A6A-A439558B699C}" v="2" dt="2026-03-03T16:46:45.882"/>
    <p1510:client id="{79255B20-8E98-F9DD-53C9-2BFE2009495A}" v="2" dt="2026-03-03T01:28:01.450"/>
    <p1510:client id="{F5EF50AD-BCFD-CD65-FF5C-30F78A0FC825}" v="166" dt="2026-03-03T19:29:31.95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guide orient="horz" pos="2160"/>
        <p:guide pos="3840"/>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47" Type="http://schemas.microsoft.com/office/2018/10/relationships/authors" Target="author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xlsx"/></Relationships>
</file>

<file path=ppt/charts/_rels/chart3.xml.rels><?xml version="1.0" encoding="UTF-8" standalone="yes"?>
<Relationships xmlns="http://schemas.openxmlformats.org/package/2006/relationships"><Relationship Id="rId3" Type="http://schemas.openxmlformats.org/officeDocument/2006/relationships/oleObject" Target="file:///C:\Users\chall\AppData\Local\Microsoft\Windows\INetCache\Content.Outlook\QRTAFCN9\WTD%202027%20Preliminary%20Sewer%20Rate%20-%20Current%20State%20Scenario%2020%20Year%20View.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NULL"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oleObject" Target="../embeddings/oleObject2.bin"/></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6.xml"/><Relationship Id="rId1" Type="http://schemas.microsoft.com/office/2011/relationships/chartStyle" Target="style6.xml"/><Relationship Id="rId4" Type="http://schemas.openxmlformats.org/officeDocument/2006/relationships/oleObject" Target="../embeddings/oleObject3.bin"/></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7.xml"/><Relationship Id="rId1" Type="http://schemas.microsoft.com/office/2011/relationships/chartStyle" Target="style7.xml"/><Relationship Id="rId4" Type="http://schemas.openxmlformats.org/officeDocument/2006/relationships/oleObject" Target="../embeddings/oleObject4.bin"/></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1"/>
          <c:order val="0"/>
          <c:tx>
            <c:strRef>
              <c:f>'[2027 Sewer Rate CIP Preliminary Scenarios for D&amp;D Board.xlsx]Sheet2'!$E$32</c:f>
              <c:strCache>
                <c:ptCount val="1"/>
                <c:pt idx="0">
                  <c:v>Forecasted Capital Spend</c:v>
                </c:pt>
              </c:strCache>
            </c:strRef>
          </c:tx>
          <c:spPr>
            <a:solidFill>
              <a:srgbClr val="0070C0"/>
            </a:solidFill>
            <a:ln>
              <a:noFill/>
            </a:ln>
            <a:effectLst/>
          </c:spPr>
          <c:invertIfNegative val="0"/>
          <c:cat>
            <c:strRef>
              <c:f>'[2027 Sewer Rate CIP Preliminary Scenarios for D&amp;D Board.xlsx]Sheet2'!$F$19:$L$19</c:f>
              <c:strCache>
                <c:ptCount val="7"/>
                <c:pt idx="0">
                  <c:v>Year 1</c:v>
                </c:pt>
                <c:pt idx="1">
                  <c:v>Year 2</c:v>
                </c:pt>
                <c:pt idx="2">
                  <c:v>Year 3</c:v>
                </c:pt>
                <c:pt idx="3">
                  <c:v>Year 4</c:v>
                </c:pt>
                <c:pt idx="4">
                  <c:v>Year 5</c:v>
                </c:pt>
                <c:pt idx="5">
                  <c:v>Year 6</c:v>
                </c:pt>
                <c:pt idx="6">
                  <c:v>Year 7</c:v>
                </c:pt>
              </c:strCache>
            </c:strRef>
          </c:cat>
          <c:val>
            <c:numRef>
              <c:f>'[2027 Sewer Rate CIP Preliminary Scenarios for D&amp;D Board.xlsx]Sheet2'!$F$32:$L$32</c:f>
              <c:numCache>
                <c:formatCode>_("$"* #,##0.00_);_("$"* \(#,##0.00\);_("$"* "-"??_);_(@_)</c:formatCode>
                <c:ptCount val="7"/>
                <c:pt idx="0">
                  <c:v>603174387.42149997</c:v>
                </c:pt>
                <c:pt idx="1">
                  <c:v>781790157.85204494</c:v>
                </c:pt>
                <c:pt idx="2">
                  <c:v>863657930.83051431</c:v>
                </c:pt>
                <c:pt idx="3">
                  <c:v>1051059638.3152118</c:v>
                </c:pt>
                <c:pt idx="4">
                  <c:v>1303342904.8429408</c:v>
                </c:pt>
                <c:pt idx="5">
                  <c:v>1409135038.139807</c:v>
                </c:pt>
                <c:pt idx="6">
                  <c:v>1891381065.7989328</c:v>
                </c:pt>
              </c:numCache>
            </c:numRef>
          </c:val>
          <c:extLst>
            <c:ext xmlns:c16="http://schemas.microsoft.com/office/drawing/2014/chart" uri="{C3380CC4-5D6E-409C-BE32-E72D297353CC}">
              <c16:uniqueId val="{00000000-0F28-4F4D-961C-37325D6793E4}"/>
            </c:ext>
          </c:extLst>
        </c:ser>
        <c:ser>
          <c:idx val="0"/>
          <c:order val="1"/>
          <c:tx>
            <c:strRef>
              <c:f>'[2027 Sewer Rate CIP Preliminary Scenarios for D&amp;D Board.xlsx]Sheet2'!$E$30</c:f>
              <c:strCache>
                <c:ptCount val="1"/>
                <c:pt idx="0">
                  <c:v>Schedule Risk Adjustment Allocation</c:v>
                </c:pt>
              </c:strCache>
            </c:strRef>
          </c:tx>
          <c:spPr>
            <a:solidFill>
              <a:srgbClr val="00B050"/>
            </a:solidFill>
            <a:ln>
              <a:noFill/>
            </a:ln>
            <a:effectLst/>
          </c:spPr>
          <c:invertIfNegative val="0"/>
          <c:cat>
            <c:strRef>
              <c:f>'[2027 Sewer Rate CIP Preliminary Scenarios for D&amp;D Board.xlsx]Sheet2'!$F$19:$L$19</c:f>
              <c:strCache>
                <c:ptCount val="7"/>
                <c:pt idx="0">
                  <c:v>Year 1</c:v>
                </c:pt>
                <c:pt idx="1">
                  <c:v>Year 2</c:v>
                </c:pt>
                <c:pt idx="2">
                  <c:v>Year 3</c:v>
                </c:pt>
                <c:pt idx="3">
                  <c:v>Year 4</c:v>
                </c:pt>
                <c:pt idx="4">
                  <c:v>Year 5</c:v>
                </c:pt>
                <c:pt idx="5">
                  <c:v>Year 6</c:v>
                </c:pt>
                <c:pt idx="6">
                  <c:v>Year 7</c:v>
                </c:pt>
              </c:strCache>
            </c:strRef>
          </c:cat>
          <c:val>
            <c:numRef>
              <c:f>'[2027 Sewer Rate CIP Preliminary Scenarios for D&amp;D Board.xlsx]Sheet2'!$F$30:$L$30</c:f>
              <c:numCache>
                <c:formatCode>_("$"* #,##0.00_);_("$"* \(#,##0.00\);_("$"* "-"??_);_(@_)</c:formatCode>
                <c:ptCount val="7"/>
                <c:pt idx="1">
                  <c:v>33910876.36133334</c:v>
                </c:pt>
                <c:pt idx="2">
                  <c:v>70083810.254840001</c:v>
                </c:pt>
                <c:pt idx="3">
                  <c:v>109534905.64581855</c:v>
                </c:pt>
                <c:pt idx="4">
                  <c:v>110820391.35467249</c:v>
                </c:pt>
                <c:pt idx="5">
                  <c:v>75729521.46647352</c:v>
                </c:pt>
                <c:pt idx="6">
                  <c:v>37189604.149020143</c:v>
                </c:pt>
              </c:numCache>
            </c:numRef>
          </c:val>
          <c:extLst>
            <c:ext xmlns:c16="http://schemas.microsoft.com/office/drawing/2014/chart" uri="{C3380CC4-5D6E-409C-BE32-E72D297353CC}">
              <c16:uniqueId val="{00000001-0F28-4F4D-961C-37325D6793E4}"/>
            </c:ext>
          </c:extLst>
        </c:ser>
        <c:ser>
          <c:idx val="2"/>
          <c:order val="2"/>
          <c:tx>
            <c:strRef>
              <c:f>'[2027 Sewer Rate CIP Preliminary Scenarios for D&amp;D Board.xlsx]Sheet2'!$E$33</c:f>
              <c:strCache>
                <c:ptCount val="1"/>
                <c:pt idx="0">
                  <c:v>Schedule Risk Adjustment Deduct</c:v>
                </c:pt>
              </c:strCache>
            </c:strRef>
          </c:tx>
          <c:spPr>
            <a:pattFill prst="dkDnDiag">
              <a:fgClr>
                <a:schemeClr val="tx1">
                  <a:lumMod val="65000"/>
                  <a:lumOff val="35000"/>
                </a:schemeClr>
              </a:fgClr>
              <a:bgClr>
                <a:schemeClr val="bg1"/>
              </a:bgClr>
            </a:pattFill>
            <a:ln>
              <a:noFill/>
            </a:ln>
            <a:effectLst/>
          </c:spPr>
          <c:invertIfNegative val="0"/>
          <c:cat>
            <c:strRef>
              <c:f>'[2027 Sewer Rate CIP Preliminary Scenarios for D&amp;D Board.xlsx]Sheet2'!$F$19:$L$19</c:f>
              <c:strCache>
                <c:ptCount val="7"/>
                <c:pt idx="0">
                  <c:v>Year 1</c:v>
                </c:pt>
                <c:pt idx="1">
                  <c:v>Year 2</c:v>
                </c:pt>
                <c:pt idx="2">
                  <c:v>Year 3</c:v>
                </c:pt>
                <c:pt idx="3">
                  <c:v>Year 4</c:v>
                </c:pt>
                <c:pt idx="4">
                  <c:v>Year 5</c:v>
                </c:pt>
                <c:pt idx="5">
                  <c:v>Year 6</c:v>
                </c:pt>
                <c:pt idx="6">
                  <c:v>Year 7</c:v>
                </c:pt>
              </c:strCache>
            </c:strRef>
          </c:cat>
          <c:val>
            <c:numRef>
              <c:f>'[2027 Sewer Rate CIP Preliminary Scenarios for D&amp;D Board.xlsx]Sheet2'!$F$33:$L$33</c:f>
              <c:numCache>
                <c:formatCode>_("$"* #,##0.00_);_("$"* \(#,##0.00\);_("$"* "-"??_);_(@_)</c:formatCode>
                <c:ptCount val="7"/>
                <c:pt idx="0">
                  <c:v>98769542.800000012</c:v>
                </c:pt>
                <c:pt idx="1">
                  <c:v>102394973.60000001</c:v>
                </c:pt>
                <c:pt idx="2">
                  <c:v>108782275</c:v>
                </c:pt>
                <c:pt idx="3">
                  <c:v>102101268.15486433</c:v>
                </c:pt>
                <c:pt idx="4">
                  <c:v>0</c:v>
                </c:pt>
                <c:pt idx="5">
                  <c:v>0</c:v>
                </c:pt>
                <c:pt idx="6">
                  <c:v>0</c:v>
                </c:pt>
              </c:numCache>
            </c:numRef>
          </c:val>
          <c:extLst>
            <c:ext xmlns:c16="http://schemas.microsoft.com/office/drawing/2014/chart" uri="{C3380CC4-5D6E-409C-BE32-E72D297353CC}">
              <c16:uniqueId val="{00000002-0F28-4F4D-961C-37325D6793E4}"/>
            </c:ext>
          </c:extLst>
        </c:ser>
        <c:dLbls>
          <c:showLegendKey val="0"/>
          <c:showVal val="0"/>
          <c:showCatName val="0"/>
          <c:showSerName val="0"/>
          <c:showPercent val="0"/>
          <c:showBubbleSize val="0"/>
        </c:dLbls>
        <c:gapWidth val="150"/>
        <c:overlap val="100"/>
        <c:axId val="1509877119"/>
        <c:axId val="1650771391"/>
      </c:barChart>
      <c:catAx>
        <c:axId val="150987711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650771391"/>
        <c:crosses val="autoZero"/>
        <c:auto val="1"/>
        <c:lblAlgn val="ctr"/>
        <c:lblOffset val="100"/>
        <c:noMultiLvlLbl val="0"/>
      </c:catAx>
      <c:valAx>
        <c:axId val="1650771391"/>
        <c:scaling>
          <c:orientation val="minMax"/>
        </c:scaling>
        <c:delete val="1"/>
        <c:axPos val="l"/>
        <c:majorGridlines>
          <c:spPr>
            <a:ln w="9525" cap="flat" cmpd="sng" algn="ctr">
              <a:solidFill>
                <a:schemeClr val="tx1">
                  <a:lumMod val="15000"/>
                  <a:lumOff val="85000"/>
                </a:schemeClr>
              </a:solidFill>
              <a:round/>
            </a:ln>
            <a:effectLst/>
          </c:spPr>
        </c:majorGridlines>
        <c:numFmt formatCode="_(&quot;$&quot;* #,##0.00_);_(&quot;$&quot;* \(#,##0.00\);_(&quot;$&quot;* &quot;-&quot;??_);_(@_)" sourceLinked="1"/>
        <c:majorTickMark val="none"/>
        <c:minorTickMark val="none"/>
        <c:tickLblPos val="nextTo"/>
        <c:crossAx val="1509877119"/>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userShapes r:id="rId4"/>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800" b="1" i="0" u="none" strike="noStrike" kern="1200" spc="0" baseline="0">
                <a:solidFill>
                  <a:sysClr val="windowText" lastClr="000000"/>
                </a:solidFill>
                <a:latin typeface="+mn-lt"/>
                <a:ea typeface="+mn-ea"/>
                <a:cs typeface="+mn-cs"/>
              </a:defRPr>
            </a:pPr>
            <a:r>
              <a:rPr lang="en-US" sz="1800" b="1">
                <a:solidFill>
                  <a:sysClr val="windowText" lastClr="000000"/>
                </a:solidFill>
              </a:rPr>
              <a:t>Cumulative Annual CCI</a:t>
            </a:r>
            <a:r>
              <a:rPr lang="en-US" sz="1800" b="1" baseline="0">
                <a:solidFill>
                  <a:sysClr val="windowText" lastClr="000000"/>
                </a:solidFill>
              </a:rPr>
              <a:t> and CPI Change Since Dec 2015</a:t>
            </a:r>
            <a:endParaRPr lang="en-US" sz="1800" b="1">
              <a:solidFill>
                <a:sysClr val="windowText" lastClr="000000"/>
              </a:solidFill>
            </a:endParaRPr>
          </a:p>
        </c:rich>
      </c:tx>
      <c:overlay val="0"/>
      <c:spPr>
        <a:noFill/>
        <a:ln>
          <a:noFill/>
        </a:ln>
        <a:effectLst/>
      </c:spPr>
      <c:txPr>
        <a:bodyPr rot="0" spcFirstLastPara="1" vertOverflow="ellipsis" vert="horz" wrap="square" anchor="ctr" anchorCtr="1"/>
        <a:lstStyle/>
        <a:p>
          <a:pPr>
            <a:defRPr sz="1800" b="1" i="0" u="none" strike="noStrike" kern="1200" spc="0" baseline="0">
              <a:solidFill>
                <a:sysClr val="windowText" lastClr="000000"/>
              </a:solidFill>
              <a:latin typeface="+mn-lt"/>
              <a:ea typeface="+mn-ea"/>
              <a:cs typeface="+mn-cs"/>
            </a:defRPr>
          </a:pPr>
          <a:endParaRPr lang="en-US"/>
        </a:p>
      </c:txPr>
    </c:title>
    <c:autoTitleDeleted val="0"/>
    <c:plotArea>
      <c:layout/>
      <c:lineChart>
        <c:grouping val="standard"/>
        <c:varyColors val="0"/>
        <c:ser>
          <c:idx val="0"/>
          <c:order val="0"/>
          <c:tx>
            <c:strRef>
              <c:f>Sheet1!$G$23</c:f>
              <c:strCache>
                <c:ptCount val="1"/>
                <c:pt idx="0">
                  <c:v>Seattle-Area CCI</c:v>
                </c:pt>
              </c:strCache>
            </c:strRef>
          </c:tx>
          <c:spPr>
            <a:ln w="28575" cap="rnd">
              <a:solidFill>
                <a:srgbClr val="00B050"/>
              </a:solidFill>
              <a:round/>
            </a:ln>
            <a:effectLst/>
          </c:spPr>
          <c:marker>
            <c:symbol val="none"/>
          </c:marker>
          <c:cat>
            <c:numRef>
              <c:f>Sheet1!$F$24:$F$34</c:f>
              <c:numCache>
                <c:formatCode>General</c:formatCode>
                <c:ptCount val="11"/>
                <c:pt idx="0">
                  <c:v>2025</c:v>
                </c:pt>
                <c:pt idx="1">
                  <c:v>2024</c:v>
                </c:pt>
                <c:pt idx="2">
                  <c:v>2023</c:v>
                </c:pt>
                <c:pt idx="3">
                  <c:v>2022</c:v>
                </c:pt>
                <c:pt idx="4">
                  <c:v>2021</c:v>
                </c:pt>
                <c:pt idx="5">
                  <c:v>2020</c:v>
                </c:pt>
                <c:pt idx="6">
                  <c:v>2019</c:v>
                </c:pt>
                <c:pt idx="7">
                  <c:v>2018</c:v>
                </c:pt>
                <c:pt idx="8">
                  <c:v>2017</c:v>
                </c:pt>
                <c:pt idx="9">
                  <c:v>2016</c:v>
                </c:pt>
                <c:pt idx="10">
                  <c:v>2015</c:v>
                </c:pt>
              </c:numCache>
            </c:numRef>
          </c:cat>
          <c:val>
            <c:numRef>
              <c:f>Sheet1!$G$24:$G$34</c:f>
              <c:numCache>
                <c:formatCode>0%</c:formatCode>
                <c:ptCount val="11"/>
                <c:pt idx="0">
                  <c:v>0.39535672527292104</c:v>
                </c:pt>
                <c:pt idx="1">
                  <c:v>0.43612046034459218</c:v>
                </c:pt>
                <c:pt idx="2">
                  <c:v>0.39121576584676826</c:v>
                </c:pt>
                <c:pt idx="3">
                  <c:v>0.38731045911512557</c:v>
                </c:pt>
                <c:pt idx="4">
                  <c:v>0.28260751649630217</c:v>
                </c:pt>
                <c:pt idx="5">
                  <c:v>0.2170099226499998</c:v>
                </c:pt>
                <c:pt idx="6">
                  <c:v>0.15684413254621593</c:v>
                </c:pt>
                <c:pt idx="7">
                  <c:v>0.10709054299686184</c:v>
                </c:pt>
                <c:pt idx="8">
                  <c:v>9.881559339898642E-2</c:v>
                </c:pt>
                <c:pt idx="9">
                  <c:v>2.1600037699086316E-2</c:v>
                </c:pt>
                <c:pt idx="10">
                  <c:v>0</c:v>
                </c:pt>
              </c:numCache>
            </c:numRef>
          </c:val>
          <c:smooth val="0"/>
          <c:extLst>
            <c:ext xmlns:c16="http://schemas.microsoft.com/office/drawing/2014/chart" uri="{C3380CC4-5D6E-409C-BE32-E72D297353CC}">
              <c16:uniqueId val="{00000000-B53C-4DA2-98F5-A097C9B67B8C}"/>
            </c:ext>
          </c:extLst>
        </c:ser>
        <c:ser>
          <c:idx val="1"/>
          <c:order val="1"/>
          <c:tx>
            <c:strRef>
              <c:f>Sheet1!$H$23</c:f>
              <c:strCache>
                <c:ptCount val="1"/>
                <c:pt idx="0">
                  <c:v>National CCI</c:v>
                </c:pt>
              </c:strCache>
            </c:strRef>
          </c:tx>
          <c:spPr>
            <a:ln w="28575" cap="rnd">
              <a:solidFill>
                <a:srgbClr val="0070C0"/>
              </a:solidFill>
              <a:round/>
            </a:ln>
            <a:effectLst/>
          </c:spPr>
          <c:marker>
            <c:symbol val="none"/>
          </c:marker>
          <c:cat>
            <c:numRef>
              <c:f>Sheet1!$F$24:$F$34</c:f>
              <c:numCache>
                <c:formatCode>General</c:formatCode>
                <c:ptCount val="11"/>
                <c:pt idx="0">
                  <c:v>2025</c:v>
                </c:pt>
                <c:pt idx="1">
                  <c:v>2024</c:v>
                </c:pt>
                <c:pt idx="2">
                  <c:v>2023</c:v>
                </c:pt>
                <c:pt idx="3">
                  <c:v>2022</c:v>
                </c:pt>
                <c:pt idx="4">
                  <c:v>2021</c:v>
                </c:pt>
                <c:pt idx="5">
                  <c:v>2020</c:v>
                </c:pt>
                <c:pt idx="6">
                  <c:v>2019</c:v>
                </c:pt>
                <c:pt idx="7">
                  <c:v>2018</c:v>
                </c:pt>
                <c:pt idx="8">
                  <c:v>2017</c:v>
                </c:pt>
                <c:pt idx="9">
                  <c:v>2016</c:v>
                </c:pt>
                <c:pt idx="10">
                  <c:v>2015</c:v>
                </c:pt>
              </c:numCache>
            </c:numRef>
          </c:cat>
          <c:val>
            <c:numRef>
              <c:f>Sheet1!$H$24:$H$34</c:f>
              <c:numCache>
                <c:formatCode>0%</c:formatCode>
                <c:ptCount val="11"/>
                <c:pt idx="0">
                  <c:v>0.33684827266507344</c:v>
                </c:pt>
                <c:pt idx="1">
                  <c:v>0.30119426871419469</c:v>
                </c:pt>
                <c:pt idx="2">
                  <c:v>0.29248897169079213</c:v>
                </c:pt>
                <c:pt idx="3">
                  <c:v>0.26670073639667446</c:v>
                </c:pt>
                <c:pt idx="4">
                  <c:v>0.21109621752799407</c:v>
                </c:pt>
                <c:pt idx="5">
                  <c:v>0.13755415663000678</c:v>
                </c:pt>
                <c:pt idx="6">
                  <c:v>0.11602705004886277</c:v>
                </c:pt>
                <c:pt idx="7">
                  <c:v>9.8594545132002415E-2</c:v>
                </c:pt>
                <c:pt idx="8">
                  <c:v>6.9807641793457387E-2</c:v>
                </c:pt>
                <c:pt idx="9">
                  <c:v>3.7234042553191488E-2</c:v>
                </c:pt>
                <c:pt idx="10">
                  <c:v>0</c:v>
                </c:pt>
              </c:numCache>
            </c:numRef>
          </c:val>
          <c:smooth val="0"/>
          <c:extLst>
            <c:ext xmlns:c16="http://schemas.microsoft.com/office/drawing/2014/chart" uri="{C3380CC4-5D6E-409C-BE32-E72D297353CC}">
              <c16:uniqueId val="{00000001-B53C-4DA2-98F5-A097C9B67B8C}"/>
            </c:ext>
          </c:extLst>
        </c:ser>
        <c:ser>
          <c:idx val="2"/>
          <c:order val="2"/>
          <c:tx>
            <c:strRef>
              <c:f>Sheet1!$I$23</c:f>
              <c:strCache>
                <c:ptCount val="1"/>
                <c:pt idx="0">
                  <c:v>CPI (All Items)</c:v>
                </c:pt>
              </c:strCache>
            </c:strRef>
          </c:tx>
          <c:spPr>
            <a:ln w="28575" cap="rnd">
              <a:solidFill>
                <a:schemeClr val="tx1">
                  <a:lumMod val="50000"/>
                  <a:lumOff val="50000"/>
                </a:schemeClr>
              </a:solidFill>
              <a:prstDash val="dash"/>
              <a:round/>
            </a:ln>
            <a:effectLst/>
          </c:spPr>
          <c:marker>
            <c:symbol val="none"/>
          </c:marker>
          <c:cat>
            <c:numRef>
              <c:f>Sheet1!$F$24:$F$34</c:f>
              <c:numCache>
                <c:formatCode>General</c:formatCode>
                <c:ptCount val="11"/>
                <c:pt idx="0">
                  <c:v>2025</c:v>
                </c:pt>
                <c:pt idx="1">
                  <c:v>2024</c:v>
                </c:pt>
                <c:pt idx="2">
                  <c:v>2023</c:v>
                </c:pt>
                <c:pt idx="3">
                  <c:v>2022</c:v>
                </c:pt>
                <c:pt idx="4">
                  <c:v>2021</c:v>
                </c:pt>
                <c:pt idx="5">
                  <c:v>2020</c:v>
                </c:pt>
                <c:pt idx="6">
                  <c:v>2019</c:v>
                </c:pt>
                <c:pt idx="7">
                  <c:v>2018</c:v>
                </c:pt>
                <c:pt idx="8">
                  <c:v>2017</c:v>
                </c:pt>
                <c:pt idx="9">
                  <c:v>2016</c:v>
                </c:pt>
                <c:pt idx="10">
                  <c:v>2015</c:v>
                </c:pt>
              </c:numCache>
            </c:numRef>
          </c:cat>
          <c:val>
            <c:numRef>
              <c:f>Sheet1!$I$24:$I$34</c:f>
              <c:numCache>
                <c:formatCode>0%</c:formatCode>
                <c:ptCount val="11"/>
                <c:pt idx="0">
                  <c:v>0.3224190284914546</c:v>
                </c:pt>
                <c:pt idx="1">
                  <c:v>0.29588598734587701</c:v>
                </c:pt>
                <c:pt idx="2">
                  <c:v>0.2671790776707772</c:v>
                </c:pt>
                <c:pt idx="3">
                  <c:v>0.23401997824367438</c:v>
                </c:pt>
                <c:pt idx="4">
                  <c:v>0.1699739742201028</c:v>
                </c:pt>
                <c:pt idx="5">
                  <c:v>9.8230571369447323E-2</c:v>
                </c:pt>
                <c:pt idx="6">
                  <c:v>8.5026380053667944E-2</c:v>
                </c:pt>
                <c:pt idx="7">
                  <c:v>6.1831105354043396E-2</c:v>
                </c:pt>
                <c:pt idx="8">
                  <c:v>4.1807296310642381E-2</c:v>
                </c:pt>
                <c:pt idx="9">
                  <c:v>2.0507989115119824E-2</c:v>
                </c:pt>
                <c:pt idx="10">
                  <c:v>0</c:v>
                </c:pt>
              </c:numCache>
            </c:numRef>
          </c:val>
          <c:smooth val="0"/>
          <c:extLst>
            <c:ext xmlns:c16="http://schemas.microsoft.com/office/drawing/2014/chart" uri="{C3380CC4-5D6E-409C-BE32-E72D297353CC}">
              <c16:uniqueId val="{00000002-B53C-4DA2-98F5-A097C9B67B8C}"/>
            </c:ext>
          </c:extLst>
        </c:ser>
        <c:dLbls>
          <c:showLegendKey val="0"/>
          <c:showVal val="0"/>
          <c:showCatName val="0"/>
          <c:showSerName val="0"/>
          <c:showPercent val="0"/>
          <c:showBubbleSize val="0"/>
        </c:dLbls>
        <c:smooth val="0"/>
        <c:axId val="1405110976"/>
        <c:axId val="1405107136"/>
      </c:lineChart>
      <c:dateAx>
        <c:axId val="14051109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405107136"/>
        <c:crosses val="autoZero"/>
        <c:auto val="0"/>
        <c:lblOffset val="100"/>
        <c:baseTimeUnit val="days"/>
      </c:dateAx>
      <c:valAx>
        <c:axId val="1405107136"/>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405110976"/>
        <c:crosses val="autoZero"/>
        <c:crossBetween val="between"/>
      </c:valAx>
      <c:spPr>
        <a:solidFill>
          <a:srgbClr val="FFFFFF">
            <a:lumMod val="95000"/>
          </a:srgbClr>
        </a:solidFill>
        <a:ln>
          <a:noFill/>
        </a:ln>
        <a:effectLst/>
      </c:spPr>
    </c:plotArea>
    <c:legend>
      <c:legendPos val="b"/>
      <c:overlay val="0"/>
      <c:spPr>
        <a:noFill/>
        <a:ln>
          <a:noFill/>
        </a:ln>
        <a:effectLst/>
      </c:spPr>
      <c:txPr>
        <a:bodyPr rot="0" spcFirstLastPara="1" vertOverflow="ellipsis" vert="horz" wrap="square" anchor="ctr" anchorCtr="1"/>
        <a:lstStyle/>
        <a:p>
          <a:pPr>
            <a:defRPr sz="1050" b="0" i="0" u="none" strike="noStrike" kern="1200" baseline="0">
              <a:solidFill>
                <a:sysClr val="windowText" lastClr="000000"/>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28575">
      <a:solidFill>
        <a:srgbClr val="023B40"/>
      </a:solidFill>
    </a:ln>
    <a:effectLst>
      <a:outerShdw blurRad="50800" dist="38100" dir="2700000" algn="tl" rotWithShape="0">
        <a:prstClr val="black">
          <a:alpha val="40000"/>
        </a:prstClr>
      </a:outerShdw>
    </a:effectLst>
  </c:spPr>
  <c:txPr>
    <a:bodyPr/>
    <a:lstStyle/>
    <a:p>
      <a:pPr>
        <a:defRPr/>
      </a:pPr>
      <a:endParaRPr lang="en-US"/>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9.7821942495341943E-2"/>
          <c:y val="4.4313962950803643E-2"/>
          <c:w val="0.88661222674278817"/>
          <c:h val="0.6350629710605542"/>
        </c:manualLayout>
      </c:layout>
      <c:areaChart>
        <c:grouping val="stacked"/>
        <c:varyColors val="0"/>
        <c:ser>
          <c:idx val="0"/>
          <c:order val="0"/>
          <c:tx>
            <c:strRef>
              <c:f>Sheet1!$E$6</c:f>
              <c:strCache>
                <c:ptCount val="1"/>
                <c:pt idx="0">
                  <c:v>Asset Management - Conveyance</c:v>
                </c:pt>
              </c:strCache>
            </c:strRef>
          </c:tx>
          <c:spPr>
            <a:solidFill>
              <a:srgbClr val="0070C0"/>
            </a:solidFill>
            <a:ln>
              <a:noFill/>
            </a:ln>
            <a:effectLst/>
          </c:spPr>
          <c:cat>
            <c:numRef>
              <c:f>Sheet1!$F$5:$Z$5</c:f>
              <c:numCache>
                <c:formatCode>General</c:formatCode>
                <c:ptCount val="21"/>
                <c:pt idx="0">
                  <c:v>2026</c:v>
                </c:pt>
                <c:pt idx="1">
                  <c:v>2027</c:v>
                </c:pt>
                <c:pt idx="2">
                  <c:v>2028</c:v>
                </c:pt>
                <c:pt idx="3">
                  <c:v>2029</c:v>
                </c:pt>
                <c:pt idx="4">
                  <c:v>2030</c:v>
                </c:pt>
                <c:pt idx="5">
                  <c:v>2031</c:v>
                </c:pt>
                <c:pt idx="6">
                  <c:v>2032</c:v>
                </c:pt>
                <c:pt idx="7">
                  <c:v>2033</c:v>
                </c:pt>
                <c:pt idx="8">
                  <c:v>2034</c:v>
                </c:pt>
                <c:pt idx="9">
                  <c:v>2035</c:v>
                </c:pt>
                <c:pt idx="10">
                  <c:v>2036</c:v>
                </c:pt>
                <c:pt idx="11">
                  <c:v>2037</c:v>
                </c:pt>
                <c:pt idx="12">
                  <c:v>2038</c:v>
                </c:pt>
                <c:pt idx="13">
                  <c:v>2039</c:v>
                </c:pt>
                <c:pt idx="14">
                  <c:v>2040</c:v>
                </c:pt>
                <c:pt idx="15">
                  <c:v>2041</c:v>
                </c:pt>
                <c:pt idx="16">
                  <c:v>2042</c:v>
                </c:pt>
                <c:pt idx="17">
                  <c:v>2043</c:v>
                </c:pt>
                <c:pt idx="18">
                  <c:v>2044</c:v>
                </c:pt>
                <c:pt idx="19">
                  <c:v>2045</c:v>
                </c:pt>
                <c:pt idx="20">
                  <c:v>2046</c:v>
                </c:pt>
              </c:numCache>
            </c:numRef>
          </c:cat>
          <c:val>
            <c:numRef>
              <c:f>Sheet1!$F$6:$Z$6</c:f>
              <c:numCache>
                <c:formatCode>"$"#,,"M"</c:formatCode>
                <c:ptCount val="21"/>
                <c:pt idx="0">
                  <c:v>78504077.599999994</c:v>
                </c:pt>
                <c:pt idx="1">
                  <c:v>72184019.460666671</c:v>
                </c:pt>
                <c:pt idx="2">
                  <c:v>64652880.975820005</c:v>
                </c:pt>
                <c:pt idx="3">
                  <c:v>56880127.893761262</c:v>
                </c:pt>
                <c:pt idx="4">
                  <c:v>62161715.652820855</c:v>
                </c:pt>
                <c:pt idx="5">
                  <c:v>64011106.697265372</c:v>
                </c:pt>
                <c:pt idx="6">
                  <c:v>68250357.003015503</c:v>
                </c:pt>
                <c:pt idx="7">
                  <c:v>87451696.925325379</c:v>
                </c:pt>
                <c:pt idx="8">
                  <c:v>92409083.211189047</c:v>
                </c:pt>
                <c:pt idx="9">
                  <c:v>135852556.62338349</c:v>
                </c:pt>
                <c:pt idx="10">
                  <c:v>148909215.71039471</c:v>
                </c:pt>
                <c:pt idx="11">
                  <c:v>143084316.35741103</c:v>
                </c:pt>
                <c:pt idx="12">
                  <c:v>142487022.40963218</c:v>
                </c:pt>
                <c:pt idx="13">
                  <c:v>34441831.263579674</c:v>
                </c:pt>
                <c:pt idx="14">
                  <c:v>106843162.32046142</c:v>
                </c:pt>
                <c:pt idx="15">
                  <c:v>38339452.261073224</c:v>
                </c:pt>
                <c:pt idx="16">
                  <c:v>138311950.56132308</c:v>
                </c:pt>
                <c:pt idx="17">
                  <c:v>70921574.160796031</c:v>
                </c:pt>
                <c:pt idx="18">
                  <c:v>135786089.21098396</c:v>
                </c:pt>
                <c:pt idx="19">
                  <c:v>27306819.141570136</c:v>
                </c:pt>
                <c:pt idx="20">
                  <c:v>34763013.261674173</c:v>
                </c:pt>
              </c:numCache>
            </c:numRef>
          </c:val>
          <c:extLst>
            <c:ext xmlns:c16="http://schemas.microsoft.com/office/drawing/2014/chart" uri="{C3380CC4-5D6E-409C-BE32-E72D297353CC}">
              <c16:uniqueId val="{00000000-59A3-4535-AF96-5B5804401B25}"/>
            </c:ext>
          </c:extLst>
        </c:ser>
        <c:ser>
          <c:idx val="1"/>
          <c:order val="1"/>
          <c:tx>
            <c:strRef>
              <c:f>Sheet1!$E$7</c:f>
              <c:strCache>
                <c:ptCount val="1"/>
                <c:pt idx="0">
                  <c:v>Asset Management - Plants </c:v>
                </c:pt>
              </c:strCache>
            </c:strRef>
          </c:tx>
          <c:spPr>
            <a:solidFill>
              <a:srgbClr val="00B0F0"/>
            </a:solidFill>
            <a:ln>
              <a:noFill/>
            </a:ln>
            <a:effectLst/>
          </c:spPr>
          <c:cat>
            <c:numRef>
              <c:f>Sheet1!$F$5:$Z$5</c:f>
              <c:numCache>
                <c:formatCode>General</c:formatCode>
                <c:ptCount val="21"/>
                <c:pt idx="0">
                  <c:v>2026</c:v>
                </c:pt>
                <c:pt idx="1">
                  <c:v>2027</c:v>
                </c:pt>
                <c:pt idx="2">
                  <c:v>2028</c:v>
                </c:pt>
                <c:pt idx="3">
                  <c:v>2029</c:v>
                </c:pt>
                <c:pt idx="4">
                  <c:v>2030</c:v>
                </c:pt>
                <c:pt idx="5">
                  <c:v>2031</c:v>
                </c:pt>
                <c:pt idx="6">
                  <c:v>2032</c:v>
                </c:pt>
                <c:pt idx="7">
                  <c:v>2033</c:v>
                </c:pt>
                <c:pt idx="8">
                  <c:v>2034</c:v>
                </c:pt>
                <c:pt idx="9">
                  <c:v>2035</c:v>
                </c:pt>
                <c:pt idx="10">
                  <c:v>2036</c:v>
                </c:pt>
                <c:pt idx="11">
                  <c:v>2037</c:v>
                </c:pt>
                <c:pt idx="12">
                  <c:v>2038</c:v>
                </c:pt>
                <c:pt idx="13">
                  <c:v>2039</c:v>
                </c:pt>
                <c:pt idx="14">
                  <c:v>2040</c:v>
                </c:pt>
                <c:pt idx="15">
                  <c:v>2041</c:v>
                </c:pt>
                <c:pt idx="16">
                  <c:v>2042</c:v>
                </c:pt>
                <c:pt idx="17">
                  <c:v>2043</c:v>
                </c:pt>
                <c:pt idx="18">
                  <c:v>2044</c:v>
                </c:pt>
                <c:pt idx="19">
                  <c:v>2045</c:v>
                </c:pt>
                <c:pt idx="20">
                  <c:v>2046</c:v>
                </c:pt>
              </c:numCache>
            </c:numRef>
          </c:cat>
          <c:val>
            <c:numRef>
              <c:f>Sheet1!$F$7:$Z$7</c:f>
              <c:numCache>
                <c:formatCode>"$"#,,"M"</c:formatCode>
                <c:ptCount val="21"/>
                <c:pt idx="0">
                  <c:v>169022956.80000001</c:v>
                </c:pt>
                <c:pt idx="1">
                  <c:v>232401895.792</c:v>
                </c:pt>
                <c:pt idx="2">
                  <c:v>248701943.73576</c:v>
                </c:pt>
                <c:pt idx="3">
                  <c:v>240868208.00329009</c:v>
                </c:pt>
                <c:pt idx="4">
                  <c:v>352827195.31378055</c:v>
                </c:pt>
                <c:pt idx="5">
                  <c:v>301544537.47260785</c:v>
                </c:pt>
                <c:pt idx="6">
                  <c:v>351266942.64551324</c:v>
                </c:pt>
                <c:pt idx="7">
                  <c:v>268044657.13934177</c:v>
                </c:pt>
                <c:pt idx="8">
                  <c:v>331707134.97302765</c:v>
                </c:pt>
                <c:pt idx="9">
                  <c:v>377917945.89382279</c:v>
                </c:pt>
                <c:pt idx="10">
                  <c:v>158988882.01389694</c:v>
                </c:pt>
                <c:pt idx="11">
                  <c:v>357375791.28375667</c:v>
                </c:pt>
                <c:pt idx="12">
                  <c:v>432244650.7821275</c:v>
                </c:pt>
                <c:pt idx="13">
                  <c:v>343818885.2927705</c:v>
                </c:pt>
                <c:pt idx="14">
                  <c:v>220429892.40899125</c:v>
                </c:pt>
                <c:pt idx="15">
                  <c:v>297071109.76784575</c:v>
                </c:pt>
                <c:pt idx="16">
                  <c:v>345492898.22770208</c:v>
                </c:pt>
                <c:pt idx="17">
                  <c:v>171216650.16359708</c:v>
                </c:pt>
                <c:pt idx="18">
                  <c:v>199687453.92453501</c:v>
                </c:pt>
                <c:pt idx="19">
                  <c:v>225829906.66220006</c:v>
                </c:pt>
                <c:pt idx="20">
                  <c:v>626470186.05155993</c:v>
                </c:pt>
              </c:numCache>
            </c:numRef>
          </c:val>
          <c:extLst>
            <c:ext xmlns:c16="http://schemas.microsoft.com/office/drawing/2014/chart" uri="{C3380CC4-5D6E-409C-BE32-E72D297353CC}">
              <c16:uniqueId val="{00000001-59A3-4535-AF96-5B5804401B25}"/>
            </c:ext>
          </c:extLst>
        </c:ser>
        <c:ser>
          <c:idx val="2"/>
          <c:order val="2"/>
          <c:tx>
            <c:strRef>
              <c:f>Sheet1!$E$8</c:f>
              <c:strCache>
                <c:ptCount val="1"/>
                <c:pt idx="0">
                  <c:v>Capacity Improvement </c:v>
                </c:pt>
              </c:strCache>
            </c:strRef>
          </c:tx>
          <c:spPr>
            <a:solidFill>
              <a:srgbClr val="FFC000"/>
            </a:solidFill>
            <a:ln>
              <a:noFill/>
            </a:ln>
            <a:effectLst/>
          </c:spPr>
          <c:cat>
            <c:numRef>
              <c:f>Sheet1!$F$5:$Z$5</c:f>
              <c:numCache>
                <c:formatCode>General</c:formatCode>
                <c:ptCount val="21"/>
                <c:pt idx="0">
                  <c:v>2026</c:v>
                </c:pt>
                <c:pt idx="1">
                  <c:v>2027</c:v>
                </c:pt>
                <c:pt idx="2">
                  <c:v>2028</c:v>
                </c:pt>
                <c:pt idx="3">
                  <c:v>2029</c:v>
                </c:pt>
                <c:pt idx="4">
                  <c:v>2030</c:v>
                </c:pt>
                <c:pt idx="5">
                  <c:v>2031</c:v>
                </c:pt>
                <c:pt idx="6">
                  <c:v>2032</c:v>
                </c:pt>
                <c:pt idx="7">
                  <c:v>2033</c:v>
                </c:pt>
                <c:pt idx="8">
                  <c:v>2034</c:v>
                </c:pt>
                <c:pt idx="9">
                  <c:v>2035</c:v>
                </c:pt>
                <c:pt idx="10">
                  <c:v>2036</c:v>
                </c:pt>
                <c:pt idx="11">
                  <c:v>2037</c:v>
                </c:pt>
                <c:pt idx="12">
                  <c:v>2038</c:v>
                </c:pt>
                <c:pt idx="13">
                  <c:v>2039</c:v>
                </c:pt>
                <c:pt idx="14">
                  <c:v>2040</c:v>
                </c:pt>
                <c:pt idx="15">
                  <c:v>2041</c:v>
                </c:pt>
                <c:pt idx="16">
                  <c:v>2042</c:v>
                </c:pt>
                <c:pt idx="17">
                  <c:v>2043</c:v>
                </c:pt>
                <c:pt idx="18">
                  <c:v>2044</c:v>
                </c:pt>
                <c:pt idx="19">
                  <c:v>2045</c:v>
                </c:pt>
                <c:pt idx="20">
                  <c:v>2046</c:v>
                </c:pt>
              </c:numCache>
            </c:numRef>
          </c:cat>
          <c:val>
            <c:numRef>
              <c:f>Sheet1!$F$8:$Z$8</c:f>
              <c:numCache>
                <c:formatCode>"$"#,,"M"</c:formatCode>
                <c:ptCount val="21"/>
                <c:pt idx="0">
                  <c:v>79418775.200000003</c:v>
                </c:pt>
                <c:pt idx="1">
                  <c:v>76141386.204666674</c:v>
                </c:pt>
                <c:pt idx="2">
                  <c:v>132464745.33747333</c:v>
                </c:pt>
                <c:pt idx="3">
                  <c:v>145445575.4702642</c:v>
                </c:pt>
                <c:pt idx="4">
                  <c:v>220012507.73918247</c:v>
                </c:pt>
                <c:pt idx="5">
                  <c:v>162704444.60361928</c:v>
                </c:pt>
                <c:pt idx="6">
                  <c:v>201810680.08598</c:v>
                </c:pt>
                <c:pt idx="7">
                  <c:v>180970696.75801733</c:v>
                </c:pt>
                <c:pt idx="8">
                  <c:v>184408783.99854159</c:v>
                </c:pt>
                <c:pt idx="9">
                  <c:v>377270786.26871407</c:v>
                </c:pt>
                <c:pt idx="10">
                  <c:v>289657221.27042037</c:v>
                </c:pt>
                <c:pt idx="11">
                  <c:v>241644674.61808142</c:v>
                </c:pt>
                <c:pt idx="12">
                  <c:v>322539205.16255265</c:v>
                </c:pt>
                <c:pt idx="13">
                  <c:v>431949163.64691854</c:v>
                </c:pt>
                <c:pt idx="14">
                  <c:v>428241525.27153438</c:v>
                </c:pt>
                <c:pt idx="15">
                  <c:v>356987951.10839224</c:v>
                </c:pt>
                <c:pt idx="16">
                  <c:v>240227897.27290952</c:v>
                </c:pt>
                <c:pt idx="17">
                  <c:v>224256261.89270374</c:v>
                </c:pt>
                <c:pt idx="18">
                  <c:v>90702206.190092027</c:v>
                </c:pt>
                <c:pt idx="19">
                  <c:v>100247480.07595475</c:v>
                </c:pt>
                <c:pt idx="20">
                  <c:v>288868317.45672154</c:v>
                </c:pt>
              </c:numCache>
            </c:numRef>
          </c:val>
          <c:extLst>
            <c:ext xmlns:c16="http://schemas.microsoft.com/office/drawing/2014/chart" uri="{C3380CC4-5D6E-409C-BE32-E72D297353CC}">
              <c16:uniqueId val="{00000002-59A3-4535-AF96-5B5804401B25}"/>
            </c:ext>
          </c:extLst>
        </c:ser>
        <c:ser>
          <c:idx val="3"/>
          <c:order val="3"/>
          <c:tx>
            <c:strRef>
              <c:f>Sheet1!$E$9</c:f>
              <c:strCache>
                <c:ptCount val="1"/>
                <c:pt idx="0">
                  <c:v>Operational Enhancements </c:v>
                </c:pt>
              </c:strCache>
            </c:strRef>
          </c:tx>
          <c:spPr>
            <a:solidFill>
              <a:schemeClr val="bg1">
                <a:lumMod val="50000"/>
              </a:schemeClr>
            </a:solidFill>
            <a:ln>
              <a:noFill/>
            </a:ln>
            <a:effectLst/>
          </c:spPr>
          <c:cat>
            <c:numRef>
              <c:f>Sheet1!$F$5:$Z$5</c:f>
              <c:numCache>
                <c:formatCode>General</c:formatCode>
                <c:ptCount val="21"/>
                <c:pt idx="0">
                  <c:v>2026</c:v>
                </c:pt>
                <c:pt idx="1">
                  <c:v>2027</c:v>
                </c:pt>
                <c:pt idx="2">
                  <c:v>2028</c:v>
                </c:pt>
                <c:pt idx="3">
                  <c:v>2029</c:v>
                </c:pt>
                <c:pt idx="4">
                  <c:v>2030</c:v>
                </c:pt>
                <c:pt idx="5">
                  <c:v>2031</c:v>
                </c:pt>
                <c:pt idx="6">
                  <c:v>2032</c:v>
                </c:pt>
                <c:pt idx="7">
                  <c:v>2033</c:v>
                </c:pt>
                <c:pt idx="8">
                  <c:v>2034</c:v>
                </c:pt>
                <c:pt idx="9">
                  <c:v>2035</c:v>
                </c:pt>
                <c:pt idx="10">
                  <c:v>2036</c:v>
                </c:pt>
                <c:pt idx="11">
                  <c:v>2037</c:v>
                </c:pt>
                <c:pt idx="12">
                  <c:v>2038</c:v>
                </c:pt>
                <c:pt idx="13">
                  <c:v>2039</c:v>
                </c:pt>
                <c:pt idx="14">
                  <c:v>2040</c:v>
                </c:pt>
                <c:pt idx="15">
                  <c:v>2041</c:v>
                </c:pt>
                <c:pt idx="16">
                  <c:v>2042</c:v>
                </c:pt>
                <c:pt idx="17">
                  <c:v>2043</c:v>
                </c:pt>
                <c:pt idx="18">
                  <c:v>2044</c:v>
                </c:pt>
                <c:pt idx="19">
                  <c:v>2045</c:v>
                </c:pt>
                <c:pt idx="20">
                  <c:v>2046</c:v>
                </c:pt>
              </c:numCache>
            </c:numRef>
          </c:cat>
          <c:val>
            <c:numRef>
              <c:f>Sheet1!$F$9:$Z$9</c:f>
              <c:numCache>
                <c:formatCode>"$"#,,"M"</c:formatCode>
                <c:ptCount val="21"/>
                <c:pt idx="0">
                  <c:v>16551599.199999999</c:v>
                </c:pt>
                <c:pt idx="1">
                  <c:v>13897230.931333333</c:v>
                </c:pt>
                <c:pt idx="2">
                  <c:v>12563100.14594</c:v>
                </c:pt>
                <c:pt idx="3">
                  <c:v>13796263.888318202</c:v>
                </c:pt>
                <c:pt idx="4">
                  <c:v>17841119.041599728</c:v>
                </c:pt>
                <c:pt idx="5">
                  <c:v>18603359.641897649</c:v>
                </c:pt>
                <c:pt idx="6">
                  <c:v>25161937.754371665</c:v>
                </c:pt>
                <c:pt idx="7">
                  <c:v>35025302.805631869</c:v>
                </c:pt>
                <c:pt idx="8">
                  <c:v>60307189.500011653</c:v>
                </c:pt>
                <c:pt idx="9">
                  <c:v>62845408.098880328</c:v>
                </c:pt>
                <c:pt idx="10">
                  <c:v>25515509.481219046</c:v>
                </c:pt>
                <c:pt idx="11">
                  <c:v>74940385.021735832</c:v>
                </c:pt>
                <c:pt idx="12">
                  <c:v>90088442.894499868</c:v>
                </c:pt>
                <c:pt idx="13">
                  <c:v>92338762.271925956</c:v>
                </c:pt>
                <c:pt idx="14">
                  <c:v>67716604.61839807</c:v>
                </c:pt>
                <c:pt idx="15">
                  <c:v>62132197.107562929</c:v>
                </c:pt>
                <c:pt idx="16">
                  <c:v>59930668.584956013</c:v>
                </c:pt>
                <c:pt idx="17">
                  <c:v>60232794.017187968</c:v>
                </c:pt>
                <c:pt idx="18">
                  <c:v>62971338.947432853</c:v>
                </c:pt>
                <c:pt idx="19">
                  <c:v>64540643.134848796</c:v>
                </c:pt>
                <c:pt idx="20">
                  <c:v>38705826.240182355</c:v>
                </c:pt>
              </c:numCache>
            </c:numRef>
          </c:val>
          <c:extLst>
            <c:ext xmlns:c16="http://schemas.microsoft.com/office/drawing/2014/chart" uri="{C3380CC4-5D6E-409C-BE32-E72D297353CC}">
              <c16:uniqueId val="{00000003-59A3-4535-AF96-5B5804401B25}"/>
            </c:ext>
          </c:extLst>
        </c:ser>
        <c:ser>
          <c:idx val="4"/>
          <c:order val="4"/>
          <c:tx>
            <c:strRef>
              <c:f>Sheet1!$E$10</c:f>
              <c:strCache>
                <c:ptCount val="1"/>
                <c:pt idx="0">
                  <c:v>Planning &amp; Administration </c:v>
                </c:pt>
              </c:strCache>
            </c:strRef>
          </c:tx>
          <c:spPr>
            <a:solidFill>
              <a:srgbClr val="7030A0"/>
            </a:solidFill>
            <a:ln>
              <a:noFill/>
            </a:ln>
            <a:effectLst/>
          </c:spPr>
          <c:cat>
            <c:numRef>
              <c:f>Sheet1!$F$5:$Z$5</c:f>
              <c:numCache>
                <c:formatCode>General</c:formatCode>
                <c:ptCount val="21"/>
                <c:pt idx="0">
                  <c:v>2026</c:v>
                </c:pt>
                <c:pt idx="1">
                  <c:v>2027</c:v>
                </c:pt>
                <c:pt idx="2">
                  <c:v>2028</c:v>
                </c:pt>
                <c:pt idx="3">
                  <c:v>2029</c:v>
                </c:pt>
                <c:pt idx="4">
                  <c:v>2030</c:v>
                </c:pt>
                <c:pt idx="5">
                  <c:v>2031</c:v>
                </c:pt>
                <c:pt idx="6">
                  <c:v>2032</c:v>
                </c:pt>
                <c:pt idx="7">
                  <c:v>2033</c:v>
                </c:pt>
                <c:pt idx="8">
                  <c:v>2034</c:v>
                </c:pt>
                <c:pt idx="9">
                  <c:v>2035</c:v>
                </c:pt>
                <c:pt idx="10">
                  <c:v>2036</c:v>
                </c:pt>
                <c:pt idx="11">
                  <c:v>2037</c:v>
                </c:pt>
                <c:pt idx="12">
                  <c:v>2038</c:v>
                </c:pt>
                <c:pt idx="13">
                  <c:v>2039</c:v>
                </c:pt>
                <c:pt idx="14">
                  <c:v>2040</c:v>
                </c:pt>
                <c:pt idx="15">
                  <c:v>2041</c:v>
                </c:pt>
                <c:pt idx="16">
                  <c:v>2042</c:v>
                </c:pt>
                <c:pt idx="17">
                  <c:v>2043</c:v>
                </c:pt>
                <c:pt idx="18">
                  <c:v>2044</c:v>
                </c:pt>
                <c:pt idx="19">
                  <c:v>2045</c:v>
                </c:pt>
                <c:pt idx="20">
                  <c:v>2046</c:v>
                </c:pt>
              </c:numCache>
            </c:numRef>
          </c:cat>
          <c:val>
            <c:numRef>
              <c:f>Sheet1!$F$10:$Z$10</c:f>
              <c:numCache>
                <c:formatCode>"$"#,,"M"</c:formatCode>
                <c:ptCount val="21"/>
                <c:pt idx="0">
                  <c:v>21007056</c:v>
                </c:pt>
                <c:pt idx="1">
                  <c:v>19054970</c:v>
                </c:pt>
                <c:pt idx="2">
                  <c:v>18066335</c:v>
                </c:pt>
                <c:pt idx="3">
                  <c:v>21862383</c:v>
                </c:pt>
                <c:pt idx="4">
                  <c:v>13697492</c:v>
                </c:pt>
                <c:pt idx="5">
                  <c:v>12604929</c:v>
                </c:pt>
                <c:pt idx="6">
                  <c:v>12491689</c:v>
                </c:pt>
                <c:pt idx="7">
                  <c:v>11949921</c:v>
                </c:pt>
                <c:pt idx="8">
                  <c:v>5474429</c:v>
                </c:pt>
                <c:pt idx="9">
                  <c:v>1275224</c:v>
                </c:pt>
                <c:pt idx="10">
                  <c:v>325295</c:v>
                </c:pt>
                <c:pt idx="11">
                  <c:v>15707856.415891789</c:v>
                </c:pt>
                <c:pt idx="12">
                  <c:v>16179092.108368544</c:v>
                </c:pt>
                <c:pt idx="13">
                  <c:v>16664464.871619599</c:v>
                </c:pt>
                <c:pt idx="14">
                  <c:v>17164398.817768186</c:v>
                </c:pt>
                <c:pt idx="15">
                  <c:v>17679330.782301232</c:v>
                </c:pt>
                <c:pt idx="16">
                  <c:v>18209710.705770269</c:v>
                </c:pt>
                <c:pt idx="17">
                  <c:v>18756002.026943378</c:v>
                </c:pt>
                <c:pt idx="18">
                  <c:v>19318682.087751679</c:v>
                </c:pt>
                <c:pt idx="19">
                  <c:v>19898242.550384227</c:v>
                </c:pt>
                <c:pt idx="20">
                  <c:v>15697301.733237712</c:v>
                </c:pt>
              </c:numCache>
            </c:numRef>
          </c:val>
          <c:extLst>
            <c:ext xmlns:c16="http://schemas.microsoft.com/office/drawing/2014/chart" uri="{C3380CC4-5D6E-409C-BE32-E72D297353CC}">
              <c16:uniqueId val="{00000004-59A3-4535-AF96-5B5804401B25}"/>
            </c:ext>
          </c:extLst>
        </c:ser>
        <c:ser>
          <c:idx val="5"/>
          <c:order val="5"/>
          <c:tx>
            <c:strRef>
              <c:f>Sheet1!$E$11</c:f>
              <c:strCache>
                <c:ptCount val="1"/>
                <c:pt idx="0">
                  <c:v>Resource Recovery</c:v>
                </c:pt>
              </c:strCache>
            </c:strRef>
          </c:tx>
          <c:spPr>
            <a:solidFill>
              <a:schemeClr val="bg1">
                <a:lumMod val="75000"/>
              </a:schemeClr>
            </a:solidFill>
            <a:ln>
              <a:noFill/>
            </a:ln>
            <a:effectLst/>
          </c:spPr>
          <c:cat>
            <c:numRef>
              <c:f>Sheet1!$F$5:$Z$5</c:f>
              <c:numCache>
                <c:formatCode>General</c:formatCode>
                <c:ptCount val="21"/>
                <c:pt idx="0">
                  <c:v>2026</c:v>
                </c:pt>
                <c:pt idx="1">
                  <c:v>2027</c:v>
                </c:pt>
                <c:pt idx="2">
                  <c:v>2028</c:v>
                </c:pt>
                <c:pt idx="3">
                  <c:v>2029</c:v>
                </c:pt>
                <c:pt idx="4">
                  <c:v>2030</c:v>
                </c:pt>
                <c:pt idx="5">
                  <c:v>2031</c:v>
                </c:pt>
                <c:pt idx="6">
                  <c:v>2032</c:v>
                </c:pt>
                <c:pt idx="7">
                  <c:v>2033</c:v>
                </c:pt>
                <c:pt idx="8">
                  <c:v>2034</c:v>
                </c:pt>
                <c:pt idx="9">
                  <c:v>2035</c:v>
                </c:pt>
                <c:pt idx="10">
                  <c:v>2036</c:v>
                </c:pt>
                <c:pt idx="11">
                  <c:v>2037</c:v>
                </c:pt>
                <c:pt idx="12">
                  <c:v>2038</c:v>
                </c:pt>
                <c:pt idx="13">
                  <c:v>2039</c:v>
                </c:pt>
                <c:pt idx="14">
                  <c:v>2040</c:v>
                </c:pt>
                <c:pt idx="15">
                  <c:v>2041</c:v>
                </c:pt>
                <c:pt idx="16">
                  <c:v>2042</c:v>
                </c:pt>
                <c:pt idx="17">
                  <c:v>2043</c:v>
                </c:pt>
                <c:pt idx="18">
                  <c:v>2044</c:v>
                </c:pt>
                <c:pt idx="19">
                  <c:v>2045</c:v>
                </c:pt>
                <c:pt idx="20">
                  <c:v>2046</c:v>
                </c:pt>
              </c:numCache>
            </c:numRef>
          </c:cat>
          <c:val>
            <c:numRef>
              <c:f>Sheet1!$F$11:$Z$11</c:f>
              <c:numCache>
                <c:formatCode>"$"#,,"M"</c:formatCode>
                <c:ptCount val="21"/>
                <c:pt idx="0">
                  <c:v>10230179.199999999</c:v>
                </c:pt>
                <c:pt idx="1">
                  <c:v>13262162.381333333</c:v>
                </c:pt>
                <c:pt idx="2">
                  <c:v>9447282.472773334</c:v>
                </c:pt>
                <c:pt idx="3">
                  <c:v>4967926.1589565333</c:v>
                </c:pt>
                <c:pt idx="4">
                  <c:v>12490315.316121891</c:v>
                </c:pt>
                <c:pt idx="5">
                  <c:v>36142611.926070556</c:v>
                </c:pt>
                <c:pt idx="6">
                  <c:v>60031910.381276466</c:v>
                </c:pt>
                <c:pt idx="7">
                  <c:v>65550939.628091946</c:v>
                </c:pt>
                <c:pt idx="8">
                  <c:v>56015159.911327265</c:v>
                </c:pt>
                <c:pt idx="9">
                  <c:v>1686809.7805488938</c:v>
                </c:pt>
                <c:pt idx="10">
                  <c:v>1694279.3254923364</c:v>
                </c:pt>
                <c:pt idx="11">
                  <c:v>0</c:v>
                </c:pt>
                <c:pt idx="12">
                  <c:v>0</c:v>
                </c:pt>
                <c:pt idx="13">
                  <c:v>0</c:v>
                </c:pt>
                <c:pt idx="14">
                  <c:v>0</c:v>
                </c:pt>
                <c:pt idx="15">
                  <c:v>0</c:v>
                </c:pt>
                <c:pt idx="16">
                  <c:v>0</c:v>
                </c:pt>
                <c:pt idx="17">
                  <c:v>0</c:v>
                </c:pt>
                <c:pt idx="18">
                  <c:v>0</c:v>
                </c:pt>
                <c:pt idx="19">
                  <c:v>0</c:v>
                </c:pt>
                <c:pt idx="20">
                  <c:v>35115110.07562232</c:v>
                </c:pt>
              </c:numCache>
            </c:numRef>
          </c:val>
          <c:extLst>
            <c:ext xmlns:c16="http://schemas.microsoft.com/office/drawing/2014/chart" uri="{C3380CC4-5D6E-409C-BE32-E72D297353CC}">
              <c16:uniqueId val="{00000005-59A3-4535-AF96-5B5804401B25}"/>
            </c:ext>
          </c:extLst>
        </c:ser>
        <c:ser>
          <c:idx val="6"/>
          <c:order val="6"/>
          <c:tx>
            <c:strRef>
              <c:f>Sheet1!$E$12</c:f>
              <c:strCache>
                <c:ptCount val="1"/>
                <c:pt idx="0">
                  <c:v>Regulatory </c:v>
                </c:pt>
              </c:strCache>
            </c:strRef>
          </c:tx>
          <c:spPr>
            <a:solidFill>
              <a:srgbClr val="00B050"/>
            </a:solidFill>
            <a:ln>
              <a:noFill/>
            </a:ln>
            <a:effectLst/>
          </c:spPr>
          <c:cat>
            <c:numRef>
              <c:f>Sheet1!$F$5:$Z$5</c:f>
              <c:numCache>
                <c:formatCode>General</c:formatCode>
                <c:ptCount val="21"/>
                <c:pt idx="0">
                  <c:v>2026</c:v>
                </c:pt>
                <c:pt idx="1">
                  <c:v>2027</c:v>
                </c:pt>
                <c:pt idx="2">
                  <c:v>2028</c:v>
                </c:pt>
                <c:pt idx="3">
                  <c:v>2029</c:v>
                </c:pt>
                <c:pt idx="4">
                  <c:v>2030</c:v>
                </c:pt>
                <c:pt idx="5">
                  <c:v>2031</c:v>
                </c:pt>
                <c:pt idx="6">
                  <c:v>2032</c:v>
                </c:pt>
                <c:pt idx="7">
                  <c:v>2033</c:v>
                </c:pt>
                <c:pt idx="8">
                  <c:v>2034</c:v>
                </c:pt>
                <c:pt idx="9">
                  <c:v>2035</c:v>
                </c:pt>
                <c:pt idx="10">
                  <c:v>2036</c:v>
                </c:pt>
                <c:pt idx="11">
                  <c:v>2037</c:v>
                </c:pt>
                <c:pt idx="12">
                  <c:v>2038</c:v>
                </c:pt>
                <c:pt idx="13">
                  <c:v>2039</c:v>
                </c:pt>
                <c:pt idx="14">
                  <c:v>2040</c:v>
                </c:pt>
                <c:pt idx="15">
                  <c:v>2041</c:v>
                </c:pt>
                <c:pt idx="16">
                  <c:v>2042</c:v>
                </c:pt>
                <c:pt idx="17">
                  <c:v>2043</c:v>
                </c:pt>
                <c:pt idx="18">
                  <c:v>2044</c:v>
                </c:pt>
                <c:pt idx="19">
                  <c:v>2045</c:v>
                </c:pt>
                <c:pt idx="20">
                  <c:v>2046</c:v>
                </c:pt>
              </c:numCache>
            </c:numRef>
          </c:cat>
          <c:val>
            <c:numRef>
              <c:f>Sheet1!$F$12:$Z$12</c:f>
              <c:numCache>
                <c:formatCode>"$"#,,"M"</c:formatCode>
                <c:ptCount val="21"/>
                <c:pt idx="0">
                  <c:v>187089160.22149998</c:v>
                </c:pt>
                <c:pt idx="1">
                  <c:v>353155293.45204502</c:v>
                </c:pt>
                <c:pt idx="2">
                  <c:v>410462495.83051431</c:v>
                </c:pt>
                <c:pt idx="3">
                  <c:v>620792182.69575441</c:v>
                </c:pt>
                <c:pt idx="4">
                  <c:v>672954320.93520868</c:v>
                </c:pt>
                <c:pt idx="5">
                  <c:v>870379910.68861413</c:v>
                </c:pt>
                <c:pt idx="6">
                  <c:v>1188945662.897819</c:v>
                </c:pt>
                <c:pt idx="7">
                  <c:v>1216219110.4477439</c:v>
                </c:pt>
                <c:pt idx="8">
                  <c:v>1061130042.3550904</c:v>
                </c:pt>
                <c:pt idx="9">
                  <c:v>453896752.68190444</c:v>
                </c:pt>
                <c:pt idx="10">
                  <c:v>104622258.00636993</c:v>
                </c:pt>
                <c:pt idx="11">
                  <c:v>21879884.276859194</c:v>
                </c:pt>
                <c:pt idx="12">
                  <c:v>0</c:v>
                </c:pt>
                <c:pt idx="13">
                  <c:v>0</c:v>
                </c:pt>
                <c:pt idx="14">
                  <c:v>0</c:v>
                </c:pt>
                <c:pt idx="15">
                  <c:v>0</c:v>
                </c:pt>
                <c:pt idx="16">
                  <c:v>0</c:v>
                </c:pt>
                <c:pt idx="17">
                  <c:v>0</c:v>
                </c:pt>
                <c:pt idx="18">
                  <c:v>0</c:v>
                </c:pt>
                <c:pt idx="19">
                  <c:v>0</c:v>
                </c:pt>
                <c:pt idx="20">
                  <c:v>0</c:v>
                </c:pt>
              </c:numCache>
            </c:numRef>
          </c:val>
          <c:extLst>
            <c:ext xmlns:c16="http://schemas.microsoft.com/office/drawing/2014/chart" uri="{C3380CC4-5D6E-409C-BE32-E72D297353CC}">
              <c16:uniqueId val="{00000006-59A3-4535-AF96-5B5804401B25}"/>
            </c:ext>
          </c:extLst>
        </c:ser>
        <c:ser>
          <c:idx val="7"/>
          <c:order val="7"/>
          <c:tx>
            <c:strRef>
              <c:f>Sheet1!$E$13</c:f>
              <c:strCache>
                <c:ptCount val="1"/>
                <c:pt idx="0">
                  <c:v>Resiliency </c:v>
                </c:pt>
              </c:strCache>
            </c:strRef>
          </c:tx>
          <c:spPr>
            <a:solidFill>
              <a:srgbClr val="FFFF00"/>
            </a:solidFill>
            <a:ln>
              <a:noFill/>
              <a:prstDash val="dash"/>
            </a:ln>
            <a:effectLst/>
          </c:spPr>
          <c:cat>
            <c:numRef>
              <c:f>Sheet1!$F$5:$Z$5</c:f>
              <c:numCache>
                <c:formatCode>General</c:formatCode>
                <c:ptCount val="21"/>
                <c:pt idx="0">
                  <c:v>2026</c:v>
                </c:pt>
                <c:pt idx="1">
                  <c:v>2027</c:v>
                </c:pt>
                <c:pt idx="2">
                  <c:v>2028</c:v>
                </c:pt>
                <c:pt idx="3">
                  <c:v>2029</c:v>
                </c:pt>
                <c:pt idx="4">
                  <c:v>2030</c:v>
                </c:pt>
                <c:pt idx="5">
                  <c:v>2031</c:v>
                </c:pt>
                <c:pt idx="6">
                  <c:v>2032</c:v>
                </c:pt>
                <c:pt idx="7">
                  <c:v>2033</c:v>
                </c:pt>
                <c:pt idx="8">
                  <c:v>2034</c:v>
                </c:pt>
                <c:pt idx="9">
                  <c:v>2035</c:v>
                </c:pt>
                <c:pt idx="10">
                  <c:v>2036</c:v>
                </c:pt>
                <c:pt idx="11">
                  <c:v>2037</c:v>
                </c:pt>
                <c:pt idx="12">
                  <c:v>2038</c:v>
                </c:pt>
                <c:pt idx="13">
                  <c:v>2039</c:v>
                </c:pt>
                <c:pt idx="14">
                  <c:v>2040</c:v>
                </c:pt>
                <c:pt idx="15">
                  <c:v>2041</c:v>
                </c:pt>
                <c:pt idx="16">
                  <c:v>2042</c:v>
                </c:pt>
                <c:pt idx="17">
                  <c:v>2043</c:v>
                </c:pt>
                <c:pt idx="18">
                  <c:v>2044</c:v>
                </c:pt>
                <c:pt idx="19">
                  <c:v>2045</c:v>
                </c:pt>
                <c:pt idx="20">
                  <c:v>2046</c:v>
                </c:pt>
              </c:numCache>
            </c:numRef>
          </c:cat>
          <c:val>
            <c:numRef>
              <c:f>Sheet1!$F$13:$Z$13</c:f>
              <c:numCache>
                <c:formatCode>"$"#,,"M"</c:formatCode>
                <c:ptCount val="21"/>
                <c:pt idx="0">
                  <c:v>41350583.200000003</c:v>
                </c:pt>
                <c:pt idx="1">
                  <c:v>35604075.991333336</c:v>
                </c:pt>
                <c:pt idx="2">
                  <c:v>37382957.587073334</c:v>
                </c:pt>
                <c:pt idx="3">
                  <c:v>55981876.850685537</c:v>
                </c:pt>
                <c:pt idx="4">
                  <c:v>62178630.198898979</c:v>
                </c:pt>
                <c:pt idx="5">
                  <c:v>18873659.576205902</c:v>
                </c:pt>
                <c:pt idx="6">
                  <c:v>20611490.179976914</c:v>
                </c:pt>
                <c:pt idx="7">
                  <c:v>24765649.229010884</c:v>
                </c:pt>
                <c:pt idx="8">
                  <c:v>14329060.156801108</c:v>
                </c:pt>
                <c:pt idx="9">
                  <c:v>16188654.010748081</c:v>
                </c:pt>
                <c:pt idx="10">
                  <c:v>19283152.199783463</c:v>
                </c:pt>
                <c:pt idx="11">
                  <c:v>63735451.437410124</c:v>
                </c:pt>
                <c:pt idx="12">
                  <c:v>65463722.899642877</c:v>
                </c:pt>
                <c:pt idx="13">
                  <c:v>53521925.196811408</c:v>
                </c:pt>
                <c:pt idx="14">
                  <c:v>40795410.339868024</c:v>
                </c:pt>
                <c:pt idx="15">
                  <c:v>42019272.650064066</c:v>
                </c:pt>
                <c:pt idx="16">
                  <c:v>43279850.829565994</c:v>
                </c:pt>
                <c:pt idx="17">
                  <c:v>44578246.354452968</c:v>
                </c:pt>
                <c:pt idx="18">
                  <c:v>45915593.745086558</c:v>
                </c:pt>
                <c:pt idx="19">
                  <c:v>47293061.557439156</c:v>
                </c:pt>
                <c:pt idx="20">
                  <c:v>41016221.188003793</c:v>
                </c:pt>
              </c:numCache>
            </c:numRef>
          </c:val>
          <c:extLst>
            <c:ext xmlns:c16="http://schemas.microsoft.com/office/drawing/2014/chart" uri="{C3380CC4-5D6E-409C-BE32-E72D297353CC}">
              <c16:uniqueId val="{00000007-59A3-4535-AF96-5B5804401B25}"/>
            </c:ext>
          </c:extLst>
        </c:ser>
        <c:dLbls>
          <c:showLegendKey val="0"/>
          <c:showVal val="0"/>
          <c:showCatName val="0"/>
          <c:showSerName val="0"/>
          <c:showPercent val="0"/>
          <c:showBubbleSize val="0"/>
        </c:dLbls>
        <c:axId val="1293880128"/>
        <c:axId val="1293880608"/>
      </c:areaChart>
      <c:lineChart>
        <c:grouping val="standard"/>
        <c:varyColors val="0"/>
        <c:ser>
          <c:idx val="8"/>
          <c:order val="8"/>
          <c:tx>
            <c:strRef>
              <c:f>Sheet1!$E$15</c:f>
              <c:strCache>
                <c:ptCount val="1"/>
                <c:pt idx="0">
                  <c:v>2026 Sewer Rate Forecast</c:v>
                </c:pt>
              </c:strCache>
            </c:strRef>
          </c:tx>
          <c:spPr>
            <a:ln w="28575" cap="rnd">
              <a:solidFill>
                <a:schemeClr val="accent3">
                  <a:lumMod val="60000"/>
                </a:schemeClr>
              </a:solidFill>
              <a:prstDash val="dash"/>
              <a:round/>
            </a:ln>
            <a:effectLst/>
          </c:spPr>
          <c:marker>
            <c:symbol val="none"/>
          </c:marker>
          <c:cat>
            <c:numRef>
              <c:f>Sheet1!$F$5:$Z$5</c:f>
              <c:numCache>
                <c:formatCode>General</c:formatCode>
                <c:ptCount val="21"/>
                <c:pt idx="0">
                  <c:v>2026</c:v>
                </c:pt>
                <c:pt idx="1">
                  <c:v>2027</c:v>
                </c:pt>
                <c:pt idx="2">
                  <c:v>2028</c:v>
                </c:pt>
                <c:pt idx="3">
                  <c:v>2029</c:v>
                </c:pt>
                <c:pt idx="4">
                  <c:v>2030</c:v>
                </c:pt>
                <c:pt idx="5">
                  <c:v>2031</c:v>
                </c:pt>
                <c:pt idx="6">
                  <c:v>2032</c:v>
                </c:pt>
                <c:pt idx="7">
                  <c:v>2033</c:v>
                </c:pt>
                <c:pt idx="8">
                  <c:v>2034</c:v>
                </c:pt>
                <c:pt idx="9">
                  <c:v>2035</c:v>
                </c:pt>
                <c:pt idx="10">
                  <c:v>2036</c:v>
                </c:pt>
                <c:pt idx="11">
                  <c:v>2037</c:v>
                </c:pt>
                <c:pt idx="12">
                  <c:v>2038</c:v>
                </c:pt>
                <c:pt idx="13">
                  <c:v>2039</c:v>
                </c:pt>
                <c:pt idx="14">
                  <c:v>2040</c:v>
                </c:pt>
                <c:pt idx="15">
                  <c:v>2041</c:v>
                </c:pt>
                <c:pt idx="16">
                  <c:v>2042</c:v>
                </c:pt>
                <c:pt idx="17">
                  <c:v>2043</c:v>
                </c:pt>
                <c:pt idx="18">
                  <c:v>2044</c:v>
                </c:pt>
                <c:pt idx="19">
                  <c:v>2045</c:v>
                </c:pt>
                <c:pt idx="20">
                  <c:v>2046</c:v>
                </c:pt>
              </c:numCache>
            </c:numRef>
          </c:cat>
          <c:val>
            <c:numRef>
              <c:f>Sheet1!$F$15:$Y$15</c:f>
              <c:numCache>
                <c:formatCode>"$"#,,"M"</c:formatCode>
                <c:ptCount val="20"/>
                <c:pt idx="0">
                  <c:v>695360480.46333873</c:v>
                </c:pt>
                <c:pt idx="1">
                  <c:v>857270548.71442306</c:v>
                </c:pt>
                <c:pt idx="2">
                  <c:v>984155076.48532212</c:v>
                </c:pt>
                <c:pt idx="3">
                  <c:v>1338895886.7396913</c:v>
                </c:pt>
                <c:pt idx="4">
                  <c:v>1232096861.8397386</c:v>
                </c:pt>
                <c:pt idx="5">
                  <c:v>1198457569.4213481</c:v>
                </c:pt>
                <c:pt idx="6">
                  <c:v>1213668427.2493994</c:v>
                </c:pt>
                <c:pt idx="7">
                  <c:v>1247910267.6011534</c:v>
                </c:pt>
                <c:pt idx="8">
                  <c:v>1203790402.7918472</c:v>
                </c:pt>
                <c:pt idx="9">
                  <c:v>940257321.67075968</c:v>
                </c:pt>
                <c:pt idx="10">
                  <c:v>1068432319.118287</c:v>
                </c:pt>
                <c:pt idx="11">
                  <c:v>918368359.41114593</c:v>
                </c:pt>
                <c:pt idx="12">
                  <c:v>1069002136.2568237</c:v>
                </c:pt>
                <c:pt idx="13">
                  <c:v>972735032.54362571</c:v>
                </c:pt>
                <c:pt idx="14">
                  <c:v>881190993.77702141</c:v>
                </c:pt>
                <c:pt idx="15">
                  <c:v>814229313.67723942</c:v>
                </c:pt>
                <c:pt idx="16">
                  <c:v>845452976.18222702</c:v>
                </c:pt>
                <c:pt idx="17">
                  <c:v>589961528.61568105</c:v>
                </c:pt>
                <c:pt idx="18">
                  <c:v>554381364.10588217</c:v>
                </c:pt>
                <c:pt idx="19">
                  <c:v>485116153.12239707</c:v>
                </c:pt>
              </c:numCache>
            </c:numRef>
          </c:val>
          <c:smooth val="0"/>
          <c:extLst>
            <c:ext xmlns:c16="http://schemas.microsoft.com/office/drawing/2014/chart" uri="{C3380CC4-5D6E-409C-BE32-E72D297353CC}">
              <c16:uniqueId val="{00000008-59A3-4535-AF96-5B5804401B25}"/>
            </c:ext>
          </c:extLst>
        </c:ser>
        <c:dLbls>
          <c:showLegendKey val="0"/>
          <c:showVal val="0"/>
          <c:showCatName val="0"/>
          <c:showSerName val="0"/>
          <c:showPercent val="0"/>
          <c:showBubbleSize val="0"/>
        </c:dLbls>
        <c:marker val="1"/>
        <c:smooth val="0"/>
        <c:axId val="1293880128"/>
        <c:axId val="1293880608"/>
      </c:lineChart>
      <c:catAx>
        <c:axId val="1293880128"/>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1" i="0" u="none" strike="noStrike" kern="1200" baseline="0">
                <a:solidFill>
                  <a:sysClr val="windowText" lastClr="000000"/>
                </a:solidFill>
                <a:latin typeface="+mn-lt"/>
                <a:ea typeface="+mn-ea"/>
                <a:cs typeface="+mn-cs"/>
              </a:defRPr>
            </a:pPr>
            <a:endParaRPr lang="en-US"/>
          </a:p>
        </c:txPr>
        <c:crossAx val="1293880608"/>
        <c:crosses val="autoZero"/>
        <c:auto val="1"/>
        <c:lblAlgn val="ctr"/>
        <c:lblOffset val="100"/>
        <c:tickLblSkip val="5"/>
        <c:noMultiLvlLbl val="0"/>
      </c:catAx>
      <c:valAx>
        <c:axId val="1293880608"/>
        <c:scaling>
          <c:orientation val="minMax"/>
        </c:scaling>
        <c:delete val="0"/>
        <c:axPos val="l"/>
        <c:majorGridlines>
          <c:spPr>
            <a:ln w="9525" cap="flat" cmpd="sng" algn="ctr">
              <a:solidFill>
                <a:schemeClr val="tx1">
                  <a:lumMod val="15000"/>
                  <a:lumOff val="85000"/>
                </a:schemeClr>
              </a:solidFill>
              <a:round/>
            </a:ln>
            <a:effectLst/>
          </c:spPr>
        </c:majorGridlines>
        <c:numFmt formatCode="&quot;$&quot;#.0,,,&quot;B&quot;" sourceLinked="0"/>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ysClr val="windowText" lastClr="000000"/>
                </a:solidFill>
                <a:latin typeface="+mn-lt"/>
                <a:ea typeface="+mn-ea"/>
                <a:cs typeface="+mn-cs"/>
              </a:defRPr>
            </a:pPr>
            <a:endParaRPr lang="en-US"/>
          </a:p>
        </c:txPr>
        <c:crossAx val="1293880128"/>
        <c:crosses val="autoZero"/>
        <c:crossBetween val="midCat"/>
      </c:valAx>
      <c:spPr>
        <a:noFill/>
        <a:ln>
          <a:noFill/>
        </a:ln>
        <a:effectLst/>
      </c:spPr>
    </c:plotArea>
    <c:legend>
      <c:legendPos val="b"/>
      <c:layout>
        <c:manualLayout>
          <c:xMode val="edge"/>
          <c:yMode val="edge"/>
          <c:x val="0.17063295617972216"/>
          <c:y val="0.79125102868634933"/>
          <c:w val="0.70263611005626037"/>
          <c:h val="0.19429972721964983"/>
        </c:manualLayout>
      </c:layout>
      <c:overlay val="0"/>
      <c:spPr>
        <a:noFill/>
        <a:ln>
          <a:noFill/>
        </a:ln>
        <a:effectLst/>
      </c:spPr>
      <c:txPr>
        <a:bodyPr rot="0" spcFirstLastPara="1" vertOverflow="ellipsis" vert="horz" wrap="square" anchor="ctr" anchorCtr="1"/>
        <a:lstStyle/>
        <a:p>
          <a:pPr>
            <a:defRPr sz="1100" b="1" i="0" u="none" strike="noStrike" kern="1200" baseline="0">
              <a:solidFill>
                <a:sysClr val="windowText" lastClr="000000"/>
              </a:solidFill>
              <a:latin typeface="+mn-lt"/>
              <a:ea typeface="+mn-ea"/>
              <a:cs typeface="+mn-cs"/>
            </a:defRPr>
          </a:pPr>
          <a:endParaRPr lang="en-US"/>
        </a:p>
      </c:txPr>
    </c:legend>
    <c:plotVisOnly val="1"/>
    <c:dispBlanksAs val="zero"/>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0537080903869089"/>
          <c:y val="4.4987490461566762E-2"/>
          <c:w val="0.87040175061899638"/>
          <c:h val="0.59098249814261006"/>
        </c:manualLayout>
      </c:layout>
      <c:areaChart>
        <c:grouping val="stacked"/>
        <c:varyColors val="0"/>
        <c:ser>
          <c:idx val="0"/>
          <c:order val="0"/>
          <c:tx>
            <c:strRef>
              <c:f>'[2027 Sewer Rate CIP Preliminary Scenarios for D&amp;D Board.xlsx]Current State Charts'!$D$4</c:f>
              <c:strCache>
                <c:ptCount val="1"/>
                <c:pt idx="0">
                  <c:v>Asset Management - Conveyance</c:v>
                </c:pt>
              </c:strCache>
            </c:strRef>
          </c:tx>
          <c:spPr>
            <a:solidFill>
              <a:schemeClr val="accent1"/>
            </a:solidFill>
            <a:ln>
              <a:noFill/>
            </a:ln>
            <a:effectLst/>
          </c:spPr>
          <c:cat>
            <c:numRef>
              <c:f>'[2027 Sewer Rate CIP Preliminary Scenarios for D&amp;D Board.xlsx]Current State Charts'!$E$3:$O$3</c:f>
              <c:numCache>
                <c:formatCode>General</c:formatCode>
                <c:ptCount val="11"/>
                <c:pt idx="0">
                  <c:v>2026</c:v>
                </c:pt>
                <c:pt idx="1">
                  <c:v>2027</c:v>
                </c:pt>
                <c:pt idx="2">
                  <c:v>2028</c:v>
                </c:pt>
                <c:pt idx="3">
                  <c:v>2029</c:v>
                </c:pt>
                <c:pt idx="4">
                  <c:v>2030</c:v>
                </c:pt>
                <c:pt idx="5">
                  <c:v>2031</c:v>
                </c:pt>
                <c:pt idx="6">
                  <c:v>2032</c:v>
                </c:pt>
                <c:pt idx="7">
                  <c:v>2033</c:v>
                </c:pt>
                <c:pt idx="8">
                  <c:v>2034</c:v>
                </c:pt>
                <c:pt idx="9">
                  <c:v>2035</c:v>
                </c:pt>
                <c:pt idx="10">
                  <c:v>2036</c:v>
                </c:pt>
              </c:numCache>
            </c:numRef>
          </c:cat>
          <c:val>
            <c:numRef>
              <c:f>'[2027 Sewer Rate CIP Preliminary Scenarios for D&amp;D Board.xlsx]Current State Charts'!$E$4:$O$4</c:f>
              <c:numCache>
                <c:formatCode>"$"#,,"M"</c:formatCode>
                <c:ptCount val="11"/>
                <c:pt idx="0">
                  <c:v>78504077.599999994</c:v>
                </c:pt>
                <c:pt idx="1">
                  <c:v>72184019.460666671</c:v>
                </c:pt>
                <c:pt idx="2">
                  <c:v>64652880.975820005</c:v>
                </c:pt>
                <c:pt idx="3">
                  <c:v>56880127.893761262</c:v>
                </c:pt>
                <c:pt idx="4">
                  <c:v>62161715.652820855</c:v>
                </c:pt>
                <c:pt idx="5">
                  <c:v>64011106.697265372</c:v>
                </c:pt>
                <c:pt idx="6">
                  <c:v>68250357.003015503</c:v>
                </c:pt>
                <c:pt idx="7">
                  <c:v>87451696.925325379</c:v>
                </c:pt>
                <c:pt idx="8">
                  <c:v>92409083.211189047</c:v>
                </c:pt>
                <c:pt idx="9">
                  <c:v>135852556.62338349</c:v>
                </c:pt>
                <c:pt idx="10">
                  <c:v>148909215.71039471</c:v>
                </c:pt>
              </c:numCache>
            </c:numRef>
          </c:val>
          <c:extLst>
            <c:ext xmlns:c16="http://schemas.microsoft.com/office/drawing/2014/chart" uri="{C3380CC4-5D6E-409C-BE32-E72D297353CC}">
              <c16:uniqueId val="{00000000-5A6F-4EDA-9AF9-661B5409B2E7}"/>
            </c:ext>
          </c:extLst>
        </c:ser>
        <c:ser>
          <c:idx val="1"/>
          <c:order val="1"/>
          <c:tx>
            <c:strRef>
              <c:f>'[2027 Sewer Rate CIP Preliminary Scenarios for D&amp;D Board.xlsx]Current State Charts'!$D$5</c:f>
              <c:strCache>
                <c:ptCount val="1"/>
                <c:pt idx="0">
                  <c:v>Asset Management - Plants </c:v>
                </c:pt>
              </c:strCache>
            </c:strRef>
          </c:tx>
          <c:spPr>
            <a:solidFill>
              <a:srgbClr val="00B0F0"/>
            </a:solidFill>
            <a:ln>
              <a:noFill/>
            </a:ln>
            <a:effectLst/>
          </c:spPr>
          <c:cat>
            <c:numRef>
              <c:f>'[2027 Sewer Rate CIP Preliminary Scenarios for D&amp;D Board.xlsx]Current State Charts'!$E$3:$O$3</c:f>
              <c:numCache>
                <c:formatCode>General</c:formatCode>
                <c:ptCount val="11"/>
                <c:pt idx="0">
                  <c:v>2026</c:v>
                </c:pt>
                <c:pt idx="1">
                  <c:v>2027</c:v>
                </c:pt>
                <c:pt idx="2">
                  <c:v>2028</c:v>
                </c:pt>
                <c:pt idx="3">
                  <c:v>2029</c:v>
                </c:pt>
                <c:pt idx="4">
                  <c:v>2030</c:v>
                </c:pt>
                <c:pt idx="5">
                  <c:v>2031</c:v>
                </c:pt>
                <c:pt idx="6">
                  <c:v>2032</c:v>
                </c:pt>
                <c:pt idx="7">
                  <c:v>2033</c:v>
                </c:pt>
                <c:pt idx="8">
                  <c:v>2034</c:v>
                </c:pt>
                <c:pt idx="9">
                  <c:v>2035</c:v>
                </c:pt>
                <c:pt idx="10">
                  <c:v>2036</c:v>
                </c:pt>
              </c:numCache>
            </c:numRef>
          </c:cat>
          <c:val>
            <c:numRef>
              <c:f>'[2027 Sewer Rate CIP Preliminary Scenarios for D&amp;D Board.xlsx]Current State Charts'!$E$5:$O$5</c:f>
              <c:numCache>
                <c:formatCode>"$"#,,"M"</c:formatCode>
                <c:ptCount val="11"/>
                <c:pt idx="0">
                  <c:v>169022956.80000001</c:v>
                </c:pt>
                <c:pt idx="1">
                  <c:v>232401895.792</c:v>
                </c:pt>
                <c:pt idx="2">
                  <c:v>248701943.73576</c:v>
                </c:pt>
                <c:pt idx="3">
                  <c:v>240868208.00329009</c:v>
                </c:pt>
                <c:pt idx="4">
                  <c:v>352827195.31378055</c:v>
                </c:pt>
                <c:pt idx="5">
                  <c:v>301544537.47260785</c:v>
                </c:pt>
                <c:pt idx="6">
                  <c:v>351266942.64551324</c:v>
                </c:pt>
                <c:pt idx="7">
                  <c:v>268044657.13934177</c:v>
                </c:pt>
                <c:pt idx="8">
                  <c:v>331707134.97302765</c:v>
                </c:pt>
                <c:pt idx="9">
                  <c:v>377917945.89382279</c:v>
                </c:pt>
                <c:pt idx="10">
                  <c:v>158988882.01389694</c:v>
                </c:pt>
              </c:numCache>
            </c:numRef>
          </c:val>
          <c:extLst>
            <c:ext xmlns:c16="http://schemas.microsoft.com/office/drawing/2014/chart" uri="{C3380CC4-5D6E-409C-BE32-E72D297353CC}">
              <c16:uniqueId val="{00000001-5A6F-4EDA-9AF9-661B5409B2E7}"/>
            </c:ext>
          </c:extLst>
        </c:ser>
        <c:ser>
          <c:idx val="2"/>
          <c:order val="2"/>
          <c:tx>
            <c:strRef>
              <c:f>'[2027 Sewer Rate CIP Preliminary Scenarios for D&amp;D Board.xlsx]Current State Charts'!$D$6</c:f>
              <c:strCache>
                <c:ptCount val="1"/>
                <c:pt idx="0">
                  <c:v>Capacity Improvement </c:v>
                </c:pt>
              </c:strCache>
            </c:strRef>
          </c:tx>
          <c:spPr>
            <a:solidFill>
              <a:srgbClr val="FFC000"/>
            </a:solidFill>
            <a:ln>
              <a:noFill/>
            </a:ln>
            <a:effectLst/>
          </c:spPr>
          <c:cat>
            <c:numRef>
              <c:f>'[2027 Sewer Rate CIP Preliminary Scenarios for D&amp;D Board.xlsx]Current State Charts'!$E$3:$O$3</c:f>
              <c:numCache>
                <c:formatCode>General</c:formatCode>
                <c:ptCount val="11"/>
                <c:pt idx="0">
                  <c:v>2026</c:v>
                </c:pt>
                <c:pt idx="1">
                  <c:v>2027</c:v>
                </c:pt>
                <c:pt idx="2">
                  <c:v>2028</c:v>
                </c:pt>
                <c:pt idx="3">
                  <c:v>2029</c:v>
                </c:pt>
                <c:pt idx="4">
                  <c:v>2030</c:v>
                </c:pt>
                <c:pt idx="5">
                  <c:v>2031</c:v>
                </c:pt>
                <c:pt idx="6">
                  <c:v>2032</c:v>
                </c:pt>
                <c:pt idx="7">
                  <c:v>2033</c:v>
                </c:pt>
                <c:pt idx="8">
                  <c:v>2034</c:v>
                </c:pt>
                <c:pt idx="9">
                  <c:v>2035</c:v>
                </c:pt>
                <c:pt idx="10">
                  <c:v>2036</c:v>
                </c:pt>
              </c:numCache>
            </c:numRef>
          </c:cat>
          <c:val>
            <c:numRef>
              <c:f>'[2027 Sewer Rate CIP Preliminary Scenarios for D&amp;D Board.xlsx]Current State Charts'!$E$6:$O$6</c:f>
              <c:numCache>
                <c:formatCode>"$"#,,"M"</c:formatCode>
                <c:ptCount val="11"/>
                <c:pt idx="0">
                  <c:v>79418775.200000003</c:v>
                </c:pt>
                <c:pt idx="1">
                  <c:v>76141386.204666674</c:v>
                </c:pt>
                <c:pt idx="2">
                  <c:v>132464745.33747333</c:v>
                </c:pt>
                <c:pt idx="3">
                  <c:v>145445575.4702642</c:v>
                </c:pt>
                <c:pt idx="4">
                  <c:v>220012507.73918247</c:v>
                </c:pt>
                <c:pt idx="5">
                  <c:v>162704444.60361928</c:v>
                </c:pt>
                <c:pt idx="6">
                  <c:v>201810680.08598</c:v>
                </c:pt>
                <c:pt idx="7">
                  <c:v>180970696.75801733</c:v>
                </c:pt>
                <c:pt idx="8">
                  <c:v>184408783.99854159</c:v>
                </c:pt>
                <c:pt idx="9">
                  <c:v>377270786.26871407</c:v>
                </c:pt>
                <c:pt idx="10">
                  <c:v>289657221.27042037</c:v>
                </c:pt>
              </c:numCache>
            </c:numRef>
          </c:val>
          <c:extLst>
            <c:ext xmlns:c16="http://schemas.microsoft.com/office/drawing/2014/chart" uri="{C3380CC4-5D6E-409C-BE32-E72D297353CC}">
              <c16:uniqueId val="{00000002-5A6F-4EDA-9AF9-661B5409B2E7}"/>
            </c:ext>
          </c:extLst>
        </c:ser>
        <c:ser>
          <c:idx val="3"/>
          <c:order val="3"/>
          <c:tx>
            <c:strRef>
              <c:f>'[2027 Sewer Rate CIP Preliminary Scenarios for D&amp;D Board.xlsx]Current State Charts'!$D$7</c:f>
              <c:strCache>
                <c:ptCount val="1"/>
                <c:pt idx="0">
                  <c:v>Operational Enhancements </c:v>
                </c:pt>
              </c:strCache>
            </c:strRef>
          </c:tx>
          <c:spPr>
            <a:solidFill>
              <a:schemeClr val="bg1">
                <a:lumMod val="50000"/>
              </a:schemeClr>
            </a:solidFill>
            <a:ln>
              <a:noFill/>
            </a:ln>
            <a:effectLst/>
          </c:spPr>
          <c:cat>
            <c:numRef>
              <c:f>'[2027 Sewer Rate CIP Preliminary Scenarios for D&amp;D Board.xlsx]Current State Charts'!$E$3:$O$3</c:f>
              <c:numCache>
                <c:formatCode>General</c:formatCode>
                <c:ptCount val="11"/>
                <c:pt idx="0">
                  <c:v>2026</c:v>
                </c:pt>
                <c:pt idx="1">
                  <c:v>2027</c:v>
                </c:pt>
                <c:pt idx="2">
                  <c:v>2028</c:v>
                </c:pt>
                <c:pt idx="3">
                  <c:v>2029</c:v>
                </c:pt>
                <c:pt idx="4">
                  <c:v>2030</c:v>
                </c:pt>
                <c:pt idx="5">
                  <c:v>2031</c:v>
                </c:pt>
                <c:pt idx="6">
                  <c:v>2032</c:v>
                </c:pt>
                <c:pt idx="7">
                  <c:v>2033</c:v>
                </c:pt>
                <c:pt idx="8">
                  <c:v>2034</c:v>
                </c:pt>
                <c:pt idx="9">
                  <c:v>2035</c:v>
                </c:pt>
                <c:pt idx="10">
                  <c:v>2036</c:v>
                </c:pt>
              </c:numCache>
            </c:numRef>
          </c:cat>
          <c:val>
            <c:numRef>
              <c:f>'[2027 Sewer Rate CIP Preliminary Scenarios for D&amp;D Board.xlsx]Current State Charts'!$E$7:$O$7</c:f>
              <c:numCache>
                <c:formatCode>"$"#,,"M"</c:formatCode>
                <c:ptCount val="11"/>
                <c:pt idx="0">
                  <c:v>16551599.199999999</c:v>
                </c:pt>
                <c:pt idx="1">
                  <c:v>13897230.931333333</c:v>
                </c:pt>
                <c:pt idx="2">
                  <c:v>12563100.14594</c:v>
                </c:pt>
                <c:pt idx="3">
                  <c:v>13796263.888318202</c:v>
                </c:pt>
                <c:pt idx="4">
                  <c:v>17841119.041599728</c:v>
                </c:pt>
                <c:pt idx="5">
                  <c:v>18603359.641897649</c:v>
                </c:pt>
                <c:pt idx="6">
                  <c:v>25161937.754371665</c:v>
                </c:pt>
                <c:pt idx="7">
                  <c:v>35025302.805631869</c:v>
                </c:pt>
                <c:pt idx="8">
                  <c:v>60307189.500011653</c:v>
                </c:pt>
                <c:pt idx="9">
                  <c:v>62845408.098880328</c:v>
                </c:pt>
                <c:pt idx="10">
                  <c:v>25515509.481219046</c:v>
                </c:pt>
              </c:numCache>
            </c:numRef>
          </c:val>
          <c:extLst>
            <c:ext xmlns:c16="http://schemas.microsoft.com/office/drawing/2014/chart" uri="{C3380CC4-5D6E-409C-BE32-E72D297353CC}">
              <c16:uniqueId val="{00000003-5A6F-4EDA-9AF9-661B5409B2E7}"/>
            </c:ext>
          </c:extLst>
        </c:ser>
        <c:ser>
          <c:idx val="4"/>
          <c:order val="4"/>
          <c:tx>
            <c:strRef>
              <c:f>'[2027 Sewer Rate CIP Preliminary Scenarios for D&amp;D Board.xlsx]Current State Charts'!$D$8</c:f>
              <c:strCache>
                <c:ptCount val="1"/>
                <c:pt idx="0">
                  <c:v>Planning &amp; Administration </c:v>
                </c:pt>
              </c:strCache>
            </c:strRef>
          </c:tx>
          <c:spPr>
            <a:solidFill>
              <a:srgbClr val="7030A0"/>
            </a:solidFill>
            <a:ln>
              <a:noFill/>
            </a:ln>
            <a:effectLst/>
          </c:spPr>
          <c:cat>
            <c:numRef>
              <c:f>'[2027 Sewer Rate CIP Preliminary Scenarios for D&amp;D Board.xlsx]Current State Charts'!$E$3:$O$3</c:f>
              <c:numCache>
                <c:formatCode>General</c:formatCode>
                <c:ptCount val="11"/>
                <c:pt idx="0">
                  <c:v>2026</c:v>
                </c:pt>
                <c:pt idx="1">
                  <c:v>2027</c:v>
                </c:pt>
                <c:pt idx="2">
                  <c:v>2028</c:v>
                </c:pt>
                <c:pt idx="3">
                  <c:v>2029</c:v>
                </c:pt>
                <c:pt idx="4">
                  <c:v>2030</c:v>
                </c:pt>
                <c:pt idx="5">
                  <c:v>2031</c:v>
                </c:pt>
                <c:pt idx="6">
                  <c:v>2032</c:v>
                </c:pt>
                <c:pt idx="7">
                  <c:v>2033</c:v>
                </c:pt>
                <c:pt idx="8">
                  <c:v>2034</c:v>
                </c:pt>
                <c:pt idx="9">
                  <c:v>2035</c:v>
                </c:pt>
                <c:pt idx="10">
                  <c:v>2036</c:v>
                </c:pt>
              </c:numCache>
            </c:numRef>
          </c:cat>
          <c:val>
            <c:numRef>
              <c:f>'[2027 Sewer Rate CIP Preliminary Scenarios for D&amp;D Board.xlsx]Current State Charts'!$E$8:$O$8</c:f>
              <c:numCache>
                <c:formatCode>"$"#,,"M"</c:formatCode>
                <c:ptCount val="11"/>
                <c:pt idx="0">
                  <c:v>21007056</c:v>
                </c:pt>
                <c:pt idx="1">
                  <c:v>19054970</c:v>
                </c:pt>
                <c:pt idx="2">
                  <c:v>18066335</c:v>
                </c:pt>
                <c:pt idx="3">
                  <c:v>21862383</c:v>
                </c:pt>
                <c:pt idx="4">
                  <c:v>13697492</c:v>
                </c:pt>
                <c:pt idx="5">
                  <c:v>12604929</c:v>
                </c:pt>
                <c:pt idx="6">
                  <c:v>12491689</c:v>
                </c:pt>
                <c:pt idx="7">
                  <c:v>11949921</c:v>
                </c:pt>
                <c:pt idx="8">
                  <c:v>5474429</c:v>
                </c:pt>
                <c:pt idx="9">
                  <c:v>1275224</c:v>
                </c:pt>
                <c:pt idx="10">
                  <c:v>325295</c:v>
                </c:pt>
              </c:numCache>
            </c:numRef>
          </c:val>
          <c:extLst>
            <c:ext xmlns:c16="http://schemas.microsoft.com/office/drawing/2014/chart" uri="{C3380CC4-5D6E-409C-BE32-E72D297353CC}">
              <c16:uniqueId val="{00000004-5A6F-4EDA-9AF9-661B5409B2E7}"/>
            </c:ext>
          </c:extLst>
        </c:ser>
        <c:ser>
          <c:idx val="5"/>
          <c:order val="5"/>
          <c:tx>
            <c:strRef>
              <c:f>'[2027 Sewer Rate CIP Preliminary Scenarios for D&amp;D Board.xlsx]Current State Charts'!$D$9</c:f>
              <c:strCache>
                <c:ptCount val="1"/>
                <c:pt idx="0">
                  <c:v>Resource Recovery</c:v>
                </c:pt>
              </c:strCache>
            </c:strRef>
          </c:tx>
          <c:spPr>
            <a:solidFill>
              <a:schemeClr val="bg2">
                <a:lumMod val="90000"/>
              </a:schemeClr>
            </a:solidFill>
            <a:ln>
              <a:noFill/>
            </a:ln>
            <a:effectLst/>
          </c:spPr>
          <c:cat>
            <c:numRef>
              <c:f>'[2027 Sewer Rate CIP Preliminary Scenarios for D&amp;D Board.xlsx]Current State Charts'!$E$3:$O$3</c:f>
              <c:numCache>
                <c:formatCode>General</c:formatCode>
                <c:ptCount val="11"/>
                <c:pt idx="0">
                  <c:v>2026</c:v>
                </c:pt>
                <c:pt idx="1">
                  <c:v>2027</c:v>
                </c:pt>
                <c:pt idx="2">
                  <c:v>2028</c:v>
                </c:pt>
                <c:pt idx="3">
                  <c:v>2029</c:v>
                </c:pt>
                <c:pt idx="4">
                  <c:v>2030</c:v>
                </c:pt>
                <c:pt idx="5">
                  <c:v>2031</c:v>
                </c:pt>
                <c:pt idx="6">
                  <c:v>2032</c:v>
                </c:pt>
                <c:pt idx="7">
                  <c:v>2033</c:v>
                </c:pt>
                <c:pt idx="8">
                  <c:v>2034</c:v>
                </c:pt>
                <c:pt idx="9">
                  <c:v>2035</c:v>
                </c:pt>
                <c:pt idx="10">
                  <c:v>2036</c:v>
                </c:pt>
              </c:numCache>
            </c:numRef>
          </c:cat>
          <c:val>
            <c:numRef>
              <c:f>'[2027 Sewer Rate CIP Preliminary Scenarios for D&amp;D Board.xlsx]Current State Charts'!$E$9:$O$9</c:f>
              <c:numCache>
                <c:formatCode>"$"#,,"M"</c:formatCode>
                <c:ptCount val="11"/>
                <c:pt idx="0">
                  <c:v>10230179.199999999</c:v>
                </c:pt>
                <c:pt idx="1">
                  <c:v>13262162.381333333</c:v>
                </c:pt>
                <c:pt idx="2">
                  <c:v>9447282.472773334</c:v>
                </c:pt>
                <c:pt idx="3">
                  <c:v>4967926.1589565333</c:v>
                </c:pt>
                <c:pt idx="4">
                  <c:v>12490315.316121891</c:v>
                </c:pt>
                <c:pt idx="5">
                  <c:v>36142611.926070556</c:v>
                </c:pt>
                <c:pt idx="6">
                  <c:v>60031910.381276466</c:v>
                </c:pt>
                <c:pt idx="7">
                  <c:v>65550939.628091946</c:v>
                </c:pt>
                <c:pt idx="8">
                  <c:v>56015159.911327265</c:v>
                </c:pt>
                <c:pt idx="9">
                  <c:v>1686809.7805488938</c:v>
                </c:pt>
                <c:pt idx="10">
                  <c:v>1694279.3254923364</c:v>
                </c:pt>
              </c:numCache>
            </c:numRef>
          </c:val>
          <c:extLst>
            <c:ext xmlns:c16="http://schemas.microsoft.com/office/drawing/2014/chart" uri="{C3380CC4-5D6E-409C-BE32-E72D297353CC}">
              <c16:uniqueId val="{00000005-5A6F-4EDA-9AF9-661B5409B2E7}"/>
            </c:ext>
          </c:extLst>
        </c:ser>
        <c:ser>
          <c:idx val="6"/>
          <c:order val="6"/>
          <c:tx>
            <c:strRef>
              <c:f>'[2027 Sewer Rate CIP Preliminary Scenarios for D&amp;D Board.xlsx]Current State Charts'!$D$10</c:f>
              <c:strCache>
                <c:ptCount val="1"/>
                <c:pt idx="0">
                  <c:v>Regulatory </c:v>
                </c:pt>
              </c:strCache>
            </c:strRef>
          </c:tx>
          <c:spPr>
            <a:solidFill>
              <a:srgbClr val="00B050"/>
            </a:solidFill>
            <a:ln>
              <a:noFill/>
            </a:ln>
            <a:effectLst/>
          </c:spPr>
          <c:cat>
            <c:numRef>
              <c:f>'[2027 Sewer Rate CIP Preliminary Scenarios for D&amp;D Board.xlsx]Current State Charts'!$E$3:$O$3</c:f>
              <c:numCache>
                <c:formatCode>General</c:formatCode>
                <c:ptCount val="11"/>
                <c:pt idx="0">
                  <c:v>2026</c:v>
                </c:pt>
                <c:pt idx="1">
                  <c:v>2027</c:v>
                </c:pt>
                <c:pt idx="2">
                  <c:v>2028</c:v>
                </c:pt>
                <c:pt idx="3">
                  <c:v>2029</c:v>
                </c:pt>
                <c:pt idx="4">
                  <c:v>2030</c:v>
                </c:pt>
                <c:pt idx="5">
                  <c:v>2031</c:v>
                </c:pt>
                <c:pt idx="6">
                  <c:v>2032</c:v>
                </c:pt>
                <c:pt idx="7">
                  <c:v>2033</c:v>
                </c:pt>
                <c:pt idx="8">
                  <c:v>2034</c:v>
                </c:pt>
                <c:pt idx="9">
                  <c:v>2035</c:v>
                </c:pt>
                <c:pt idx="10">
                  <c:v>2036</c:v>
                </c:pt>
              </c:numCache>
            </c:numRef>
          </c:cat>
          <c:val>
            <c:numRef>
              <c:f>'[2027 Sewer Rate CIP Preliminary Scenarios for D&amp;D Board.xlsx]Current State Charts'!$E$10:$O$10</c:f>
              <c:numCache>
                <c:formatCode>"$"#,,"M"</c:formatCode>
                <c:ptCount val="11"/>
                <c:pt idx="0">
                  <c:v>187089160.22149998</c:v>
                </c:pt>
                <c:pt idx="1">
                  <c:v>353155293.45204502</c:v>
                </c:pt>
                <c:pt idx="2">
                  <c:v>410462495.83051431</c:v>
                </c:pt>
                <c:pt idx="3">
                  <c:v>620792182.69575441</c:v>
                </c:pt>
                <c:pt idx="4">
                  <c:v>672954320.93520868</c:v>
                </c:pt>
                <c:pt idx="5">
                  <c:v>870379910.68861413</c:v>
                </c:pt>
                <c:pt idx="6">
                  <c:v>1188945662.897819</c:v>
                </c:pt>
                <c:pt idx="7">
                  <c:v>1216219110.4477439</c:v>
                </c:pt>
                <c:pt idx="8">
                  <c:v>1061130042.3550904</c:v>
                </c:pt>
                <c:pt idx="9">
                  <c:v>453896752.68190444</c:v>
                </c:pt>
                <c:pt idx="10">
                  <c:v>104622258.00636993</c:v>
                </c:pt>
              </c:numCache>
            </c:numRef>
          </c:val>
          <c:extLst>
            <c:ext xmlns:c16="http://schemas.microsoft.com/office/drawing/2014/chart" uri="{C3380CC4-5D6E-409C-BE32-E72D297353CC}">
              <c16:uniqueId val="{00000006-5A6F-4EDA-9AF9-661B5409B2E7}"/>
            </c:ext>
          </c:extLst>
        </c:ser>
        <c:ser>
          <c:idx val="7"/>
          <c:order val="7"/>
          <c:tx>
            <c:strRef>
              <c:f>'[2027 Sewer Rate CIP Preliminary Scenarios for D&amp;D Board.xlsx]Current State Charts'!$D$11</c:f>
              <c:strCache>
                <c:ptCount val="1"/>
                <c:pt idx="0">
                  <c:v>Resiliency </c:v>
                </c:pt>
              </c:strCache>
            </c:strRef>
          </c:tx>
          <c:spPr>
            <a:solidFill>
              <a:srgbClr val="FFFF00"/>
            </a:solidFill>
            <a:ln>
              <a:noFill/>
            </a:ln>
            <a:effectLst/>
          </c:spPr>
          <c:cat>
            <c:numRef>
              <c:f>'[2027 Sewer Rate CIP Preliminary Scenarios for D&amp;D Board.xlsx]Current State Charts'!$E$3:$O$3</c:f>
              <c:numCache>
                <c:formatCode>General</c:formatCode>
                <c:ptCount val="11"/>
                <c:pt idx="0">
                  <c:v>2026</c:v>
                </c:pt>
                <c:pt idx="1">
                  <c:v>2027</c:v>
                </c:pt>
                <c:pt idx="2">
                  <c:v>2028</c:v>
                </c:pt>
                <c:pt idx="3">
                  <c:v>2029</c:v>
                </c:pt>
                <c:pt idx="4">
                  <c:v>2030</c:v>
                </c:pt>
                <c:pt idx="5">
                  <c:v>2031</c:v>
                </c:pt>
                <c:pt idx="6">
                  <c:v>2032</c:v>
                </c:pt>
                <c:pt idx="7">
                  <c:v>2033</c:v>
                </c:pt>
                <c:pt idx="8">
                  <c:v>2034</c:v>
                </c:pt>
                <c:pt idx="9">
                  <c:v>2035</c:v>
                </c:pt>
                <c:pt idx="10">
                  <c:v>2036</c:v>
                </c:pt>
              </c:numCache>
            </c:numRef>
          </c:cat>
          <c:val>
            <c:numRef>
              <c:f>'[2027 Sewer Rate CIP Preliminary Scenarios for D&amp;D Board.xlsx]Current State Charts'!$E$11:$O$11</c:f>
              <c:numCache>
                <c:formatCode>"$"#,,"M"</c:formatCode>
                <c:ptCount val="11"/>
                <c:pt idx="0">
                  <c:v>41350583.200000003</c:v>
                </c:pt>
                <c:pt idx="1">
                  <c:v>35604075.991333336</c:v>
                </c:pt>
                <c:pt idx="2">
                  <c:v>37382957.587073334</c:v>
                </c:pt>
                <c:pt idx="3">
                  <c:v>55981876.850685537</c:v>
                </c:pt>
                <c:pt idx="4">
                  <c:v>62178630.198898979</c:v>
                </c:pt>
                <c:pt idx="5">
                  <c:v>18873659.576205902</c:v>
                </c:pt>
                <c:pt idx="6">
                  <c:v>20611490.179976914</c:v>
                </c:pt>
                <c:pt idx="7">
                  <c:v>24765649.229010884</c:v>
                </c:pt>
                <c:pt idx="8">
                  <c:v>14329060.156801108</c:v>
                </c:pt>
                <c:pt idx="9">
                  <c:v>16188654.010748081</c:v>
                </c:pt>
                <c:pt idx="10">
                  <c:v>19283152.199783463</c:v>
                </c:pt>
              </c:numCache>
            </c:numRef>
          </c:val>
          <c:extLst>
            <c:ext xmlns:c16="http://schemas.microsoft.com/office/drawing/2014/chart" uri="{C3380CC4-5D6E-409C-BE32-E72D297353CC}">
              <c16:uniqueId val="{00000007-5A6F-4EDA-9AF9-661B5409B2E7}"/>
            </c:ext>
          </c:extLst>
        </c:ser>
        <c:dLbls>
          <c:showLegendKey val="0"/>
          <c:showVal val="0"/>
          <c:showCatName val="0"/>
          <c:showSerName val="0"/>
          <c:showPercent val="0"/>
          <c:showBubbleSize val="0"/>
        </c:dLbls>
        <c:axId val="1293880128"/>
        <c:axId val="1293880608"/>
      </c:areaChart>
      <c:lineChart>
        <c:grouping val="standard"/>
        <c:varyColors val="0"/>
        <c:ser>
          <c:idx val="8"/>
          <c:order val="8"/>
          <c:tx>
            <c:strRef>
              <c:f>'[2027 Sewer Rate CIP Preliminary Scenarios for D&amp;D Board.xlsx]Current State Charts'!$D$13</c:f>
              <c:strCache>
                <c:ptCount val="1"/>
                <c:pt idx="0">
                  <c:v>2026 Sewer Rate Forecast</c:v>
                </c:pt>
              </c:strCache>
            </c:strRef>
          </c:tx>
          <c:spPr>
            <a:ln w="28575" cap="rnd">
              <a:solidFill>
                <a:schemeClr val="tx1"/>
              </a:solidFill>
              <a:prstDash val="dash"/>
              <a:round/>
            </a:ln>
            <a:effectLst/>
          </c:spPr>
          <c:marker>
            <c:symbol val="none"/>
          </c:marker>
          <c:cat>
            <c:numRef>
              <c:f>'[2027 Sewer Rate CIP Preliminary Scenarios for D&amp;D Board.xlsx]Current State Charts'!$E$3:$O$3</c:f>
              <c:numCache>
                <c:formatCode>General</c:formatCode>
                <c:ptCount val="11"/>
                <c:pt idx="0">
                  <c:v>2026</c:v>
                </c:pt>
                <c:pt idx="1">
                  <c:v>2027</c:v>
                </c:pt>
                <c:pt idx="2">
                  <c:v>2028</c:v>
                </c:pt>
                <c:pt idx="3">
                  <c:v>2029</c:v>
                </c:pt>
                <c:pt idx="4">
                  <c:v>2030</c:v>
                </c:pt>
                <c:pt idx="5">
                  <c:v>2031</c:v>
                </c:pt>
                <c:pt idx="6">
                  <c:v>2032</c:v>
                </c:pt>
                <c:pt idx="7">
                  <c:v>2033</c:v>
                </c:pt>
                <c:pt idx="8">
                  <c:v>2034</c:v>
                </c:pt>
                <c:pt idx="9">
                  <c:v>2035</c:v>
                </c:pt>
                <c:pt idx="10">
                  <c:v>2036</c:v>
                </c:pt>
              </c:numCache>
            </c:numRef>
          </c:cat>
          <c:val>
            <c:numRef>
              <c:f>'[2027 Sewer Rate CIP Preliminary Scenarios for D&amp;D Board.xlsx]Current State Charts'!$E$13:$O$13</c:f>
              <c:numCache>
                <c:formatCode>"$"#,,"M"</c:formatCode>
                <c:ptCount val="11"/>
                <c:pt idx="0">
                  <c:v>695360480.46333873</c:v>
                </c:pt>
                <c:pt idx="1">
                  <c:v>857270548.71442306</c:v>
                </c:pt>
                <c:pt idx="2">
                  <c:v>984155076.48532212</c:v>
                </c:pt>
                <c:pt idx="3">
                  <c:v>1338895886.7396913</c:v>
                </c:pt>
                <c:pt idx="4">
                  <c:v>1232096861.8397386</c:v>
                </c:pt>
                <c:pt idx="5">
                  <c:v>1198457569.4213481</c:v>
                </c:pt>
                <c:pt idx="6">
                  <c:v>1213668427.2493994</c:v>
                </c:pt>
                <c:pt idx="7">
                  <c:v>1247910267.6011534</c:v>
                </c:pt>
                <c:pt idx="8">
                  <c:v>1203790402.7918472</c:v>
                </c:pt>
                <c:pt idx="9">
                  <c:v>940257321.67075968</c:v>
                </c:pt>
                <c:pt idx="10">
                  <c:v>856731735.61044455</c:v>
                </c:pt>
              </c:numCache>
            </c:numRef>
          </c:val>
          <c:smooth val="0"/>
          <c:extLst>
            <c:ext xmlns:c16="http://schemas.microsoft.com/office/drawing/2014/chart" uri="{C3380CC4-5D6E-409C-BE32-E72D297353CC}">
              <c16:uniqueId val="{00000008-5A6F-4EDA-9AF9-661B5409B2E7}"/>
            </c:ext>
          </c:extLst>
        </c:ser>
        <c:dLbls>
          <c:showLegendKey val="0"/>
          <c:showVal val="0"/>
          <c:showCatName val="0"/>
          <c:showSerName val="0"/>
          <c:showPercent val="0"/>
          <c:showBubbleSize val="0"/>
        </c:dLbls>
        <c:marker val="1"/>
        <c:smooth val="0"/>
        <c:axId val="1293880128"/>
        <c:axId val="1293880608"/>
      </c:lineChart>
      <c:catAx>
        <c:axId val="1293880128"/>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1" i="0" u="none" strike="noStrike" kern="1200" baseline="0">
                <a:solidFill>
                  <a:sysClr val="windowText" lastClr="000000"/>
                </a:solidFill>
                <a:latin typeface="+mn-lt"/>
                <a:ea typeface="+mn-ea"/>
                <a:cs typeface="+mn-cs"/>
              </a:defRPr>
            </a:pPr>
            <a:endParaRPr lang="en-US"/>
          </a:p>
        </c:txPr>
        <c:crossAx val="1293880608"/>
        <c:crosses val="autoZero"/>
        <c:auto val="1"/>
        <c:lblAlgn val="ctr"/>
        <c:lblOffset val="100"/>
        <c:noMultiLvlLbl val="0"/>
      </c:catAx>
      <c:valAx>
        <c:axId val="1293880608"/>
        <c:scaling>
          <c:orientation val="minMax"/>
        </c:scaling>
        <c:delete val="0"/>
        <c:axPos val="l"/>
        <c:majorGridlines>
          <c:spPr>
            <a:ln w="9525" cap="flat" cmpd="sng" algn="ctr">
              <a:solidFill>
                <a:schemeClr val="tx1">
                  <a:lumMod val="15000"/>
                  <a:lumOff val="85000"/>
                </a:schemeClr>
              </a:solidFill>
              <a:round/>
            </a:ln>
            <a:effectLst/>
          </c:spPr>
        </c:majorGridlines>
        <c:numFmt formatCode="&quot;$&quot;#.0,,,&quot;B&quot;" sourceLinked="0"/>
        <c:majorTickMark val="none"/>
        <c:minorTickMark val="none"/>
        <c:tickLblPos val="nextTo"/>
        <c:spPr>
          <a:noFill/>
          <a:ln>
            <a:noFill/>
          </a:ln>
          <a:effectLst/>
        </c:spPr>
        <c:txPr>
          <a:bodyPr rot="-60000000" spcFirstLastPara="1" vertOverflow="ellipsis" vert="horz" wrap="square" anchor="ctr" anchorCtr="1"/>
          <a:lstStyle/>
          <a:p>
            <a:pPr>
              <a:defRPr sz="1200" b="1" i="0" u="none" strike="noStrike" kern="1200" baseline="0">
                <a:solidFill>
                  <a:sysClr val="windowText" lastClr="000000"/>
                </a:solidFill>
                <a:latin typeface="+mn-lt"/>
                <a:ea typeface="+mn-ea"/>
                <a:cs typeface="+mn-cs"/>
              </a:defRPr>
            </a:pPr>
            <a:endParaRPr lang="en-US"/>
          </a:p>
        </c:txPr>
        <c:crossAx val="1293880128"/>
        <c:crosses val="autoZero"/>
        <c:crossBetween val="between"/>
      </c:valAx>
      <c:spPr>
        <a:noFill/>
        <a:ln>
          <a:noFill/>
        </a:ln>
        <a:effectLst/>
      </c:spPr>
    </c:plotArea>
    <c:legend>
      <c:legendPos val="b"/>
      <c:layout>
        <c:manualLayout>
          <c:xMode val="edge"/>
          <c:yMode val="edge"/>
          <c:x val="9.8043959363801642E-2"/>
          <c:y val="0.71925319277047839"/>
          <c:w val="0.86998674514484353"/>
          <c:h val="0.25884613339579721"/>
        </c:manualLayout>
      </c:layout>
      <c:overlay val="0"/>
      <c:spPr>
        <a:noFill/>
        <a:ln>
          <a:noFill/>
        </a:ln>
        <a:effectLst/>
      </c:spPr>
      <c:txPr>
        <a:bodyPr rot="0" spcFirstLastPara="1" vertOverflow="ellipsis" vert="horz" wrap="square" anchor="ctr" anchorCtr="1"/>
        <a:lstStyle/>
        <a:p>
          <a:pPr>
            <a:defRPr sz="1000" b="1" i="0" u="none" strike="noStrike" kern="1200" baseline="0">
              <a:solidFill>
                <a:sysClr val="windowText" lastClr="000000"/>
              </a:solidFill>
              <a:latin typeface="+mn-lt"/>
              <a:ea typeface="+mn-ea"/>
              <a:cs typeface="+mn-cs"/>
            </a:defRPr>
          </a:pPr>
          <a:endParaRPr lang="en-US"/>
        </a:p>
      </c:txPr>
    </c:legend>
    <c:plotVisOnly val="1"/>
    <c:dispBlanksAs val="zero"/>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stacked"/>
        <c:varyColors val="0"/>
        <c:ser>
          <c:idx val="5"/>
          <c:order val="0"/>
          <c:tx>
            <c:strRef>
              <c:f>'[2027 Sewer Rate CIP Preliminary Scenarios for D&amp;D Board.xlsx]Sheet1'!$C$9</c:f>
              <c:strCache>
                <c:ptCount val="1"/>
                <c:pt idx="0">
                  <c:v>Resource Recovery</c:v>
                </c:pt>
              </c:strCache>
            </c:strRef>
          </c:tx>
          <c:spPr>
            <a:solidFill>
              <a:srgbClr val="23F3FD"/>
            </a:solidFill>
            <a:ln>
              <a:noFill/>
            </a:ln>
            <a:effectLst/>
          </c:spPr>
          <c:invertIfNegative val="0"/>
          <c:cat>
            <c:numRef>
              <c:f>'[2027 Sewer Rate CIP Preliminary Scenarios for D&amp;D Board.xlsx]Sheet1'!$D$3:$J$3</c:f>
              <c:numCache>
                <c:formatCode>General</c:formatCode>
                <c:ptCount val="1"/>
                <c:pt idx="0">
                  <c:v>2027</c:v>
                </c:pt>
              </c:numCache>
              <c:extLst/>
            </c:numRef>
          </c:cat>
          <c:val>
            <c:numRef>
              <c:f>'[2027 Sewer Rate CIP Preliminary Scenarios for D&amp;D Board.xlsx]Sheet1'!$D$9:$J$9</c:f>
              <c:numCache>
                <c:formatCode>_("$"* #,##0.00_);_("$"* \(#,##0.00\);_("$"* "-"??_);_(@_)</c:formatCode>
                <c:ptCount val="1"/>
                <c:pt idx="0">
                  <c:v>13262162.381333333</c:v>
                </c:pt>
              </c:numCache>
              <c:extLst/>
            </c:numRef>
          </c:val>
          <c:extLst>
            <c:ext xmlns:c16="http://schemas.microsoft.com/office/drawing/2014/chart" uri="{C3380CC4-5D6E-409C-BE32-E72D297353CC}">
              <c16:uniqueId val="{00000000-E245-4DB7-BAFF-7476D2073270}"/>
            </c:ext>
          </c:extLst>
        </c:ser>
        <c:ser>
          <c:idx val="3"/>
          <c:order val="1"/>
          <c:tx>
            <c:strRef>
              <c:f>'[2027 Sewer Rate CIP Preliminary Scenarios for D&amp;D Board.xlsx]Sheet1'!$C$7</c:f>
              <c:strCache>
                <c:ptCount val="1"/>
                <c:pt idx="0">
                  <c:v>Operational Enhancements </c:v>
                </c:pt>
              </c:strCache>
            </c:strRef>
          </c:tx>
          <c:spPr>
            <a:solidFill>
              <a:schemeClr val="bg1">
                <a:lumMod val="50000"/>
              </a:schemeClr>
            </a:solidFill>
            <a:ln>
              <a:noFill/>
            </a:ln>
            <a:effectLst/>
          </c:spPr>
          <c:invertIfNegative val="0"/>
          <c:cat>
            <c:numRef>
              <c:f>'[2027 Sewer Rate CIP Preliminary Scenarios for D&amp;D Board.xlsx]Sheet1'!$D$3:$J$3</c:f>
              <c:numCache>
                <c:formatCode>General</c:formatCode>
                <c:ptCount val="1"/>
                <c:pt idx="0">
                  <c:v>2027</c:v>
                </c:pt>
              </c:numCache>
              <c:extLst/>
            </c:numRef>
          </c:cat>
          <c:val>
            <c:numRef>
              <c:f>'[2027 Sewer Rate CIP Preliminary Scenarios for D&amp;D Board.xlsx]Sheet1'!$D$7:$J$7</c:f>
              <c:numCache>
                <c:formatCode>_("$"* #,##0.00_);_("$"* \(#,##0.00\);_("$"* "-"??_);_(@_)</c:formatCode>
                <c:ptCount val="1"/>
                <c:pt idx="0">
                  <c:v>13897230.931333333</c:v>
                </c:pt>
              </c:numCache>
              <c:extLst/>
            </c:numRef>
          </c:val>
          <c:extLst>
            <c:ext xmlns:c16="http://schemas.microsoft.com/office/drawing/2014/chart" uri="{C3380CC4-5D6E-409C-BE32-E72D297353CC}">
              <c16:uniqueId val="{00000001-E245-4DB7-BAFF-7476D2073270}"/>
            </c:ext>
          </c:extLst>
        </c:ser>
        <c:ser>
          <c:idx val="4"/>
          <c:order val="2"/>
          <c:tx>
            <c:strRef>
              <c:f>'[2027 Sewer Rate CIP Preliminary Scenarios for D&amp;D Board.xlsx]Sheet1'!$C$8</c:f>
              <c:strCache>
                <c:ptCount val="1"/>
                <c:pt idx="0">
                  <c:v>Planning &amp; Administration </c:v>
                </c:pt>
              </c:strCache>
            </c:strRef>
          </c:tx>
          <c:spPr>
            <a:solidFill>
              <a:srgbClr val="7030A0"/>
            </a:solidFill>
            <a:ln>
              <a:noFill/>
            </a:ln>
            <a:effectLst/>
          </c:spPr>
          <c:invertIfNegative val="0"/>
          <c:cat>
            <c:numRef>
              <c:f>'[2027 Sewer Rate CIP Preliminary Scenarios for D&amp;D Board.xlsx]Sheet1'!$D$3:$J$3</c:f>
              <c:numCache>
                <c:formatCode>General</c:formatCode>
                <c:ptCount val="1"/>
                <c:pt idx="0">
                  <c:v>2027</c:v>
                </c:pt>
              </c:numCache>
              <c:extLst/>
            </c:numRef>
          </c:cat>
          <c:val>
            <c:numRef>
              <c:f>'[2027 Sewer Rate CIP Preliminary Scenarios for D&amp;D Board.xlsx]Sheet1'!$D$8:$J$8</c:f>
              <c:numCache>
                <c:formatCode>_("$"* #,##0.00_);_("$"* \(#,##0.00\);_("$"* "-"??_);_(@_)</c:formatCode>
                <c:ptCount val="1"/>
                <c:pt idx="0">
                  <c:v>19054970</c:v>
                </c:pt>
              </c:numCache>
              <c:extLst/>
            </c:numRef>
          </c:val>
          <c:extLst>
            <c:ext xmlns:c16="http://schemas.microsoft.com/office/drawing/2014/chart" uri="{C3380CC4-5D6E-409C-BE32-E72D297353CC}">
              <c16:uniqueId val="{00000002-E245-4DB7-BAFF-7476D2073270}"/>
            </c:ext>
          </c:extLst>
        </c:ser>
        <c:ser>
          <c:idx val="7"/>
          <c:order val="3"/>
          <c:tx>
            <c:strRef>
              <c:f>'[2027 Sewer Rate CIP Preliminary Scenarios for D&amp;D Board.xlsx]Sheet1'!$C$11</c:f>
              <c:strCache>
                <c:ptCount val="1"/>
                <c:pt idx="0">
                  <c:v>Resiliency </c:v>
                </c:pt>
              </c:strCache>
            </c:strRef>
          </c:tx>
          <c:spPr>
            <a:solidFill>
              <a:srgbClr val="FFFF00"/>
            </a:solidFill>
            <a:ln>
              <a:noFill/>
            </a:ln>
            <a:effectLst/>
          </c:spPr>
          <c:invertIfNegative val="0"/>
          <c:cat>
            <c:numRef>
              <c:f>'[2027 Sewer Rate CIP Preliminary Scenarios for D&amp;D Board.xlsx]Sheet1'!$D$3:$J$3</c:f>
              <c:numCache>
                <c:formatCode>General</c:formatCode>
                <c:ptCount val="1"/>
                <c:pt idx="0">
                  <c:v>2027</c:v>
                </c:pt>
              </c:numCache>
              <c:extLst/>
            </c:numRef>
          </c:cat>
          <c:val>
            <c:numRef>
              <c:f>'[2027 Sewer Rate CIP Preliminary Scenarios for D&amp;D Board.xlsx]Sheet1'!$D$11:$J$11</c:f>
              <c:numCache>
                <c:formatCode>_("$"* #,##0.00_);_("$"* \(#,##0.00\);_("$"* "-"??_);_(@_)</c:formatCode>
                <c:ptCount val="1"/>
                <c:pt idx="0">
                  <c:v>35604075.991333336</c:v>
                </c:pt>
              </c:numCache>
              <c:extLst/>
            </c:numRef>
          </c:val>
          <c:extLst>
            <c:ext xmlns:c16="http://schemas.microsoft.com/office/drawing/2014/chart" uri="{C3380CC4-5D6E-409C-BE32-E72D297353CC}">
              <c16:uniqueId val="{00000003-E245-4DB7-BAFF-7476D2073270}"/>
            </c:ext>
          </c:extLst>
        </c:ser>
        <c:ser>
          <c:idx val="2"/>
          <c:order val="4"/>
          <c:tx>
            <c:strRef>
              <c:f>'[2027 Sewer Rate CIP Preliminary Scenarios for D&amp;D Board.xlsx]Sheet1'!$C$6</c:f>
              <c:strCache>
                <c:ptCount val="1"/>
                <c:pt idx="0">
                  <c:v>Capacity Improvement </c:v>
                </c:pt>
              </c:strCache>
            </c:strRef>
          </c:tx>
          <c:spPr>
            <a:solidFill>
              <a:srgbClr val="FFC000"/>
            </a:solidFill>
            <a:ln>
              <a:noFill/>
            </a:ln>
            <a:effectLst/>
          </c:spPr>
          <c:invertIfNegative val="0"/>
          <c:cat>
            <c:numRef>
              <c:f>'[2027 Sewer Rate CIP Preliminary Scenarios for D&amp;D Board.xlsx]Sheet1'!$D$3:$J$3</c:f>
              <c:numCache>
                <c:formatCode>General</c:formatCode>
                <c:ptCount val="1"/>
                <c:pt idx="0">
                  <c:v>2027</c:v>
                </c:pt>
              </c:numCache>
              <c:extLst/>
            </c:numRef>
          </c:cat>
          <c:val>
            <c:numRef>
              <c:f>'[2027 Sewer Rate CIP Preliminary Scenarios for D&amp;D Board.xlsx]Sheet1'!$D$6:$J$6</c:f>
              <c:numCache>
                <c:formatCode>_("$"* #,##0.00_);_("$"* \(#,##0.00\);_("$"* "-"??_);_(@_)</c:formatCode>
                <c:ptCount val="1"/>
                <c:pt idx="0">
                  <c:v>76141386.204666674</c:v>
                </c:pt>
              </c:numCache>
              <c:extLst/>
            </c:numRef>
          </c:val>
          <c:extLst>
            <c:ext xmlns:c16="http://schemas.microsoft.com/office/drawing/2014/chart" uri="{C3380CC4-5D6E-409C-BE32-E72D297353CC}">
              <c16:uniqueId val="{00000004-E245-4DB7-BAFF-7476D2073270}"/>
            </c:ext>
          </c:extLst>
        </c:ser>
        <c:ser>
          <c:idx val="0"/>
          <c:order val="5"/>
          <c:tx>
            <c:strRef>
              <c:f>'[2027 Sewer Rate CIP Preliminary Scenarios for D&amp;D Board.xlsx]Sheet1'!$C$4</c:f>
              <c:strCache>
                <c:ptCount val="1"/>
                <c:pt idx="0">
                  <c:v>Asset Management - Conveyance</c:v>
                </c:pt>
              </c:strCache>
            </c:strRef>
          </c:tx>
          <c:spPr>
            <a:solidFill>
              <a:schemeClr val="accent1"/>
            </a:solidFill>
            <a:ln>
              <a:noFill/>
            </a:ln>
            <a:effectLst/>
          </c:spPr>
          <c:invertIfNegative val="0"/>
          <c:cat>
            <c:numRef>
              <c:f>'[2027 Sewer Rate CIP Preliminary Scenarios for D&amp;D Board.xlsx]Sheet1'!$D$3:$J$3</c:f>
              <c:numCache>
                <c:formatCode>General</c:formatCode>
                <c:ptCount val="1"/>
                <c:pt idx="0">
                  <c:v>2027</c:v>
                </c:pt>
              </c:numCache>
              <c:extLst/>
            </c:numRef>
          </c:cat>
          <c:val>
            <c:numRef>
              <c:f>'[2027 Sewer Rate CIP Preliminary Scenarios for D&amp;D Board.xlsx]Sheet1'!$D$4:$J$4</c:f>
              <c:numCache>
                <c:formatCode>_("$"* #,##0.00_);_("$"* \(#,##0.00\);_("$"* "-"??_);_(@_)</c:formatCode>
                <c:ptCount val="1"/>
                <c:pt idx="0">
                  <c:v>72184019.460666671</c:v>
                </c:pt>
              </c:numCache>
              <c:extLst/>
            </c:numRef>
          </c:val>
          <c:extLst>
            <c:ext xmlns:c16="http://schemas.microsoft.com/office/drawing/2014/chart" uri="{C3380CC4-5D6E-409C-BE32-E72D297353CC}">
              <c16:uniqueId val="{00000005-E245-4DB7-BAFF-7476D2073270}"/>
            </c:ext>
          </c:extLst>
        </c:ser>
        <c:ser>
          <c:idx val="1"/>
          <c:order val="6"/>
          <c:tx>
            <c:strRef>
              <c:f>'[2027 Sewer Rate CIP Preliminary Scenarios for D&amp;D Board.xlsx]Sheet1'!$C$5</c:f>
              <c:strCache>
                <c:ptCount val="1"/>
                <c:pt idx="0">
                  <c:v>Asset Management - Plants </c:v>
                </c:pt>
              </c:strCache>
            </c:strRef>
          </c:tx>
          <c:spPr>
            <a:solidFill>
              <a:srgbClr val="00B0F0"/>
            </a:solidFill>
            <a:ln>
              <a:noFill/>
            </a:ln>
            <a:effectLst/>
          </c:spPr>
          <c:invertIfNegative val="0"/>
          <c:cat>
            <c:numRef>
              <c:f>'[2027 Sewer Rate CIP Preliminary Scenarios for D&amp;D Board.xlsx]Sheet1'!$D$3:$J$3</c:f>
              <c:numCache>
                <c:formatCode>General</c:formatCode>
                <c:ptCount val="1"/>
                <c:pt idx="0">
                  <c:v>2027</c:v>
                </c:pt>
              </c:numCache>
              <c:extLst/>
            </c:numRef>
          </c:cat>
          <c:val>
            <c:numRef>
              <c:f>'[2027 Sewer Rate CIP Preliminary Scenarios for D&amp;D Board.xlsx]Sheet1'!$D$5:$J$5</c:f>
              <c:numCache>
                <c:formatCode>_("$"* #,##0.00_);_("$"* \(#,##0.00\);_("$"* "-"??_);_(@_)</c:formatCode>
                <c:ptCount val="1"/>
                <c:pt idx="0">
                  <c:v>232401895.792</c:v>
                </c:pt>
              </c:numCache>
              <c:extLst/>
            </c:numRef>
          </c:val>
          <c:extLst>
            <c:ext xmlns:c16="http://schemas.microsoft.com/office/drawing/2014/chart" uri="{C3380CC4-5D6E-409C-BE32-E72D297353CC}">
              <c16:uniqueId val="{00000006-E245-4DB7-BAFF-7476D2073270}"/>
            </c:ext>
          </c:extLst>
        </c:ser>
        <c:ser>
          <c:idx val="6"/>
          <c:order val="7"/>
          <c:tx>
            <c:strRef>
              <c:f>'[2027 Sewer Rate CIP Preliminary Scenarios for D&amp;D Board.xlsx]Sheet1'!$C$10</c:f>
              <c:strCache>
                <c:ptCount val="1"/>
                <c:pt idx="0">
                  <c:v>Regulatory </c:v>
                </c:pt>
              </c:strCache>
            </c:strRef>
          </c:tx>
          <c:spPr>
            <a:solidFill>
              <a:srgbClr val="00B050"/>
            </a:solidFill>
            <a:ln>
              <a:noFill/>
            </a:ln>
            <a:effectLst/>
          </c:spPr>
          <c:invertIfNegative val="0"/>
          <c:cat>
            <c:numRef>
              <c:f>'[2027 Sewer Rate CIP Preliminary Scenarios for D&amp;D Board.xlsx]Sheet1'!$D$3:$J$3</c:f>
              <c:numCache>
                <c:formatCode>General</c:formatCode>
                <c:ptCount val="1"/>
                <c:pt idx="0">
                  <c:v>2027</c:v>
                </c:pt>
              </c:numCache>
              <c:extLst/>
            </c:numRef>
          </c:cat>
          <c:val>
            <c:numRef>
              <c:f>'[2027 Sewer Rate CIP Preliminary Scenarios for D&amp;D Board.xlsx]Sheet1'!$D$10:$J$10</c:f>
              <c:numCache>
                <c:formatCode>_("$"* #,##0.00_);_("$"* \(#,##0.00\);_("$"* "-"??_);_(@_)</c:formatCode>
                <c:ptCount val="1"/>
                <c:pt idx="0">
                  <c:v>353155293.45204502</c:v>
                </c:pt>
              </c:numCache>
              <c:extLst/>
            </c:numRef>
          </c:val>
          <c:extLst>
            <c:ext xmlns:c16="http://schemas.microsoft.com/office/drawing/2014/chart" uri="{C3380CC4-5D6E-409C-BE32-E72D297353CC}">
              <c16:uniqueId val="{00000007-E245-4DB7-BAFF-7476D2073270}"/>
            </c:ext>
          </c:extLst>
        </c:ser>
        <c:dLbls>
          <c:showLegendKey val="0"/>
          <c:showVal val="0"/>
          <c:showCatName val="0"/>
          <c:showSerName val="0"/>
          <c:showPercent val="0"/>
          <c:showBubbleSize val="0"/>
        </c:dLbls>
        <c:gapWidth val="150"/>
        <c:overlap val="100"/>
        <c:axId val="347041952"/>
        <c:axId val="347047712"/>
      </c:barChart>
      <c:catAx>
        <c:axId val="347041952"/>
        <c:scaling>
          <c:orientation val="minMax"/>
        </c:scaling>
        <c:delete val="1"/>
        <c:axPos val="b"/>
        <c:numFmt formatCode="General" sourceLinked="1"/>
        <c:majorTickMark val="none"/>
        <c:minorTickMark val="none"/>
        <c:tickLblPos val="nextTo"/>
        <c:crossAx val="347047712"/>
        <c:crosses val="autoZero"/>
        <c:auto val="1"/>
        <c:lblAlgn val="ctr"/>
        <c:lblOffset val="100"/>
        <c:noMultiLvlLbl val="0"/>
      </c:catAx>
      <c:valAx>
        <c:axId val="347047712"/>
        <c:scaling>
          <c:orientation val="minMax"/>
          <c:max val="850000000"/>
          <c:min val="0"/>
        </c:scaling>
        <c:delete val="0"/>
        <c:axPos val="l"/>
        <c:majorGridlines>
          <c:spPr>
            <a:ln w="9525" cap="flat" cmpd="sng" algn="ctr">
              <a:solidFill>
                <a:schemeClr val="tx1">
                  <a:lumMod val="15000"/>
                  <a:lumOff val="85000"/>
                </a:schemeClr>
              </a:solidFill>
              <a:round/>
            </a:ln>
            <a:effectLst/>
          </c:spPr>
        </c:majorGridlines>
        <c:numFmt formatCode="&quot;$&quot;#,,&quot;M&quot;" sourceLinked="0"/>
        <c:majorTickMark val="out"/>
        <c:minorTickMark val="none"/>
        <c:tickLblPos val="nextTo"/>
        <c:spPr>
          <a:noFill/>
          <a:ln>
            <a:noFill/>
          </a:ln>
          <a:effectLst/>
        </c:spPr>
        <c:txPr>
          <a:bodyPr rot="-60000000" spcFirstLastPara="1" vertOverflow="ellipsis" vert="horz" wrap="square" anchor="ctr" anchorCtr="1"/>
          <a:lstStyle/>
          <a:p>
            <a:pPr>
              <a:defRPr sz="1400" b="1" i="0" u="none" strike="noStrike" kern="1200" baseline="0">
                <a:solidFill>
                  <a:schemeClr val="tx1"/>
                </a:solidFill>
                <a:latin typeface="+mn-lt"/>
                <a:ea typeface="+mn-ea"/>
                <a:cs typeface="+mn-cs"/>
              </a:defRPr>
            </a:pPr>
            <a:endParaRPr lang="en-US"/>
          </a:p>
        </c:txPr>
        <c:crossAx val="347041952"/>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0078410317284857"/>
          <c:y val="6.0277661978925395E-2"/>
          <c:w val="0.8748121241172192"/>
          <c:h val="0.63849527765388947"/>
        </c:manualLayout>
      </c:layout>
      <c:areaChart>
        <c:grouping val="stacked"/>
        <c:varyColors val="0"/>
        <c:ser>
          <c:idx val="0"/>
          <c:order val="0"/>
          <c:tx>
            <c:strRef>
              <c:f>'[2027 Sewer Rate CIP Preliminary Scenarios for D&amp;D Board.xlsx]10.75% Chart'!$E$11</c:f>
              <c:strCache>
                <c:ptCount val="1"/>
                <c:pt idx="0">
                  <c:v>Asset Management - Conveyance</c:v>
                </c:pt>
              </c:strCache>
            </c:strRef>
          </c:tx>
          <c:spPr>
            <a:solidFill>
              <a:srgbClr val="0070C0"/>
            </a:solidFill>
            <a:ln>
              <a:noFill/>
            </a:ln>
            <a:effectLst/>
          </c:spPr>
          <c:cat>
            <c:numRef>
              <c:f>'[2027 Sewer Rate CIP Preliminary Scenarios for D&amp;D Board.xlsx]10.75% Chart'!$F$10:$P$10</c:f>
              <c:numCache>
                <c:formatCode>General</c:formatCode>
                <c:ptCount val="11"/>
                <c:pt idx="0">
                  <c:v>2026</c:v>
                </c:pt>
                <c:pt idx="1">
                  <c:v>2027</c:v>
                </c:pt>
                <c:pt idx="2">
                  <c:v>2028</c:v>
                </c:pt>
                <c:pt idx="3">
                  <c:v>2029</c:v>
                </c:pt>
                <c:pt idx="4">
                  <c:v>2030</c:v>
                </c:pt>
                <c:pt idx="5">
                  <c:v>2031</c:v>
                </c:pt>
                <c:pt idx="6">
                  <c:v>2032</c:v>
                </c:pt>
                <c:pt idx="7">
                  <c:v>2033</c:v>
                </c:pt>
                <c:pt idx="8">
                  <c:v>2034</c:v>
                </c:pt>
                <c:pt idx="9">
                  <c:v>2035</c:v>
                </c:pt>
                <c:pt idx="10">
                  <c:v>2036</c:v>
                </c:pt>
              </c:numCache>
            </c:numRef>
          </c:cat>
          <c:val>
            <c:numRef>
              <c:f>'[2027 Sewer Rate CIP Preliminary Scenarios for D&amp;D Board.xlsx]10.75% Chart'!$F$11:$P$11</c:f>
              <c:numCache>
                <c:formatCode>"$"#,,"M"</c:formatCode>
                <c:ptCount val="11"/>
                <c:pt idx="0">
                  <c:v>78504077.599999994</c:v>
                </c:pt>
                <c:pt idx="1">
                  <c:v>72184019.460666671</c:v>
                </c:pt>
                <c:pt idx="2">
                  <c:v>64652880.975820005</c:v>
                </c:pt>
                <c:pt idx="3">
                  <c:v>56880127.893761262</c:v>
                </c:pt>
                <c:pt idx="4">
                  <c:v>61536830.639373161</c:v>
                </c:pt>
                <c:pt idx="5">
                  <c:v>61865668.151094943</c:v>
                </c:pt>
                <c:pt idx="6">
                  <c:v>64272713.938415527</c:v>
                </c:pt>
                <c:pt idx="7">
                  <c:v>79485361.787612662</c:v>
                </c:pt>
                <c:pt idx="8">
                  <c:v>85141509.469841406</c:v>
                </c:pt>
                <c:pt idx="9">
                  <c:v>138267266.60841188</c:v>
                </c:pt>
                <c:pt idx="10">
                  <c:v>153386088.02263737</c:v>
                </c:pt>
              </c:numCache>
            </c:numRef>
          </c:val>
          <c:extLst>
            <c:ext xmlns:c16="http://schemas.microsoft.com/office/drawing/2014/chart" uri="{C3380CC4-5D6E-409C-BE32-E72D297353CC}">
              <c16:uniqueId val="{00000000-F5D4-44BF-80C6-06A26D010A0D}"/>
            </c:ext>
          </c:extLst>
        </c:ser>
        <c:ser>
          <c:idx val="1"/>
          <c:order val="1"/>
          <c:tx>
            <c:strRef>
              <c:f>'[2027 Sewer Rate CIP Preliminary Scenarios for D&amp;D Board.xlsx]10.75% Chart'!$E$12</c:f>
              <c:strCache>
                <c:ptCount val="1"/>
                <c:pt idx="0">
                  <c:v>Asset Management - Plants </c:v>
                </c:pt>
              </c:strCache>
            </c:strRef>
          </c:tx>
          <c:spPr>
            <a:solidFill>
              <a:srgbClr val="00B0F0"/>
            </a:solidFill>
            <a:ln>
              <a:noFill/>
            </a:ln>
            <a:effectLst/>
          </c:spPr>
          <c:cat>
            <c:numRef>
              <c:f>'[2027 Sewer Rate CIP Preliminary Scenarios for D&amp;D Board.xlsx]10.75% Chart'!$F$10:$P$10</c:f>
              <c:numCache>
                <c:formatCode>General</c:formatCode>
                <c:ptCount val="11"/>
                <c:pt idx="0">
                  <c:v>2026</c:v>
                </c:pt>
                <c:pt idx="1">
                  <c:v>2027</c:v>
                </c:pt>
                <c:pt idx="2">
                  <c:v>2028</c:v>
                </c:pt>
                <c:pt idx="3">
                  <c:v>2029</c:v>
                </c:pt>
                <c:pt idx="4">
                  <c:v>2030</c:v>
                </c:pt>
                <c:pt idx="5">
                  <c:v>2031</c:v>
                </c:pt>
                <c:pt idx="6">
                  <c:v>2032</c:v>
                </c:pt>
                <c:pt idx="7">
                  <c:v>2033</c:v>
                </c:pt>
                <c:pt idx="8">
                  <c:v>2034</c:v>
                </c:pt>
                <c:pt idx="9">
                  <c:v>2035</c:v>
                </c:pt>
                <c:pt idx="10">
                  <c:v>2036</c:v>
                </c:pt>
              </c:numCache>
            </c:numRef>
          </c:cat>
          <c:val>
            <c:numRef>
              <c:f>'[2027 Sewer Rate CIP Preliminary Scenarios for D&amp;D Board.xlsx]10.75% Chart'!$F$12:$P$12</c:f>
              <c:numCache>
                <c:formatCode>"$"#,,"M"</c:formatCode>
                <c:ptCount val="11"/>
                <c:pt idx="0">
                  <c:v>164013756</c:v>
                </c:pt>
                <c:pt idx="1">
                  <c:v>225498605.79000002</c:v>
                </c:pt>
                <c:pt idx="2">
                  <c:v>237132218.44103333</c:v>
                </c:pt>
                <c:pt idx="3">
                  <c:v>226844701.15305498</c:v>
                </c:pt>
                <c:pt idx="4">
                  <c:v>315526998.83378869</c:v>
                </c:pt>
                <c:pt idx="5">
                  <c:v>257113094.90189093</c:v>
                </c:pt>
                <c:pt idx="6">
                  <c:v>278560287.39535809</c:v>
                </c:pt>
                <c:pt idx="7">
                  <c:v>157326529.10772935</c:v>
                </c:pt>
                <c:pt idx="8">
                  <c:v>172994099.66267681</c:v>
                </c:pt>
                <c:pt idx="9">
                  <c:v>238662416.79866213</c:v>
                </c:pt>
                <c:pt idx="10">
                  <c:v>243437032.72745219</c:v>
                </c:pt>
              </c:numCache>
            </c:numRef>
          </c:val>
          <c:extLst>
            <c:ext xmlns:c16="http://schemas.microsoft.com/office/drawing/2014/chart" uri="{C3380CC4-5D6E-409C-BE32-E72D297353CC}">
              <c16:uniqueId val="{00000001-F5D4-44BF-80C6-06A26D010A0D}"/>
            </c:ext>
          </c:extLst>
        </c:ser>
        <c:ser>
          <c:idx val="2"/>
          <c:order val="2"/>
          <c:tx>
            <c:strRef>
              <c:f>'[2027 Sewer Rate CIP Preliminary Scenarios for D&amp;D Board.xlsx]10.75% Chart'!$E$13</c:f>
              <c:strCache>
                <c:ptCount val="1"/>
                <c:pt idx="0">
                  <c:v>Capacity Improvement </c:v>
                </c:pt>
              </c:strCache>
            </c:strRef>
          </c:tx>
          <c:spPr>
            <a:solidFill>
              <a:srgbClr val="FFC000"/>
            </a:solidFill>
            <a:ln>
              <a:noFill/>
              <a:prstDash val="dash"/>
            </a:ln>
            <a:effectLst/>
          </c:spPr>
          <c:cat>
            <c:numRef>
              <c:f>'[2027 Sewer Rate CIP Preliminary Scenarios for D&amp;D Board.xlsx]10.75% Chart'!$F$10:$P$10</c:f>
              <c:numCache>
                <c:formatCode>General</c:formatCode>
                <c:ptCount val="11"/>
                <c:pt idx="0">
                  <c:v>2026</c:v>
                </c:pt>
                <c:pt idx="1">
                  <c:v>2027</c:v>
                </c:pt>
                <c:pt idx="2">
                  <c:v>2028</c:v>
                </c:pt>
                <c:pt idx="3">
                  <c:v>2029</c:v>
                </c:pt>
                <c:pt idx="4">
                  <c:v>2030</c:v>
                </c:pt>
                <c:pt idx="5">
                  <c:v>2031</c:v>
                </c:pt>
                <c:pt idx="6">
                  <c:v>2032</c:v>
                </c:pt>
                <c:pt idx="7">
                  <c:v>2033</c:v>
                </c:pt>
                <c:pt idx="8">
                  <c:v>2034</c:v>
                </c:pt>
                <c:pt idx="9">
                  <c:v>2035</c:v>
                </c:pt>
                <c:pt idx="10">
                  <c:v>2036</c:v>
                </c:pt>
              </c:numCache>
            </c:numRef>
          </c:cat>
          <c:val>
            <c:numRef>
              <c:f>'[2027 Sewer Rate CIP Preliminary Scenarios for D&amp;D Board.xlsx]10.75% Chart'!$F$13:$P$13</c:f>
              <c:numCache>
                <c:formatCode>"$"#,,"M"</c:formatCode>
                <c:ptCount val="11"/>
                <c:pt idx="0">
                  <c:v>77102077.599999994</c:v>
                </c:pt>
                <c:pt idx="1">
                  <c:v>71903565.92733334</c:v>
                </c:pt>
                <c:pt idx="2">
                  <c:v>126474415.67115332</c:v>
                </c:pt>
                <c:pt idx="3">
                  <c:v>117436074.77062127</c:v>
                </c:pt>
                <c:pt idx="4">
                  <c:v>154765708.51679432</c:v>
                </c:pt>
                <c:pt idx="5">
                  <c:v>87806926.3810018</c:v>
                </c:pt>
                <c:pt idx="6">
                  <c:v>136695909.35245347</c:v>
                </c:pt>
                <c:pt idx="7">
                  <c:v>141433917.68488389</c:v>
                </c:pt>
                <c:pt idx="8">
                  <c:v>177287183.34708557</c:v>
                </c:pt>
                <c:pt idx="9">
                  <c:v>370754897.79434407</c:v>
                </c:pt>
                <c:pt idx="10">
                  <c:v>304479074.0379222</c:v>
                </c:pt>
              </c:numCache>
            </c:numRef>
          </c:val>
          <c:extLst>
            <c:ext xmlns:c16="http://schemas.microsoft.com/office/drawing/2014/chart" uri="{C3380CC4-5D6E-409C-BE32-E72D297353CC}">
              <c16:uniqueId val="{00000002-F5D4-44BF-80C6-06A26D010A0D}"/>
            </c:ext>
          </c:extLst>
        </c:ser>
        <c:ser>
          <c:idx val="3"/>
          <c:order val="3"/>
          <c:tx>
            <c:strRef>
              <c:f>'[2027 Sewer Rate CIP Preliminary Scenarios for D&amp;D Board.xlsx]10.75% Chart'!$E$14</c:f>
              <c:strCache>
                <c:ptCount val="1"/>
                <c:pt idx="0">
                  <c:v>Operational Enhancements </c:v>
                </c:pt>
              </c:strCache>
            </c:strRef>
          </c:tx>
          <c:spPr>
            <a:solidFill>
              <a:schemeClr val="bg1">
                <a:lumMod val="50000"/>
              </a:schemeClr>
            </a:solidFill>
            <a:ln>
              <a:noFill/>
            </a:ln>
            <a:effectLst/>
          </c:spPr>
          <c:cat>
            <c:numRef>
              <c:f>'[2027 Sewer Rate CIP Preliminary Scenarios for D&amp;D Board.xlsx]10.75% Chart'!$F$10:$P$10</c:f>
              <c:numCache>
                <c:formatCode>General</c:formatCode>
                <c:ptCount val="11"/>
                <c:pt idx="0">
                  <c:v>2026</c:v>
                </c:pt>
                <c:pt idx="1">
                  <c:v>2027</c:v>
                </c:pt>
                <c:pt idx="2">
                  <c:v>2028</c:v>
                </c:pt>
                <c:pt idx="3">
                  <c:v>2029</c:v>
                </c:pt>
                <c:pt idx="4">
                  <c:v>2030</c:v>
                </c:pt>
                <c:pt idx="5">
                  <c:v>2031</c:v>
                </c:pt>
                <c:pt idx="6">
                  <c:v>2032</c:v>
                </c:pt>
                <c:pt idx="7">
                  <c:v>2033</c:v>
                </c:pt>
                <c:pt idx="8">
                  <c:v>2034</c:v>
                </c:pt>
                <c:pt idx="9">
                  <c:v>2035</c:v>
                </c:pt>
                <c:pt idx="10">
                  <c:v>2036</c:v>
                </c:pt>
              </c:numCache>
            </c:numRef>
          </c:cat>
          <c:val>
            <c:numRef>
              <c:f>'[2027 Sewer Rate CIP Preliminary Scenarios for D&amp;D Board.xlsx]10.75% Chart'!$F$14:$P$14</c:f>
              <c:numCache>
                <c:formatCode>"$"#,,"M"</c:formatCode>
                <c:ptCount val="11"/>
                <c:pt idx="0">
                  <c:v>16551599.199999999</c:v>
                </c:pt>
                <c:pt idx="1">
                  <c:v>13897230.931333333</c:v>
                </c:pt>
                <c:pt idx="2">
                  <c:v>12563100.14594</c:v>
                </c:pt>
                <c:pt idx="3">
                  <c:v>13796263.888318202</c:v>
                </c:pt>
                <c:pt idx="4">
                  <c:v>17841119.041599728</c:v>
                </c:pt>
                <c:pt idx="5">
                  <c:v>18049916.402456455</c:v>
                </c:pt>
                <c:pt idx="6">
                  <c:v>22865278.529658318</c:v>
                </c:pt>
                <c:pt idx="7">
                  <c:v>29744055.973210055</c:v>
                </c:pt>
                <c:pt idx="8">
                  <c:v>48423060.839663848</c:v>
                </c:pt>
                <c:pt idx="9">
                  <c:v>50681179.307684019</c:v>
                </c:pt>
                <c:pt idx="10">
                  <c:v>21158675.381474487</c:v>
                </c:pt>
              </c:numCache>
            </c:numRef>
          </c:val>
          <c:extLst>
            <c:ext xmlns:c16="http://schemas.microsoft.com/office/drawing/2014/chart" uri="{C3380CC4-5D6E-409C-BE32-E72D297353CC}">
              <c16:uniqueId val="{00000003-F5D4-44BF-80C6-06A26D010A0D}"/>
            </c:ext>
          </c:extLst>
        </c:ser>
        <c:ser>
          <c:idx val="4"/>
          <c:order val="4"/>
          <c:tx>
            <c:strRef>
              <c:f>'[2027 Sewer Rate CIP Preliminary Scenarios for D&amp;D Board.xlsx]10.75% Chart'!$E$15</c:f>
              <c:strCache>
                <c:ptCount val="1"/>
                <c:pt idx="0">
                  <c:v>Planning &amp; Administration </c:v>
                </c:pt>
              </c:strCache>
            </c:strRef>
          </c:tx>
          <c:spPr>
            <a:solidFill>
              <a:srgbClr val="7030A0"/>
            </a:solidFill>
            <a:ln w="25400">
              <a:noFill/>
            </a:ln>
            <a:effectLst/>
          </c:spPr>
          <c:cat>
            <c:numRef>
              <c:f>'[2027 Sewer Rate CIP Preliminary Scenarios for D&amp;D Board.xlsx]10.75% Chart'!$F$10:$P$10</c:f>
              <c:numCache>
                <c:formatCode>General</c:formatCode>
                <c:ptCount val="11"/>
                <c:pt idx="0">
                  <c:v>2026</c:v>
                </c:pt>
                <c:pt idx="1">
                  <c:v>2027</c:v>
                </c:pt>
                <c:pt idx="2">
                  <c:v>2028</c:v>
                </c:pt>
                <c:pt idx="3">
                  <c:v>2029</c:v>
                </c:pt>
                <c:pt idx="4">
                  <c:v>2030</c:v>
                </c:pt>
                <c:pt idx="5">
                  <c:v>2031</c:v>
                </c:pt>
                <c:pt idx="6">
                  <c:v>2032</c:v>
                </c:pt>
                <c:pt idx="7">
                  <c:v>2033</c:v>
                </c:pt>
                <c:pt idx="8">
                  <c:v>2034</c:v>
                </c:pt>
                <c:pt idx="9">
                  <c:v>2035</c:v>
                </c:pt>
                <c:pt idx="10">
                  <c:v>2036</c:v>
                </c:pt>
              </c:numCache>
            </c:numRef>
          </c:cat>
          <c:val>
            <c:numRef>
              <c:f>'[2027 Sewer Rate CIP Preliminary Scenarios for D&amp;D Board.xlsx]10.75% Chart'!$F$15:$P$15</c:f>
              <c:numCache>
                <c:formatCode>"$"#,,"M"</c:formatCode>
                <c:ptCount val="11"/>
                <c:pt idx="0">
                  <c:v>21007056</c:v>
                </c:pt>
                <c:pt idx="1">
                  <c:v>19054970</c:v>
                </c:pt>
                <c:pt idx="2">
                  <c:v>18066335</c:v>
                </c:pt>
                <c:pt idx="3">
                  <c:v>21862383</c:v>
                </c:pt>
                <c:pt idx="4">
                  <c:v>13697492</c:v>
                </c:pt>
                <c:pt idx="5">
                  <c:v>12604929</c:v>
                </c:pt>
                <c:pt idx="6">
                  <c:v>12491689</c:v>
                </c:pt>
                <c:pt idx="7">
                  <c:v>11949921</c:v>
                </c:pt>
                <c:pt idx="8">
                  <c:v>5474429</c:v>
                </c:pt>
                <c:pt idx="9">
                  <c:v>1275224</c:v>
                </c:pt>
                <c:pt idx="10">
                  <c:v>325295</c:v>
                </c:pt>
              </c:numCache>
            </c:numRef>
          </c:val>
          <c:extLst>
            <c:ext xmlns:c16="http://schemas.microsoft.com/office/drawing/2014/chart" uri="{C3380CC4-5D6E-409C-BE32-E72D297353CC}">
              <c16:uniqueId val="{00000004-F5D4-44BF-80C6-06A26D010A0D}"/>
            </c:ext>
          </c:extLst>
        </c:ser>
        <c:ser>
          <c:idx val="5"/>
          <c:order val="5"/>
          <c:tx>
            <c:strRef>
              <c:f>'[2027 Sewer Rate CIP Preliminary Scenarios for D&amp;D Board.xlsx]10.75% Chart'!$E$16</c:f>
              <c:strCache>
                <c:ptCount val="1"/>
                <c:pt idx="0">
                  <c:v>Resource Recovery</c:v>
                </c:pt>
              </c:strCache>
            </c:strRef>
          </c:tx>
          <c:spPr>
            <a:solidFill>
              <a:srgbClr val="00FFFF"/>
            </a:solidFill>
            <a:ln>
              <a:noFill/>
              <a:prstDash val="dash"/>
            </a:ln>
            <a:effectLst/>
          </c:spPr>
          <c:cat>
            <c:numRef>
              <c:f>'[2027 Sewer Rate CIP Preliminary Scenarios for D&amp;D Board.xlsx]10.75% Chart'!$F$10:$P$10</c:f>
              <c:numCache>
                <c:formatCode>General</c:formatCode>
                <c:ptCount val="11"/>
                <c:pt idx="0">
                  <c:v>2026</c:v>
                </c:pt>
                <c:pt idx="1">
                  <c:v>2027</c:v>
                </c:pt>
                <c:pt idx="2">
                  <c:v>2028</c:v>
                </c:pt>
                <c:pt idx="3">
                  <c:v>2029</c:v>
                </c:pt>
                <c:pt idx="4">
                  <c:v>2030</c:v>
                </c:pt>
                <c:pt idx="5">
                  <c:v>2031</c:v>
                </c:pt>
                <c:pt idx="6">
                  <c:v>2032</c:v>
                </c:pt>
                <c:pt idx="7">
                  <c:v>2033</c:v>
                </c:pt>
                <c:pt idx="8">
                  <c:v>2034</c:v>
                </c:pt>
                <c:pt idx="9">
                  <c:v>2035</c:v>
                </c:pt>
                <c:pt idx="10">
                  <c:v>2036</c:v>
                </c:pt>
              </c:numCache>
            </c:numRef>
          </c:cat>
          <c:val>
            <c:numRef>
              <c:f>'[2027 Sewer Rate CIP Preliminary Scenarios for D&amp;D Board.xlsx]10.75% Chart'!$F$16:$P$16</c:f>
              <c:numCache>
                <c:formatCode>"$"#,,"M"</c:formatCode>
                <c:ptCount val="11"/>
                <c:pt idx="0">
                  <c:v>6787185.5999999996</c:v>
                </c:pt>
                <c:pt idx="1">
                  <c:v>8773369.1640000008</c:v>
                </c:pt>
                <c:pt idx="2">
                  <c:v>5181342.8395866668</c:v>
                </c:pt>
                <c:pt idx="3">
                  <c:v>3974545.4401075998</c:v>
                </c:pt>
                <c:pt idx="4">
                  <c:v>4371393.4936520671</c:v>
                </c:pt>
                <c:pt idx="5">
                  <c:v>11950222.491903648</c:v>
                </c:pt>
                <c:pt idx="6">
                  <c:v>29875106.911586083</c:v>
                </c:pt>
                <c:pt idx="7">
                  <c:v>31259099.735316977</c:v>
                </c:pt>
                <c:pt idx="8">
                  <c:v>21354358.230803937</c:v>
                </c:pt>
                <c:pt idx="9">
                  <c:v>164148.59576475146</c:v>
                </c:pt>
                <c:pt idx="10">
                  <c:v>1336753.2062985497</c:v>
                </c:pt>
              </c:numCache>
            </c:numRef>
          </c:val>
          <c:extLst>
            <c:ext xmlns:c16="http://schemas.microsoft.com/office/drawing/2014/chart" uri="{C3380CC4-5D6E-409C-BE32-E72D297353CC}">
              <c16:uniqueId val="{00000005-F5D4-44BF-80C6-06A26D010A0D}"/>
            </c:ext>
          </c:extLst>
        </c:ser>
        <c:ser>
          <c:idx val="6"/>
          <c:order val="6"/>
          <c:tx>
            <c:strRef>
              <c:f>'[2027 Sewer Rate CIP Preliminary Scenarios for D&amp;D Board.xlsx]10.75% Chart'!$E$17</c:f>
              <c:strCache>
                <c:ptCount val="1"/>
                <c:pt idx="0">
                  <c:v>Regulatory </c:v>
                </c:pt>
              </c:strCache>
            </c:strRef>
          </c:tx>
          <c:spPr>
            <a:solidFill>
              <a:srgbClr val="00B050"/>
            </a:solidFill>
            <a:ln>
              <a:noFill/>
            </a:ln>
            <a:effectLst/>
          </c:spPr>
          <c:cat>
            <c:numRef>
              <c:f>'[2027 Sewer Rate CIP Preliminary Scenarios for D&amp;D Board.xlsx]10.75% Chart'!$F$10:$P$10</c:f>
              <c:numCache>
                <c:formatCode>General</c:formatCode>
                <c:ptCount val="11"/>
                <c:pt idx="0">
                  <c:v>2026</c:v>
                </c:pt>
                <c:pt idx="1">
                  <c:v>2027</c:v>
                </c:pt>
                <c:pt idx="2">
                  <c:v>2028</c:v>
                </c:pt>
                <c:pt idx="3">
                  <c:v>2029</c:v>
                </c:pt>
                <c:pt idx="4">
                  <c:v>2030</c:v>
                </c:pt>
                <c:pt idx="5">
                  <c:v>2031</c:v>
                </c:pt>
                <c:pt idx="6">
                  <c:v>2032</c:v>
                </c:pt>
                <c:pt idx="7">
                  <c:v>2033</c:v>
                </c:pt>
                <c:pt idx="8">
                  <c:v>2034</c:v>
                </c:pt>
                <c:pt idx="9">
                  <c:v>2035</c:v>
                </c:pt>
                <c:pt idx="10">
                  <c:v>2036</c:v>
                </c:pt>
              </c:numCache>
            </c:numRef>
          </c:cat>
          <c:val>
            <c:numRef>
              <c:f>'[2027 Sewer Rate CIP Preliminary Scenarios for D&amp;D Board.xlsx]10.75% Chart'!$F$17:$P$17</c:f>
              <c:numCache>
                <c:formatCode>"$"#,,"M"</c:formatCode>
                <c:ptCount val="11"/>
                <c:pt idx="0">
                  <c:v>185853592.22149998</c:v>
                </c:pt>
                <c:pt idx="1">
                  <c:v>350237818.45204502</c:v>
                </c:pt>
                <c:pt idx="2">
                  <c:v>399114570.92361534</c:v>
                </c:pt>
                <c:pt idx="3">
                  <c:v>592088808.99662757</c:v>
                </c:pt>
                <c:pt idx="4">
                  <c:v>622903682.72524619</c:v>
                </c:pt>
                <c:pt idx="5">
                  <c:v>790982947.87523818</c:v>
                </c:pt>
                <c:pt idx="6">
                  <c:v>1097379800.8860576</c:v>
                </c:pt>
                <c:pt idx="7">
                  <c:v>1152613003.1322677</c:v>
                </c:pt>
                <c:pt idx="8">
                  <c:v>998973259.86861801</c:v>
                </c:pt>
                <c:pt idx="9">
                  <c:v>453358095.50224501</c:v>
                </c:pt>
                <c:pt idx="10">
                  <c:v>118997469.76426291</c:v>
                </c:pt>
              </c:numCache>
            </c:numRef>
          </c:val>
          <c:extLst>
            <c:ext xmlns:c16="http://schemas.microsoft.com/office/drawing/2014/chart" uri="{C3380CC4-5D6E-409C-BE32-E72D297353CC}">
              <c16:uniqueId val="{00000006-F5D4-44BF-80C6-06A26D010A0D}"/>
            </c:ext>
          </c:extLst>
        </c:ser>
        <c:ser>
          <c:idx val="7"/>
          <c:order val="7"/>
          <c:tx>
            <c:strRef>
              <c:f>'[2027 Sewer Rate CIP Preliminary Scenarios for D&amp;D Board.xlsx]10.75% Chart'!$E$18</c:f>
              <c:strCache>
                <c:ptCount val="1"/>
                <c:pt idx="0">
                  <c:v>Resiliency </c:v>
                </c:pt>
              </c:strCache>
            </c:strRef>
          </c:tx>
          <c:spPr>
            <a:solidFill>
              <a:srgbClr val="FFFF00"/>
            </a:solidFill>
            <a:ln>
              <a:noFill/>
            </a:ln>
            <a:effectLst/>
          </c:spPr>
          <c:cat>
            <c:numRef>
              <c:f>'[2027 Sewer Rate CIP Preliminary Scenarios for D&amp;D Board.xlsx]10.75% Chart'!$F$10:$P$10</c:f>
              <c:numCache>
                <c:formatCode>General</c:formatCode>
                <c:ptCount val="11"/>
                <c:pt idx="0">
                  <c:v>2026</c:v>
                </c:pt>
                <c:pt idx="1">
                  <c:v>2027</c:v>
                </c:pt>
                <c:pt idx="2">
                  <c:v>2028</c:v>
                </c:pt>
                <c:pt idx="3">
                  <c:v>2029</c:v>
                </c:pt>
                <c:pt idx="4">
                  <c:v>2030</c:v>
                </c:pt>
                <c:pt idx="5">
                  <c:v>2031</c:v>
                </c:pt>
                <c:pt idx="6">
                  <c:v>2032</c:v>
                </c:pt>
                <c:pt idx="7">
                  <c:v>2033</c:v>
                </c:pt>
                <c:pt idx="8">
                  <c:v>2034</c:v>
                </c:pt>
                <c:pt idx="9">
                  <c:v>2035</c:v>
                </c:pt>
                <c:pt idx="10">
                  <c:v>2036</c:v>
                </c:pt>
              </c:numCache>
            </c:numRef>
          </c:cat>
          <c:val>
            <c:numRef>
              <c:f>'[2027 Sewer Rate CIP Preliminary Scenarios for D&amp;D Board.xlsx]10.75% Chart'!$F$18:$P$18</c:f>
              <c:numCache>
                <c:formatCode>"$"#,,"M"</c:formatCode>
                <c:ptCount val="11"/>
                <c:pt idx="0">
                  <c:v>41350583.200000003</c:v>
                </c:pt>
                <c:pt idx="1">
                  <c:v>35604075.991333336</c:v>
                </c:pt>
                <c:pt idx="2">
                  <c:v>37382957.587073334</c:v>
                </c:pt>
                <c:pt idx="3">
                  <c:v>55981876.850685537</c:v>
                </c:pt>
                <c:pt idx="4">
                  <c:v>58636394.714019597</c:v>
                </c:pt>
                <c:pt idx="5">
                  <c:v>7885027.7944616005</c:v>
                </c:pt>
                <c:pt idx="6">
                  <c:v>5216279.0464592008</c:v>
                </c:pt>
                <c:pt idx="7">
                  <c:v>990430</c:v>
                </c:pt>
                <c:pt idx="8">
                  <c:v>2031343</c:v>
                </c:pt>
                <c:pt idx="9">
                  <c:v>6198704.7626861576</c:v>
                </c:pt>
                <c:pt idx="10">
                  <c:v>12738835.936605183</c:v>
                </c:pt>
              </c:numCache>
            </c:numRef>
          </c:val>
          <c:extLst>
            <c:ext xmlns:c16="http://schemas.microsoft.com/office/drawing/2014/chart" uri="{C3380CC4-5D6E-409C-BE32-E72D297353CC}">
              <c16:uniqueId val="{00000007-F5D4-44BF-80C6-06A26D010A0D}"/>
            </c:ext>
          </c:extLst>
        </c:ser>
        <c:ser>
          <c:idx val="9"/>
          <c:order val="8"/>
          <c:tx>
            <c:strRef>
              <c:f>'[2027 Sewer Rate CIP Preliminary Scenarios for D&amp;D Board.xlsx]10.75% Chart'!$E$22</c:f>
              <c:strCache>
                <c:ptCount val="1"/>
                <c:pt idx="0">
                  <c:v>Variance (Zach)</c:v>
                </c:pt>
              </c:strCache>
            </c:strRef>
          </c:tx>
          <c:spPr>
            <a:pattFill prst="dkDnDiag">
              <a:fgClr>
                <a:schemeClr val="bg1">
                  <a:lumMod val="50000"/>
                </a:schemeClr>
              </a:fgClr>
              <a:bgClr>
                <a:schemeClr val="bg1"/>
              </a:bgClr>
            </a:pattFill>
            <a:ln>
              <a:noFill/>
            </a:ln>
            <a:effectLst/>
          </c:spPr>
          <c:cat>
            <c:numRef>
              <c:f>'[2027 Sewer Rate CIP Preliminary Scenarios for D&amp;D Board.xlsx]10.75% Chart'!$F$10:$P$10</c:f>
              <c:numCache>
                <c:formatCode>General</c:formatCode>
                <c:ptCount val="11"/>
                <c:pt idx="0">
                  <c:v>2026</c:v>
                </c:pt>
                <c:pt idx="1">
                  <c:v>2027</c:v>
                </c:pt>
                <c:pt idx="2">
                  <c:v>2028</c:v>
                </c:pt>
                <c:pt idx="3">
                  <c:v>2029</c:v>
                </c:pt>
                <c:pt idx="4">
                  <c:v>2030</c:v>
                </c:pt>
                <c:pt idx="5">
                  <c:v>2031</c:v>
                </c:pt>
                <c:pt idx="6">
                  <c:v>2032</c:v>
                </c:pt>
                <c:pt idx="7">
                  <c:v>2033</c:v>
                </c:pt>
                <c:pt idx="8">
                  <c:v>2034</c:v>
                </c:pt>
                <c:pt idx="9">
                  <c:v>2035</c:v>
                </c:pt>
                <c:pt idx="10">
                  <c:v>2036</c:v>
                </c:pt>
              </c:numCache>
            </c:numRef>
          </c:cat>
          <c:val>
            <c:numRef>
              <c:f>'[2027 Sewer Rate CIP Preliminary Scenarios for D&amp;D Board.xlsx]10.75% Chart'!$F$22:$P$22</c:f>
              <c:numCache>
                <c:formatCode>"$"#,,"M"</c:formatCode>
                <c:ptCount val="11"/>
                <c:pt idx="0">
                  <c:v>12004460</c:v>
                </c:pt>
                <c:pt idx="1">
                  <c:v>18547378.496666551</c:v>
                </c:pt>
                <c:pt idx="2">
                  <c:v>33173919.501132369</c:v>
                </c:pt>
                <c:pt idx="3">
                  <c:v>71729761.967853785</c:v>
                </c:pt>
                <c:pt idx="4">
                  <c:v>164883676.23313951</c:v>
                </c:pt>
                <c:pt idx="5">
                  <c:v>236605826.60823321</c:v>
                </c:pt>
                <c:pt idx="6">
                  <c:v>281213604.88796449</c:v>
                </c:pt>
                <c:pt idx="7">
                  <c:v>285175655.51214242</c:v>
                </c:pt>
                <c:pt idx="8">
                  <c:v>294101639.68729925</c:v>
                </c:pt>
                <c:pt idx="9">
                  <c:v>167572203.988204</c:v>
                </c:pt>
                <c:pt idx="10">
                  <c:v>-106863411.06907606</c:v>
                </c:pt>
              </c:numCache>
            </c:numRef>
          </c:val>
          <c:extLst>
            <c:ext xmlns:c16="http://schemas.microsoft.com/office/drawing/2014/chart" uri="{C3380CC4-5D6E-409C-BE32-E72D297353CC}">
              <c16:uniqueId val="{00000008-F5D4-44BF-80C6-06A26D010A0D}"/>
            </c:ext>
          </c:extLst>
        </c:ser>
        <c:dLbls>
          <c:showLegendKey val="0"/>
          <c:showVal val="0"/>
          <c:showCatName val="0"/>
          <c:showSerName val="0"/>
          <c:showPercent val="0"/>
          <c:showBubbleSize val="0"/>
        </c:dLbls>
        <c:axId val="1293880128"/>
        <c:axId val="1293880608"/>
      </c:areaChart>
      <c:catAx>
        <c:axId val="1293880128"/>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1" i="0" u="none" strike="noStrike" kern="1200" baseline="0">
                <a:solidFill>
                  <a:sysClr val="windowText" lastClr="000000"/>
                </a:solidFill>
                <a:latin typeface="+mn-lt"/>
                <a:ea typeface="+mn-ea"/>
                <a:cs typeface="+mn-cs"/>
              </a:defRPr>
            </a:pPr>
            <a:endParaRPr lang="en-US"/>
          </a:p>
        </c:txPr>
        <c:crossAx val="1293880608"/>
        <c:crosses val="autoZero"/>
        <c:auto val="1"/>
        <c:lblAlgn val="ctr"/>
        <c:lblOffset val="100"/>
        <c:noMultiLvlLbl val="0"/>
      </c:catAx>
      <c:valAx>
        <c:axId val="1293880608"/>
        <c:scaling>
          <c:orientation val="minMax"/>
          <c:max val="2500000000"/>
        </c:scaling>
        <c:delete val="0"/>
        <c:axPos val="l"/>
        <c:majorGridlines>
          <c:spPr>
            <a:ln w="9525" cap="flat" cmpd="sng" algn="ctr">
              <a:solidFill>
                <a:schemeClr val="tx1">
                  <a:lumMod val="15000"/>
                  <a:lumOff val="85000"/>
                </a:schemeClr>
              </a:solidFill>
              <a:round/>
            </a:ln>
            <a:effectLst/>
          </c:spPr>
        </c:majorGridlines>
        <c:numFmt formatCode="&quot;$&quot;#.0,,,&quot;B&quot;" sourceLinked="0"/>
        <c:majorTickMark val="none"/>
        <c:minorTickMark val="none"/>
        <c:tickLblPos val="nextTo"/>
        <c:spPr>
          <a:noFill/>
          <a:ln>
            <a:noFill/>
          </a:ln>
          <a:effectLst/>
        </c:spPr>
        <c:txPr>
          <a:bodyPr rot="-60000000" spcFirstLastPara="1" vertOverflow="ellipsis" vert="horz" wrap="square" anchor="ctr" anchorCtr="1"/>
          <a:lstStyle/>
          <a:p>
            <a:pPr>
              <a:defRPr sz="1200" b="1" i="0" u="none" strike="noStrike" kern="1200" baseline="0">
                <a:solidFill>
                  <a:sysClr val="windowText" lastClr="000000"/>
                </a:solidFill>
                <a:latin typeface="+mn-lt"/>
                <a:ea typeface="+mn-ea"/>
                <a:cs typeface="+mn-cs"/>
              </a:defRPr>
            </a:pPr>
            <a:endParaRPr lang="en-US"/>
          </a:p>
        </c:txPr>
        <c:crossAx val="1293880128"/>
        <c:crosses val="autoZero"/>
        <c:crossBetween val="between"/>
        <c:majorUnit val="500000000"/>
      </c:valAx>
      <c:spPr>
        <a:noFill/>
        <a:ln>
          <a:noFill/>
        </a:ln>
        <a:effectLst/>
      </c:spPr>
    </c:plotArea>
    <c:legend>
      <c:legendPos val="b"/>
      <c:legendEntry>
        <c:idx val="8"/>
        <c:delete val="1"/>
      </c:legendEntry>
      <c:layout>
        <c:manualLayout>
          <c:xMode val="edge"/>
          <c:yMode val="edge"/>
          <c:x val="5.6854957387149199E-2"/>
          <c:y val="0.77299841196321051"/>
          <c:w val="0.9302601141555269"/>
          <c:h val="0.18148338075387635"/>
        </c:manualLayout>
      </c:layout>
      <c:overlay val="0"/>
      <c:spPr>
        <a:noFill/>
        <a:ln>
          <a:noFill/>
        </a:ln>
        <a:effectLst/>
      </c:spPr>
      <c:txPr>
        <a:bodyPr rot="0" spcFirstLastPara="1" vertOverflow="ellipsis" vert="horz" wrap="square" anchor="ctr" anchorCtr="1"/>
        <a:lstStyle/>
        <a:p>
          <a:pPr>
            <a:defRPr sz="1000" b="1" i="0" u="none" strike="noStrike" kern="1200" baseline="0">
              <a:solidFill>
                <a:sysClr val="windowText" lastClr="000000"/>
              </a:solidFill>
              <a:latin typeface="+mn-lt"/>
              <a:ea typeface="+mn-ea"/>
              <a:cs typeface="+mn-cs"/>
            </a:defRPr>
          </a:pPr>
          <a:endParaRPr lang="en-US"/>
        </a:p>
      </c:txPr>
    </c:legend>
    <c:plotVisOnly val="1"/>
    <c:dispBlanksAs val="zero"/>
    <c:showDLblsOverMax val="0"/>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6765159395370061E-2"/>
          <c:y val="5.1570302365255095E-2"/>
          <c:w val="0.90935881556710163"/>
          <c:h val="0.64355213645975873"/>
        </c:manualLayout>
      </c:layout>
      <c:areaChart>
        <c:grouping val="stacked"/>
        <c:varyColors val="0"/>
        <c:ser>
          <c:idx val="0"/>
          <c:order val="0"/>
          <c:tx>
            <c:strRef>
              <c:f>'[2027 Sewer Rate CIP Preliminary Scenarios for D&amp;D Board.xlsx]Reg Timeline Ext Chart'!$E$5</c:f>
              <c:strCache>
                <c:ptCount val="1"/>
                <c:pt idx="0">
                  <c:v>Asset Management - Conveyance</c:v>
                </c:pt>
              </c:strCache>
            </c:strRef>
          </c:tx>
          <c:spPr>
            <a:solidFill>
              <a:srgbClr val="0070C0"/>
            </a:solidFill>
            <a:ln>
              <a:noFill/>
            </a:ln>
            <a:effectLst/>
          </c:spPr>
          <c:cat>
            <c:numRef>
              <c:f>'[2027 Sewer Rate CIP Preliminary Scenarios for D&amp;D Board.xlsx]Reg Timeline Ext Chart'!$F$4:$Z$4</c:f>
              <c:numCache>
                <c:formatCode>General</c:formatCode>
                <c:ptCount val="21"/>
                <c:pt idx="0">
                  <c:v>2026</c:v>
                </c:pt>
                <c:pt idx="1">
                  <c:v>2027</c:v>
                </c:pt>
                <c:pt idx="2">
                  <c:v>2028</c:v>
                </c:pt>
                <c:pt idx="3">
                  <c:v>2029</c:v>
                </c:pt>
                <c:pt idx="4">
                  <c:v>2030</c:v>
                </c:pt>
                <c:pt idx="5">
                  <c:v>2031</c:v>
                </c:pt>
                <c:pt idx="6">
                  <c:v>2032</c:v>
                </c:pt>
                <c:pt idx="7">
                  <c:v>2033</c:v>
                </c:pt>
                <c:pt idx="8">
                  <c:v>2034</c:v>
                </c:pt>
                <c:pt idx="9">
                  <c:v>2035</c:v>
                </c:pt>
                <c:pt idx="10">
                  <c:v>2036</c:v>
                </c:pt>
                <c:pt idx="11">
                  <c:v>2037</c:v>
                </c:pt>
                <c:pt idx="12">
                  <c:v>2038</c:v>
                </c:pt>
                <c:pt idx="13">
                  <c:v>2039</c:v>
                </c:pt>
                <c:pt idx="14">
                  <c:v>2040</c:v>
                </c:pt>
                <c:pt idx="15">
                  <c:v>2041</c:v>
                </c:pt>
                <c:pt idx="16">
                  <c:v>2042</c:v>
                </c:pt>
                <c:pt idx="17">
                  <c:v>2043</c:v>
                </c:pt>
                <c:pt idx="18">
                  <c:v>2044</c:v>
                </c:pt>
                <c:pt idx="19">
                  <c:v>2045</c:v>
                </c:pt>
                <c:pt idx="20">
                  <c:v>2046</c:v>
                </c:pt>
              </c:numCache>
            </c:numRef>
          </c:cat>
          <c:val>
            <c:numRef>
              <c:f>'[2027 Sewer Rate CIP Preliminary Scenarios for D&amp;D Board.xlsx]Reg Timeline Ext Chart'!$F$5:$Z$5</c:f>
              <c:numCache>
                <c:formatCode>"$"#,,"M"</c:formatCode>
                <c:ptCount val="21"/>
                <c:pt idx="0">
                  <c:v>78504077.599999994</c:v>
                </c:pt>
                <c:pt idx="1">
                  <c:v>72184019.460666671</c:v>
                </c:pt>
                <c:pt idx="2">
                  <c:v>64652880.975820005</c:v>
                </c:pt>
                <c:pt idx="3">
                  <c:v>56880127.893761262</c:v>
                </c:pt>
                <c:pt idx="4">
                  <c:v>62161715.652820855</c:v>
                </c:pt>
                <c:pt idx="5">
                  <c:v>64011106.697265372</c:v>
                </c:pt>
                <c:pt idx="6">
                  <c:v>68250357.003015503</c:v>
                </c:pt>
                <c:pt idx="7">
                  <c:v>87451696.925325379</c:v>
                </c:pt>
                <c:pt idx="8">
                  <c:v>92409083.211189047</c:v>
                </c:pt>
                <c:pt idx="9">
                  <c:v>135852556.62338349</c:v>
                </c:pt>
                <c:pt idx="10">
                  <c:v>148909215.71039471</c:v>
                </c:pt>
                <c:pt idx="11">
                  <c:v>143084316.35741103</c:v>
                </c:pt>
                <c:pt idx="12">
                  <c:v>142487022.40963218</c:v>
                </c:pt>
                <c:pt idx="13">
                  <c:v>34441831.263579674</c:v>
                </c:pt>
                <c:pt idx="14">
                  <c:v>106843162.32046142</c:v>
                </c:pt>
                <c:pt idx="15">
                  <c:v>38339452.261073224</c:v>
                </c:pt>
                <c:pt idx="16">
                  <c:v>138311950.56132308</c:v>
                </c:pt>
                <c:pt idx="17">
                  <c:v>70921574.160796031</c:v>
                </c:pt>
                <c:pt idx="18">
                  <c:v>135786089.21098396</c:v>
                </c:pt>
                <c:pt idx="19">
                  <c:v>27306819.141570136</c:v>
                </c:pt>
                <c:pt idx="20">
                  <c:v>34763013.261674173</c:v>
                </c:pt>
              </c:numCache>
            </c:numRef>
          </c:val>
          <c:extLst>
            <c:ext xmlns:c16="http://schemas.microsoft.com/office/drawing/2014/chart" uri="{C3380CC4-5D6E-409C-BE32-E72D297353CC}">
              <c16:uniqueId val="{00000000-04F9-432E-AE2E-BC08D68C0CFE}"/>
            </c:ext>
          </c:extLst>
        </c:ser>
        <c:ser>
          <c:idx val="1"/>
          <c:order val="1"/>
          <c:tx>
            <c:strRef>
              <c:f>'[2027 Sewer Rate CIP Preliminary Scenarios for D&amp;D Board.xlsx]Reg Timeline Ext Chart'!$E$6</c:f>
              <c:strCache>
                <c:ptCount val="1"/>
                <c:pt idx="0">
                  <c:v>Asset Management - Plants </c:v>
                </c:pt>
              </c:strCache>
            </c:strRef>
          </c:tx>
          <c:spPr>
            <a:solidFill>
              <a:srgbClr val="5DA9DD"/>
            </a:solidFill>
            <a:ln>
              <a:noFill/>
            </a:ln>
            <a:effectLst/>
          </c:spPr>
          <c:cat>
            <c:numRef>
              <c:f>'[2027 Sewer Rate CIP Preliminary Scenarios for D&amp;D Board.xlsx]Reg Timeline Ext Chart'!$F$4:$Z$4</c:f>
              <c:numCache>
                <c:formatCode>General</c:formatCode>
                <c:ptCount val="21"/>
                <c:pt idx="0">
                  <c:v>2026</c:v>
                </c:pt>
                <c:pt idx="1">
                  <c:v>2027</c:v>
                </c:pt>
                <c:pt idx="2">
                  <c:v>2028</c:v>
                </c:pt>
                <c:pt idx="3">
                  <c:v>2029</c:v>
                </c:pt>
                <c:pt idx="4">
                  <c:v>2030</c:v>
                </c:pt>
                <c:pt idx="5">
                  <c:v>2031</c:v>
                </c:pt>
                <c:pt idx="6">
                  <c:v>2032</c:v>
                </c:pt>
                <c:pt idx="7">
                  <c:v>2033</c:v>
                </c:pt>
                <c:pt idx="8">
                  <c:v>2034</c:v>
                </c:pt>
                <c:pt idx="9">
                  <c:v>2035</c:v>
                </c:pt>
                <c:pt idx="10">
                  <c:v>2036</c:v>
                </c:pt>
                <c:pt idx="11">
                  <c:v>2037</c:v>
                </c:pt>
                <c:pt idx="12">
                  <c:v>2038</c:v>
                </c:pt>
                <c:pt idx="13">
                  <c:v>2039</c:v>
                </c:pt>
                <c:pt idx="14">
                  <c:v>2040</c:v>
                </c:pt>
                <c:pt idx="15">
                  <c:v>2041</c:v>
                </c:pt>
                <c:pt idx="16">
                  <c:v>2042</c:v>
                </c:pt>
                <c:pt idx="17">
                  <c:v>2043</c:v>
                </c:pt>
                <c:pt idx="18">
                  <c:v>2044</c:v>
                </c:pt>
                <c:pt idx="19">
                  <c:v>2045</c:v>
                </c:pt>
                <c:pt idx="20">
                  <c:v>2046</c:v>
                </c:pt>
              </c:numCache>
            </c:numRef>
          </c:cat>
          <c:val>
            <c:numRef>
              <c:f>'[2027 Sewer Rate CIP Preliminary Scenarios for D&amp;D Board.xlsx]Reg Timeline Ext Chart'!$F$6:$Z$6</c:f>
              <c:numCache>
                <c:formatCode>"$"#,,"M"</c:formatCode>
                <c:ptCount val="21"/>
                <c:pt idx="0">
                  <c:v>169022956.80000001</c:v>
                </c:pt>
                <c:pt idx="1">
                  <c:v>232401895.792</c:v>
                </c:pt>
                <c:pt idx="2">
                  <c:v>248701943.73576</c:v>
                </c:pt>
                <c:pt idx="3">
                  <c:v>240868208.00329009</c:v>
                </c:pt>
                <c:pt idx="4">
                  <c:v>352827195.31378055</c:v>
                </c:pt>
                <c:pt idx="5">
                  <c:v>301544537.47260785</c:v>
                </c:pt>
                <c:pt idx="6">
                  <c:v>351266942.64551324</c:v>
                </c:pt>
                <c:pt idx="7">
                  <c:v>268044657.13934177</c:v>
                </c:pt>
                <c:pt idx="8">
                  <c:v>331707134.97302765</c:v>
                </c:pt>
                <c:pt idx="9">
                  <c:v>377917945.89382279</c:v>
                </c:pt>
                <c:pt idx="10">
                  <c:v>158988882.01389694</c:v>
                </c:pt>
                <c:pt idx="11">
                  <c:v>357375791.28375667</c:v>
                </c:pt>
                <c:pt idx="12">
                  <c:v>432244650.7821275</c:v>
                </c:pt>
                <c:pt idx="13">
                  <c:v>343818885.2927705</c:v>
                </c:pt>
                <c:pt idx="14">
                  <c:v>220429892.40899125</c:v>
                </c:pt>
                <c:pt idx="15">
                  <c:v>297071109.76784575</c:v>
                </c:pt>
                <c:pt idx="16">
                  <c:v>345492898.22770208</c:v>
                </c:pt>
                <c:pt idx="17">
                  <c:v>171216650.16359708</c:v>
                </c:pt>
                <c:pt idx="18">
                  <c:v>199687453.92453501</c:v>
                </c:pt>
                <c:pt idx="19">
                  <c:v>225829906.66220006</c:v>
                </c:pt>
                <c:pt idx="20">
                  <c:v>626470186.05155993</c:v>
                </c:pt>
              </c:numCache>
            </c:numRef>
          </c:val>
          <c:extLst>
            <c:ext xmlns:c16="http://schemas.microsoft.com/office/drawing/2014/chart" uri="{C3380CC4-5D6E-409C-BE32-E72D297353CC}">
              <c16:uniqueId val="{00000001-04F9-432E-AE2E-BC08D68C0CFE}"/>
            </c:ext>
          </c:extLst>
        </c:ser>
        <c:ser>
          <c:idx val="2"/>
          <c:order val="2"/>
          <c:tx>
            <c:strRef>
              <c:f>'[2027 Sewer Rate CIP Preliminary Scenarios for D&amp;D Board.xlsx]Reg Timeline Ext Chart'!$E$7</c:f>
              <c:strCache>
                <c:ptCount val="1"/>
                <c:pt idx="0">
                  <c:v>Capacity Improvement </c:v>
                </c:pt>
              </c:strCache>
            </c:strRef>
          </c:tx>
          <c:spPr>
            <a:solidFill>
              <a:srgbClr val="FFC000"/>
            </a:solidFill>
            <a:ln>
              <a:noFill/>
            </a:ln>
            <a:effectLst/>
          </c:spPr>
          <c:cat>
            <c:numRef>
              <c:f>'[2027 Sewer Rate CIP Preliminary Scenarios for D&amp;D Board.xlsx]Reg Timeline Ext Chart'!$F$4:$Z$4</c:f>
              <c:numCache>
                <c:formatCode>General</c:formatCode>
                <c:ptCount val="21"/>
                <c:pt idx="0">
                  <c:v>2026</c:v>
                </c:pt>
                <c:pt idx="1">
                  <c:v>2027</c:v>
                </c:pt>
                <c:pt idx="2">
                  <c:v>2028</c:v>
                </c:pt>
                <c:pt idx="3">
                  <c:v>2029</c:v>
                </c:pt>
                <c:pt idx="4">
                  <c:v>2030</c:v>
                </c:pt>
                <c:pt idx="5">
                  <c:v>2031</c:v>
                </c:pt>
                <c:pt idx="6">
                  <c:v>2032</c:v>
                </c:pt>
                <c:pt idx="7">
                  <c:v>2033</c:v>
                </c:pt>
                <c:pt idx="8">
                  <c:v>2034</c:v>
                </c:pt>
                <c:pt idx="9">
                  <c:v>2035</c:v>
                </c:pt>
                <c:pt idx="10">
                  <c:v>2036</c:v>
                </c:pt>
                <c:pt idx="11">
                  <c:v>2037</c:v>
                </c:pt>
                <c:pt idx="12">
                  <c:v>2038</c:v>
                </c:pt>
                <c:pt idx="13">
                  <c:v>2039</c:v>
                </c:pt>
                <c:pt idx="14">
                  <c:v>2040</c:v>
                </c:pt>
                <c:pt idx="15">
                  <c:v>2041</c:v>
                </c:pt>
                <c:pt idx="16">
                  <c:v>2042</c:v>
                </c:pt>
                <c:pt idx="17">
                  <c:v>2043</c:v>
                </c:pt>
                <c:pt idx="18">
                  <c:v>2044</c:v>
                </c:pt>
                <c:pt idx="19">
                  <c:v>2045</c:v>
                </c:pt>
                <c:pt idx="20">
                  <c:v>2046</c:v>
                </c:pt>
              </c:numCache>
            </c:numRef>
          </c:cat>
          <c:val>
            <c:numRef>
              <c:f>'[2027 Sewer Rate CIP Preliminary Scenarios for D&amp;D Board.xlsx]Reg Timeline Ext Chart'!$F$7:$Z$7</c:f>
              <c:numCache>
                <c:formatCode>"$"#,,"M"</c:formatCode>
                <c:ptCount val="21"/>
                <c:pt idx="0">
                  <c:v>79418775.200000003</c:v>
                </c:pt>
                <c:pt idx="1">
                  <c:v>76141386.204666674</c:v>
                </c:pt>
                <c:pt idx="2">
                  <c:v>132464745.33747333</c:v>
                </c:pt>
                <c:pt idx="3">
                  <c:v>145445575.4702642</c:v>
                </c:pt>
                <c:pt idx="4">
                  <c:v>220012507.73918247</c:v>
                </c:pt>
                <c:pt idx="5">
                  <c:v>162704444.60361928</c:v>
                </c:pt>
                <c:pt idx="6">
                  <c:v>201810680.08598</c:v>
                </c:pt>
                <c:pt idx="7">
                  <c:v>180970696.75801733</c:v>
                </c:pt>
                <c:pt idx="8">
                  <c:v>184408783.99854159</c:v>
                </c:pt>
                <c:pt idx="9">
                  <c:v>377270786.26871407</c:v>
                </c:pt>
                <c:pt idx="10">
                  <c:v>289657221.27042037</c:v>
                </c:pt>
                <c:pt idx="11">
                  <c:v>241644674.61808142</c:v>
                </c:pt>
                <c:pt idx="12">
                  <c:v>322539205.16255265</c:v>
                </c:pt>
                <c:pt idx="13">
                  <c:v>431949163.64691854</c:v>
                </c:pt>
                <c:pt idx="14">
                  <c:v>428241525.27153438</c:v>
                </c:pt>
                <c:pt idx="15">
                  <c:v>356987951.10839224</c:v>
                </c:pt>
                <c:pt idx="16">
                  <c:v>240227897.27290952</c:v>
                </c:pt>
                <c:pt idx="17">
                  <c:v>224256261.89270374</c:v>
                </c:pt>
                <c:pt idx="18">
                  <c:v>90702206.190092027</c:v>
                </c:pt>
                <c:pt idx="19">
                  <c:v>100247480.07595475</c:v>
                </c:pt>
                <c:pt idx="20">
                  <c:v>288868317.45672154</c:v>
                </c:pt>
              </c:numCache>
            </c:numRef>
          </c:val>
          <c:extLst>
            <c:ext xmlns:c16="http://schemas.microsoft.com/office/drawing/2014/chart" uri="{C3380CC4-5D6E-409C-BE32-E72D297353CC}">
              <c16:uniqueId val="{00000002-04F9-432E-AE2E-BC08D68C0CFE}"/>
            </c:ext>
          </c:extLst>
        </c:ser>
        <c:ser>
          <c:idx val="3"/>
          <c:order val="3"/>
          <c:tx>
            <c:strRef>
              <c:f>'[2027 Sewer Rate CIP Preliminary Scenarios for D&amp;D Board.xlsx]Reg Timeline Ext Chart'!$E$8</c:f>
              <c:strCache>
                <c:ptCount val="1"/>
                <c:pt idx="0">
                  <c:v>Operational Enhancements </c:v>
                </c:pt>
              </c:strCache>
            </c:strRef>
          </c:tx>
          <c:spPr>
            <a:solidFill>
              <a:srgbClr val="7F7F7F"/>
            </a:solidFill>
            <a:ln>
              <a:noFill/>
            </a:ln>
            <a:effectLst/>
          </c:spPr>
          <c:cat>
            <c:numRef>
              <c:f>'[2027 Sewer Rate CIP Preliminary Scenarios for D&amp;D Board.xlsx]Reg Timeline Ext Chart'!$F$4:$Z$4</c:f>
              <c:numCache>
                <c:formatCode>General</c:formatCode>
                <c:ptCount val="21"/>
                <c:pt idx="0">
                  <c:v>2026</c:v>
                </c:pt>
                <c:pt idx="1">
                  <c:v>2027</c:v>
                </c:pt>
                <c:pt idx="2">
                  <c:v>2028</c:v>
                </c:pt>
                <c:pt idx="3">
                  <c:v>2029</c:v>
                </c:pt>
                <c:pt idx="4">
                  <c:v>2030</c:v>
                </c:pt>
                <c:pt idx="5">
                  <c:v>2031</c:v>
                </c:pt>
                <c:pt idx="6">
                  <c:v>2032</c:v>
                </c:pt>
                <c:pt idx="7">
                  <c:v>2033</c:v>
                </c:pt>
                <c:pt idx="8">
                  <c:v>2034</c:v>
                </c:pt>
                <c:pt idx="9">
                  <c:v>2035</c:v>
                </c:pt>
                <c:pt idx="10">
                  <c:v>2036</c:v>
                </c:pt>
                <c:pt idx="11">
                  <c:v>2037</c:v>
                </c:pt>
                <c:pt idx="12">
                  <c:v>2038</c:v>
                </c:pt>
                <c:pt idx="13">
                  <c:v>2039</c:v>
                </c:pt>
                <c:pt idx="14">
                  <c:v>2040</c:v>
                </c:pt>
                <c:pt idx="15">
                  <c:v>2041</c:v>
                </c:pt>
                <c:pt idx="16">
                  <c:v>2042</c:v>
                </c:pt>
                <c:pt idx="17">
                  <c:v>2043</c:v>
                </c:pt>
                <c:pt idx="18">
                  <c:v>2044</c:v>
                </c:pt>
                <c:pt idx="19">
                  <c:v>2045</c:v>
                </c:pt>
                <c:pt idx="20">
                  <c:v>2046</c:v>
                </c:pt>
              </c:numCache>
            </c:numRef>
          </c:cat>
          <c:val>
            <c:numRef>
              <c:f>'[2027 Sewer Rate CIP Preliminary Scenarios for D&amp;D Board.xlsx]Reg Timeline Ext Chart'!$F$8:$Z$8</c:f>
              <c:numCache>
                <c:formatCode>"$"#,,"M"</c:formatCode>
                <c:ptCount val="21"/>
                <c:pt idx="0">
                  <c:v>16551599.199999999</c:v>
                </c:pt>
                <c:pt idx="1">
                  <c:v>13897230.931333333</c:v>
                </c:pt>
                <c:pt idx="2">
                  <c:v>12563100.14594</c:v>
                </c:pt>
                <c:pt idx="3">
                  <c:v>13796263.888318202</c:v>
                </c:pt>
                <c:pt idx="4">
                  <c:v>17841119.041599728</c:v>
                </c:pt>
                <c:pt idx="5">
                  <c:v>18603359.641897649</c:v>
                </c:pt>
                <c:pt idx="6">
                  <c:v>25161937.754371665</c:v>
                </c:pt>
                <c:pt idx="7">
                  <c:v>35025302.805631869</c:v>
                </c:pt>
                <c:pt idx="8">
                  <c:v>60307189.500011653</c:v>
                </c:pt>
                <c:pt idx="9">
                  <c:v>62845408.098880328</c:v>
                </c:pt>
                <c:pt idx="10">
                  <c:v>25515509.481219046</c:v>
                </c:pt>
                <c:pt idx="11">
                  <c:v>74940385.021735832</c:v>
                </c:pt>
                <c:pt idx="12">
                  <c:v>90088442.894499868</c:v>
                </c:pt>
                <c:pt idx="13">
                  <c:v>92338762.271925956</c:v>
                </c:pt>
                <c:pt idx="14">
                  <c:v>67716604.61839807</c:v>
                </c:pt>
                <c:pt idx="15">
                  <c:v>62132197.107562929</c:v>
                </c:pt>
                <c:pt idx="16">
                  <c:v>59930668.584956013</c:v>
                </c:pt>
                <c:pt idx="17">
                  <c:v>60232794.017187968</c:v>
                </c:pt>
                <c:pt idx="18">
                  <c:v>62971338.947432853</c:v>
                </c:pt>
                <c:pt idx="19">
                  <c:v>64540643.134848796</c:v>
                </c:pt>
                <c:pt idx="20">
                  <c:v>38705826.240182355</c:v>
                </c:pt>
              </c:numCache>
            </c:numRef>
          </c:val>
          <c:extLst>
            <c:ext xmlns:c16="http://schemas.microsoft.com/office/drawing/2014/chart" uri="{C3380CC4-5D6E-409C-BE32-E72D297353CC}">
              <c16:uniqueId val="{00000003-04F9-432E-AE2E-BC08D68C0CFE}"/>
            </c:ext>
          </c:extLst>
        </c:ser>
        <c:ser>
          <c:idx val="4"/>
          <c:order val="4"/>
          <c:tx>
            <c:strRef>
              <c:f>'[2027 Sewer Rate CIP Preliminary Scenarios for D&amp;D Board.xlsx]Reg Timeline Ext Chart'!$E$9</c:f>
              <c:strCache>
                <c:ptCount val="1"/>
                <c:pt idx="0">
                  <c:v>Planning &amp; Administration </c:v>
                </c:pt>
              </c:strCache>
            </c:strRef>
          </c:tx>
          <c:spPr>
            <a:solidFill>
              <a:srgbClr val="7030A0"/>
            </a:solidFill>
            <a:ln>
              <a:noFill/>
            </a:ln>
            <a:effectLst/>
          </c:spPr>
          <c:cat>
            <c:numRef>
              <c:f>'[2027 Sewer Rate CIP Preliminary Scenarios for D&amp;D Board.xlsx]Reg Timeline Ext Chart'!$F$4:$Z$4</c:f>
              <c:numCache>
                <c:formatCode>General</c:formatCode>
                <c:ptCount val="21"/>
                <c:pt idx="0">
                  <c:v>2026</c:v>
                </c:pt>
                <c:pt idx="1">
                  <c:v>2027</c:v>
                </c:pt>
                <c:pt idx="2">
                  <c:v>2028</c:v>
                </c:pt>
                <c:pt idx="3">
                  <c:v>2029</c:v>
                </c:pt>
                <c:pt idx="4">
                  <c:v>2030</c:v>
                </c:pt>
                <c:pt idx="5">
                  <c:v>2031</c:v>
                </c:pt>
                <c:pt idx="6">
                  <c:v>2032</c:v>
                </c:pt>
                <c:pt idx="7">
                  <c:v>2033</c:v>
                </c:pt>
                <c:pt idx="8">
                  <c:v>2034</c:v>
                </c:pt>
                <c:pt idx="9">
                  <c:v>2035</c:v>
                </c:pt>
                <c:pt idx="10">
                  <c:v>2036</c:v>
                </c:pt>
                <c:pt idx="11">
                  <c:v>2037</c:v>
                </c:pt>
                <c:pt idx="12">
                  <c:v>2038</c:v>
                </c:pt>
                <c:pt idx="13">
                  <c:v>2039</c:v>
                </c:pt>
                <c:pt idx="14">
                  <c:v>2040</c:v>
                </c:pt>
                <c:pt idx="15">
                  <c:v>2041</c:v>
                </c:pt>
                <c:pt idx="16">
                  <c:v>2042</c:v>
                </c:pt>
                <c:pt idx="17">
                  <c:v>2043</c:v>
                </c:pt>
                <c:pt idx="18">
                  <c:v>2044</c:v>
                </c:pt>
                <c:pt idx="19">
                  <c:v>2045</c:v>
                </c:pt>
                <c:pt idx="20">
                  <c:v>2046</c:v>
                </c:pt>
              </c:numCache>
            </c:numRef>
          </c:cat>
          <c:val>
            <c:numRef>
              <c:f>'[2027 Sewer Rate CIP Preliminary Scenarios for D&amp;D Board.xlsx]Reg Timeline Ext Chart'!$F$9:$Z$9</c:f>
              <c:numCache>
                <c:formatCode>"$"#,,"M"</c:formatCode>
                <c:ptCount val="21"/>
                <c:pt idx="0">
                  <c:v>21007056</c:v>
                </c:pt>
                <c:pt idx="1">
                  <c:v>19054970</c:v>
                </c:pt>
                <c:pt idx="2">
                  <c:v>18066335</c:v>
                </c:pt>
                <c:pt idx="3">
                  <c:v>21862383</c:v>
                </c:pt>
                <c:pt idx="4">
                  <c:v>13697492</c:v>
                </c:pt>
                <c:pt idx="5">
                  <c:v>12604929</c:v>
                </c:pt>
                <c:pt idx="6">
                  <c:v>12491689</c:v>
                </c:pt>
                <c:pt idx="7">
                  <c:v>11949921</c:v>
                </c:pt>
                <c:pt idx="8">
                  <c:v>5474429</c:v>
                </c:pt>
                <c:pt idx="9">
                  <c:v>1275224</c:v>
                </c:pt>
                <c:pt idx="10">
                  <c:v>325295</c:v>
                </c:pt>
                <c:pt idx="11">
                  <c:v>15707856.415891789</c:v>
                </c:pt>
                <c:pt idx="12">
                  <c:v>16179092.108368544</c:v>
                </c:pt>
                <c:pt idx="13">
                  <c:v>16664464.871619599</c:v>
                </c:pt>
                <c:pt idx="14">
                  <c:v>17164398.817768186</c:v>
                </c:pt>
                <c:pt idx="15">
                  <c:v>17679330.782301232</c:v>
                </c:pt>
                <c:pt idx="16">
                  <c:v>18209710.705770269</c:v>
                </c:pt>
                <c:pt idx="17">
                  <c:v>18756002.026943378</c:v>
                </c:pt>
                <c:pt idx="18">
                  <c:v>19318682.087751679</c:v>
                </c:pt>
                <c:pt idx="19">
                  <c:v>19898242.550384227</c:v>
                </c:pt>
                <c:pt idx="20">
                  <c:v>15697301.733237712</c:v>
                </c:pt>
              </c:numCache>
            </c:numRef>
          </c:val>
          <c:extLst>
            <c:ext xmlns:c16="http://schemas.microsoft.com/office/drawing/2014/chart" uri="{C3380CC4-5D6E-409C-BE32-E72D297353CC}">
              <c16:uniqueId val="{00000004-04F9-432E-AE2E-BC08D68C0CFE}"/>
            </c:ext>
          </c:extLst>
        </c:ser>
        <c:ser>
          <c:idx val="5"/>
          <c:order val="5"/>
          <c:tx>
            <c:strRef>
              <c:f>'[2027 Sewer Rate CIP Preliminary Scenarios for D&amp;D Board.xlsx]Reg Timeline Ext Chart'!$E$10</c:f>
              <c:strCache>
                <c:ptCount val="1"/>
                <c:pt idx="0">
                  <c:v>Resource Recovery</c:v>
                </c:pt>
              </c:strCache>
            </c:strRef>
          </c:tx>
          <c:spPr>
            <a:solidFill>
              <a:srgbClr val="23F3FD"/>
            </a:solidFill>
            <a:ln>
              <a:noFill/>
            </a:ln>
            <a:effectLst/>
          </c:spPr>
          <c:cat>
            <c:numRef>
              <c:f>'[2027 Sewer Rate CIP Preliminary Scenarios for D&amp;D Board.xlsx]Reg Timeline Ext Chart'!$F$4:$Z$4</c:f>
              <c:numCache>
                <c:formatCode>General</c:formatCode>
                <c:ptCount val="21"/>
                <c:pt idx="0">
                  <c:v>2026</c:v>
                </c:pt>
                <c:pt idx="1">
                  <c:v>2027</c:v>
                </c:pt>
                <c:pt idx="2">
                  <c:v>2028</c:v>
                </c:pt>
                <c:pt idx="3">
                  <c:v>2029</c:v>
                </c:pt>
                <c:pt idx="4">
                  <c:v>2030</c:v>
                </c:pt>
                <c:pt idx="5">
                  <c:v>2031</c:v>
                </c:pt>
                <c:pt idx="6">
                  <c:v>2032</c:v>
                </c:pt>
                <c:pt idx="7">
                  <c:v>2033</c:v>
                </c:pt>
                <c:pt idx="8">
                  <c:v>2034</c:v>
                </c:pt>
                <c:pt idx="9">
                  <c:v>2035</c:v>
                </c:pt>
                <c:pt idx="10">
                  <c:v>2036</c:v>
                </c:pt>
                <c:pt idx="11">
                  <c:v>2037</c:v>
                </c:pt>
                <c:pt idx="12">
                  <c:v>2038</c:v>
                </c:pt>
                <c:pt idx="13">
                  <c:v>2039</c:v>
                </c:pt>
                <c:pt idx="14">
                  <c:v>2040</c:v>
                </c:pt>
                <c:pt idx="15">
                  <c:v>2041</c:v>
                </c:pt>
                <c:pt idx="16">
                  <c:v>2042</c:v>
                </c:pt>
                <c:pt idx="17">
                  <c:v>2043</c:v>
                </c:pt>
                <c:pt idx="18">
                  <c:v>2044</c:v>
                </c:pt>
                <c:pt idx="19">
                  <c:v>2045</c:v>
                </c:pt>
                <c:pt idx="20">
                  <c:v>2046</c:v>
                </c:pt>
              </c:numCache>
            </c:numRef>
          </c:cat>
          <c:val>
            <c:numRef>
              <c:f>'[2027 Sewer Rate CIP Preliminary Scenarios for D&amp;D Board.xlsx]Reg Timeline Ext Chart'!$F$10:$Z$10</c:f>
              <c:numCache>
                <c:formatCode>"$"#,,"M"</c:formatCode>
                <c:ptCount val="21"/>
                <c:pt idx="0">
                  <c:v>10230179.199999999</c:v>
                </c:pt>
                <c:pt idx="1">
                  <c:v>13262162.381333333</c:v>
                </c:pt>
                <c:pt idx="2">
                  <c:v>9447282.472773334</c:v>
                </c:pt>
                <c:pt idx="3">
                  <c:v>4967926.1589565333</c:v>
                </c:pt>
                <c:pt idx="4">
                  <c:v>12490315.316121891</c:v>
                </c:pt>
                <c:pt idx="5">
                  <c:v>36142611.926070556</c:v>
                </c:pt>
                <c:pt idx="6">
                  <c:v>60031910.381276466</c:v>
                </c:pt>
                <c:pt idx="7">
                  <c:v>65550939.628091946</c:v>
                </c:pt>
                <c:pt idx="8">
                  <c:v>56015159.911327265</c:v>
                </c:pt>
                <c:pt idx="9">
                  <c:v>1686809.7805488938</c:v>
                </c:pt>
                <c:pt idx="10">
                  <c:v>1694279.3254923364</c:v>
                </c:pt>
                <c:pt idx="11">
                  <c:v>0</c:v>
                </c:pt>
                <c:pt idx="12">
                  <c:v>0</c:v>
                </c:pt>
                <c:pt idx="13">
                  <c:v>0</c:v>
                </c:pt>
                <c:pt idx="14">
                  <c:v>0</c:v>
                </c:pt>
                <c:pt idx="15">
                  <c:v>0</c:v>
                </c:pt>
                <c:pt idx="16">
                  <c:v>0</c:v>
                </c:pt>
                <c:pt idx="17">
                  <c:v>0</c:v>
                </c:pt>
                <c:pt idx="18">
                  <c:v>0</c:v>
                </c:pt>
                <c:pt idx="19">
                  <c:v>0</c:v>
                </c:pt>
                <c:pt idx="20">
                  <c:v>35115110.07562232</c:v>
                </c:pt>
              </c:numCache>
            </c:numRef>
          </c:val>
          <c:extLst>
            <c:ext xmlns:c16="http://schemas.microsoft.com/office/drawing/2014/chart" uri="{C3380CC4-5D6E-409C-BE32-E72D297353CC}">
              <c16:uniqueId val="{00000005-04F9-432E-AE2E-BC08D68C0CFE}"/>
            </c:ext>
          </c:extLst>
        </c:ser>
        <c:ser>
          <c:idx val="6"/>
          <c:order val="6"/>
          <c:tx>
            <c:strRef>
              <c:f>'[2027 Sewer Rate CIP Preliminary Scenarios for D&amp;D Board.xlsx]Reg Timeline Ext Chart'!$E$11</c:f>
              <c:strCache>
                <c:ptCount val="1"/>
                <c:pt idx="0">
                  <c:v>Regulatory </c:v>
                </c:pt>
              </c:strCache>
            </c:strRef>
          </c:tx>
          <c:spPr>
            <a:solidFill>
              <a:srgbClr val="00B050"/>
            </a:solidFill>
            <a:ln>
              <a:noFill/>
            </a:ln>
            <a:effectLst/>
          </c:spPr>
          <c:cat>
            <c:numRef>
              <c:f>'[2027 Sewer Rate CIP Preliminary Scenarios for D&amp;D Board.xlsx]Reg Timeline Ext Chart'!$F$4:$Z$4</c:f>
              <c:numCache>
                <c:formatCode>General</c:formatCode>
                <c:ptCount val="21"/>
                <c:pt idx="0">
                  <c:v>2026</c:v>
                </c:pt>
                <c:pt idx="1">
                  <c:v>2027</c:v>
                </c:pt>
                <c:pt idx="2">
                  <c:v>2028</c:v>
                </c:pt>
                <c:pt idx="3">
                  <c:v>2029</c:v>
                </c:pt>
                <c:pt idx="4">
                  <c:v>2030</c:v>
                </c:pt>
                <c:pt idx="5">
                  <c:v>2031</c:v>
                </c:pt>
                <c:pt idx="6">
                  <c:v>2032</c:v>
                </c:pt>
                <c:pt idx="7">
                  <c:v>2033</c:v>
                </c:pt>
                <c:pt idx="8">
                  <c:v>2034</c:v>
                </c:pt>
                <c:pt idx="9">
                  <c:v>2035</c:v>
                </c:pt>
                <c:pt idx="10">
                  <c:v>2036</c:v>
                </c:pt>
                <c:pt idx="11">
                  <c:v>2037</c:v>
                </c:pt>
                <c:pt idx="12">
                  <c:v>2038</c:v>
                </c:pt>
                <c:pt idx="13">
                  <c:v>2039</c:v>
                </c:pt>
                <c:pt idx="14">
                  <c:v>2040</c:v>
                </c:pt>
                <c:pt idx="15">
                  <c:v>2041</c:v>
                </c:pt>
                <c:pt idx="16">
                  <c:v>2042</c:v>
                </c:pt>
                <c:pt idx="17">
                  <c:v>2043</c:v>
                </c:pt>
                <c:pt idx="18">
                  <c:v>2044</c:v>
                </c:pt>
                <c:pt idx="19">
                  <c:v>2045</c:v>
                </c:pt>
                <c:pt idx="20">
                  <c:v>2046</c:v>
                </c:pt>
              </c:numCache>
            </c:numRef>
          </c:cat>
          <c:val>
            <c:numRef>
              <c:f>'[2027 Sewer Rate CIP Preliminary Scenarios for D&amp;D Board.xlsx]Reg Timeline Ext Chart'!$F$11:$Z$11</c:f>
              <c:numCache>
                <c:formatCode>"$"#,,"M"</c:formatCode>
                <c:ptCount val="21"/>
                <c:pt idx="0">
                  <c:v>157751925.22149998</c:v>
                </c:pt>
                <c:pt idx="1">
                  <c:v>306079707.45204502</c:v>
                </c:pt>
                <c:pt idx="2">
                  <c:v>257665465.83051431</c:v>
                </c:pt>
                <c:pt idx="3">
                  <c:v>341232784.49555421</c:v>
                </c:pt>
                <c:pt idx="4">
                  <c:v>402700797.07594925</c:v>
                </c:pt>
                <c:pt idx="5">
                  <c:v>648448808.06016207</c:v>
                </c:pt>
                <c:pt idx="6">
                  <c:v>930569927.51298404</c:v>
                </c:pt>
                <c:pt idx="7">
                  <c:v>882160528.15792036</c:v>
                </c:pt>
                <c:pt idx="8">
                  <c:v>668701467.68067825</c:v>
                </c:pt>
                <c:pt idx="9">
                  <c:v>315909431.91183621</c:v>
                </c:pt>
                <c:pt idx="10">
                  <c:v>431346648.98817354</c:v>
                </c:pt>
                <c:pt idx="11">
                  <c:v>877958524.68171155</c:v>
                </c:pt>
                <c:pt idx="12">
                  <c:v>875098318.11584568</c:v>
                </c:pt>
                <c:pt idx="13">
                  <c:v>740038140.34716809</c:v>
                </c:pt>
                <c:pt idx="14">
                  <c:v>370112120.72762716</c:v>
                </c:pt>
                <c:pt idx="15">
                  <c:v>259534740.97262225</c:v>
                </c:pt>
                <c:pt idx="16">
                  <c:v>389620032.3211807</c:v>
                </c:pt>
                <c:pt idx="17">
                  <c:v>534455822.84492898</c:v>
                </c:pt>
                <c:pt idx="18">
                  <c:v>596410869.72798157</c:v>
                </c:pt>
                <c:pt idx="19">
                  <c:v>488441875.94547075</c:v>
                </c:pt>
                <c:pt idx="20">
                  <c:v>220468039.46986008</c:v>
                </c:pt>
              </c:numCache>
            </c:numRef>
          </c:val>
          <c:extLst>
            <c:ext xmlns:c16="http://schemas.microsoft.com/office/drawing/2014/chart" uri="{C3380CC4-5D6E-409C-BE32-E72D297353CC}">
              <c16:uniqueId val="{00000006-04F9-432E-AE2E-BC08D68C0CFE}"/>
            </c:ext>
          </c:extLst>
        </c:ser>
        <c:ser>
          <c:idx val="7"/>
          <c:order val="7"/>
          <c:tx>
            <c:strRef>
              <c:f>'[2027 Sewer Rate CIP Preliminary Scenarios for D&amp;D Board.xlsx]Reg Timeline Ext Chart'!$E$12</c:f>
              <c:strCache>
                <c:ptCount val="1"/>
                <c:pt idx="0">
                  <c:v>Resiliency </c:v>
                </c:pt>
              </c:strCache>
            </c:strRef>
          </c:tx>
          <c:spPr>
            <a:solidFill>
              <a:srgbClr val="FFFF00"/>
            </a:solidFill>
            <a:ln>
              <a:noFill/>
            </a:ln>
            <a:effectLst/>
          </c:spPr>
          <c:cat>
            <c:numRef>
              <c:f>'[2027 Sewer Rate CIP Preliminary Scenarios for D&amp;D Board.xlsx]Reg Timeline Ext Chart'!$F$4:$Z$4</c:f>
              <c:numCache>
                <c:formatCode>General</c:formatCode>
                <c:ptCount val="21"/>
                <c:pt idx="0">
                  <c:v>2026</c:v>
                </c:pt>
                <c:pt idx="1">
                  <c:v>2027</c:v>
                </c:pt>
                <c:pt idx="2">
                  <c:v>2028</c:v>
                </c:pt>
                <c:pt idx="3">
                  <c:v>2029</c:v>
                </c:pt>
                <c:pt idx="4">
                  <c:v>2030</c:v>
                </c:pt>
                <c:pt idx="5">
                  <c:v>2031</c:v>
                </c:pt>
                <c:pt idx="6">
                  <c:v>2032</c:v>
                </c:pt>
                <c:pt idx="7">
                  <c:v>2033</c:v>
                </c:pt>
                <c:pt idx="8">
                  <c:v>2034</c:v>
                </c:pt>
                <c:pt idx="9">
                  <c:v>2035</c:v>
                </c:pt>
                <c:pt idx="10">
                  <c:v>2036</c:v>
                </c:pt>
                <c:pt idx="11">
                  <c:v>2037</c:v>
                </c:pt>
                <c:pt idx="12">
                  <c:v>2038</c:v>
                </c:pt>
                <c:pt idx="13">
                  <c:v>2039</c:v>
                </c:pt>
                <c:pt idx="14">
                  <c:v>2040</c:v>
                </c:pt>
                <c:pt idx="15">
                  <c:v>2041</c:v>
                </c:pt>
                <c:pt idx="16">
                  <c:v>2042</c:v>
                </c:pt>
                <c:pt idx="17">
                  <c:v>2043</c:v>
                </c:pt>
                <c:pt idx="18">
                  <c:v>2044</c:v>
                </c:pt>
                <c:pt idx="19">
                  <c:v>2045</c:v>
                </c:pt>
                <c:pt idx="20">
                  <c:v>2046</c:v>
                </c:pt>
              </c:numCache>
            </c:numRef>
          </c:cat>
          <c:val>
            <c:numRef>
              <c:f>'[2027 Sewer Rate CIP Preliminary Scenarios for D&amp;D Board.xlsx]Reg Timeline Ext Chart'!$F$12:$Z$12</c:f>
              <c:numCache>
                <c:formatCode>"$"#,,"M"</c:formatCode>
                <c:ptCount val="21"/>
                <c:pt idx="0">
                  <c:v>41350583.200000003</c:v>
                </c:pt>
                <c:pt idx="1">
                  <c:v>35604075.991333336</c:v>
                </c:pt>
                <c:pt idx="2">
                  <c:v>37382957.587073334</c:v>
                </c:pt>
                <c:pt idx="3">
                  <c:v>55981876.850685537</c:v>
                </c:pt>
                <c:pt idx="4">
                  <c:v>62178630.198898979</c:v>
                </c:pt>
                <c:pt idx="5">
                  <c:v>18873659.576205902</c:v>
                </c:pt>
                <c:pt idx="6">
                  <c:v>20611490.179976914</c:v>
                </c:pt>
                <c:pt idx="7">
                  <c:v>24765649.229010884</c:v>
                </c:pt>
                <c:pt idx="8">
                  <c:v>14329060.156801108</c:v>
                </c:pt>
                <c:pt idx="9">
                  <c:v>16188654.010748081</c:v>
                </c:pt>
                <c:pt idx="10">
                  <c:v>19283152.199783463</c:v>
                </c:pt>
                <c:pt idx="11">
                  <c:v>63735451.437410124</c:v>
                </c:pt>
                <c:pt idx="12">
                  <c:v>65463722.899642877</c:v>
                </c:pt>
                <c:pt idx="13">
                  <c:v>53521925.196811408</c:v>
                </c:pt>
                <c:pt idx="14">
                  <c:v>40795410.339868024</c:v>
                </c:pt>
                <c:pt idx="15">
                  <c:v>42019272.650064066</c:v>
                </c:pt>
                <c:pt idx="16">
                  <c:v>43279850.829565994</c:v>
                </c:pt>
                <c:pt idx="17">
                  <c:v>44578246.354452968</c:v>
                </c:pt>
                <c:pt idx="18">
                  <c:v>45915593.745086558</c:v>
                </c:pt>
                <c:pt idx="19">
                  <c:v>47293061.557439156</c:v>
                </c:pt>
                <c:pt idx="20">
                  <c:v>41016221.188003793</c:v>
                </c:pt>
              </c:numCache>
            </c:numRef>
          </c:val>
          <c:extLst>
            <c:ext xmlns:c16="http://schemas.microsoft.com/office/drawing/2014/chart" uri="{C3380CC4-5D6E-409C-BE32-E72D297353CC}">
              <c16:uniqueId val="{00000007-04F9-432E-AE2E-BC08D68C0CFE}"/>
            </c:ext>
          </c:extLst>
        </c:ser>
        <c:dLbls>
          <c:showLegendKey val="0"/>
          <c:showVal val="0"/>
          <c:showCatName val="0"/>
          <c:showSerName val="0"/>
          <c:showPercent val="0"/>
          <c:showBubbleSize val="0"/>
        </c:dLbls>
        <c:axId val="35003455"/>
        <c:axId val="35016895"/>
      </c:areaChart>
      <c:catAx>
        <c:axId val="35003455"/>
        <c:scaling>
          <c:orientation val="minMax"/>
        </c:scaling>
        <c:delete val="0"/>
        <c:axPos val="b"/>
        <c:numFmt formatCode="General" sourceLinked="1"/>
        <c:majorTickMark val="in"/>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1" i="0" u="none" strike="noStrike" kern="1200" baseline="0">
                <a:solidFill>
                  <a:sysClr val="windowText" lastClr="000000"/>
                </a:solidFill>
                <a:latin typeface="+mn-lt"/>
                <a:ea typeface="+mn-ea"/>
                <a:cs typeface="+mn-cs"/>
              </a:defRPr>
            </a:pPr>
            <a:endParaRPr lang="en-US"/>
          </a:p>
        </c:txPr>
        <c:crossAx val="35016895"/>
        <c:crosses val="autoZero"/>
        <c:auto val="1"/>
        <c:lblAlgn val="ctr"/>
        <c:lblOffset val="100"/>
        <c:tickLblSkip val="5"/>
        <c:tickMarkSkip val="5"/>
        <c:noMultiLvlLbl val="0"/>
      </c:catAx>
      <c:valAx>
        <c:axId val="35016895"/>
        <c:scaling>
          <c:orientation val="minMax"/>
        </c:scaling>
        <c:delete val="0"/>
        <c:axPos val="l"/>
        <c:majorGridlines>
          <c:spPr>
            <a:ln w="9525" cap="flat" cmpd="sng" algn="ctr">
              <a:solidFill>
                <a:schemeClr val="tx1">
                  <a:lumMod val="15000"/>
                  <a:lumOff val="85000"/>
                </a:schemeClr>
              </a:solidFill>
              <a:round/>
            </a:ln>
            <a:effectLst/>
          </c:spPr>
        </c:majorGridlines>
        <c:numFmt formatCode="&quot;$&quot;#.0,,,&quot;B&quot;" sourceLinked="0"/>
        <c:majorTickMark val="none"/>
        <c:minorTickMark val="none"/>
        <c:tickLblPos val="nextTo"/>
        <c:spPr>
          <a:noFill/>
          <a:ln>
            <a:noFill/>
          </a:ln>
          <a:effectLst/>
        </c:spPr>
        <c:txPr>
          <a:bodyPr rot="-60000000" spcFirstLastPara="1" vertOverflow="ellipsis" vert="horz" wrap="square" anchor="ctr" anchorCtr="1"/>
          <a:lstStyle/>
          <a:p>
            <a:pPr>
              <a:defRPr sz="1200" b="1" i="0" u="none" strike="noStrike" kern="1200" baseline="0">
                <a:solidFill>
                  <a:sysClr val="windowText" lastClr="000000"/>
                </a:solidFill>
                <a:latin typeface="+mn-lt"/>
                <a:ea typeface="+mn-ea"/>
                <a:cs typeface="+mn-cs"/>
              </a:defRPr>
            </a:pPr>
            <a:endParaRPr lang="en-US"/>
          </a:p>
        </c:txPr>
        <c:crossAx val="35003455"/>
        <c:crosses val="autoZero"/>
        <c:crossBetween val="midCat"/>
      </c:valAx>
      <c:spPr>
        <a:noFill/>
        <a:ln>
          <a:noFill/>
        </a:ln>
        <a:effectLst/>
      </c:spPr>
    </c:plotArea>
    <c:legend>
      <c:legendPos val="b"/>
      <c:layout>
        <c:manualLayout>
          <c:xMode val="edge"/>
          <c:yMode val="edge"/>
          <c:x val="5.3454889605174583E-2"/>
          <c:y val="0.77576835641654307"/>
          <c:w val="0.89915641119214451"/>
          <c:h val="0.17731019906231002"/>
        </c:manualLayout>
      </c:layout>
      <c:overlay val="0"/>
      <c:spPr>
        <a:noFill/>
        <a:ln>
          <a:noFill/>
        </a:ln>
        <a:effectLst/>
      </c:spPr>
      <c:txPr>
        <a:bodyPr rot="0" spcFirstLastPara="1" vertOverflow="ellipsis" vert="horz" wrap="square" anchor="ctr" anchorCtr="1"/>
        <a:lstStyle/>
        <a:p>
          <a:pPr>
            <a:defRPr sz="1000" b="1" i="0" u="none" strike="noStrike" kern="1200" baseline="0">
              <a:solidFill>
                <a:sysClr val="windowText" lastClr="000000"/>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F50AB8D-9C39-469A-9A72-7BE9EDD9CA7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2B7C1EF-C114-4F9A-9643-420E8949B88A}">
      <dgm:prSet/>
      <dgm:spPr/>
      <dgm:t>
        <a:bodyPr/>
        <a:lstStyle/>
        <a:p>
          <a:r>
            <a:rPr lang="en-US" i="1"/>
            <a:t>Cost Management</a:t>
          </a:r>
          <a:endParaRPr lang="en-US"/>
        </a:p>
      </dgm:t>
    </dgm:pt>
    <dgm:pt modelId="{B70797D3-EA48-4060-BA35-A211AF0F67CE}" type="parTrans" cxnId="{DDCCE7D1-F105-4428-AF8E-3262CF2E7054}">
      <dgm:prSet/>
      <dgm:spPr/>
      <dgm:t>
        <a:bodyPr/>
        <a:lstStyle/>
        <a:p>
          <a:endParaRPr lang="en-US"/>
        </a:p>
      </dgm:t>
    </dgm:pt>
    <dgm:pt modelId="{E7667A12-788B-4A1F-A1ED-7D6F8B84722F}" type="sibTrans" cxnId="{DDCCE7D1-F105-4428-AF8E-3262CF2E7054}">
      <dgm:prSet/>
      <dgm:spPr/>
      <dgm:t>
        <a:bodyPr/>
        <a:lstStyle/>
        <a:p>
          <a:endParaRPr lang="en-US"/>
        </a:p>
      </dgm:t>
    </dgm:pt>
    <dgm:pt modelId="{F6F0A302-FD7D-4ECE-9006-E3677AC0EEE0}">
      <dgm:prSet/>
      <dgm:spPr/>
      <dgm:t>
        <a:bodyPr/>
        <a:lstStyle/>
        <a:p>
          <a:r>
            <a:rPr lang="en-US"/>
            <a:t>Improved transparency, cost containment initiative, overhead reductions </a:t>
          </a:r>
        </a:p>
      </dgm:t>
    </dgm:pt>
    <dgm:pt modelId="{589F3995-C42F-4742-BDBA-EB37A95DA021}" type="parTrans" cxnId="{AC3D7E5B-8F6F-40F4-A17B-7317B87B45AE}">
      <dgm:prSet/>
      <dgm:spPr/>
      <dgm:t>
        <a:bodyPr/>
        <a:lstStyle/>
        <a:p>
          <a:endParaRPr lang="en-US"/>
        </a:p>
      </dgm:t>
    </dgm:pt>
    <dgm:pt modelId="{1014B173-FE53-4B33-B1D8-32BC32C683B4}" type="sibTrans" cxnId="{AC3D7E5B-8F6F-40F4-A17B-7317B87B45AE}">
      <dgm:prSet/>
      <dgm:spPr/>
      <dgm:t>
        <a:bodyPr/>
        <a:lstStyle/>
        <a:p>
          <a:endParaRPr lang="en-US"/>
        </a:p>
      </dgm:t>
    </dgm:pt>
    <dgm:pt modelId="{F81C17DB-7E3B-4007-B524-4339C2A074F3}">
      <dgm:prSet/>
      <dgm:spPr/>
      <dgm:t>
        <a:bodyPr/>
        <a:lstStyle/>
        <a:p>
          <a:r>
            <a:rPr lang="en-US"/>
            <a:t>Implement proviso and motion requirements (Increased reporting, third party oversight, etc.)</a:t>
          </a:r>
        </a:p>
      </dgm:t>
    </dgm:pt>
    <dgm:pt modelId="{87BAD9D1-755C-41EC-A98F-768AAE483FFC}" type="parTrans" cxnId="{B45C34D8-08E0-4708-8AD3-B3CD067D1E6D}">
      <dgm:prSet/>
      <dgm:spPr/>
      <dgm:t>
        <a:bodyPr/>
        <a:lstStyle/>
        <a:p>
          <a:endParaRPr lang="en-US"/>
        </a:p>
      </dgm:t>
    </dgm:pt>
    <dgm:pt modelId="{6F0CDBE2-7C00-4BF5-ADE5-1C8C88814F1A}" type="sibTrans" cxnId="{B45C34D8-08E0-4708-8AD3-B3CD067D1E6D}">
      <dgm:prSet/>
      <dgm:spPr/>
      <dgm:t>
        <a:bodyPr/>
        <a:lstStyle/>
        <a:p>
          <a:endParaRPr lang="en-US"/>
        </a:p>
      </dgm:t>
    </dgm:pt>
    <dgm:pt modelId="{1F0750D9-C469-4663-8239-AB82A839929F}">
      <dgm:prSet/>
      <dgm:spPr/>
      <dgm:t>
        <a:bodyPr/>
        <a:lstStyle/>
        <a:p>
          <a:r>
            <a:rPr lang="en-US"/>
            <a:t>Continue to pursue lower interest financing (SRF, WIFIA, etc.)</a:t>
          </a:r>
        </a:p>
      </dgm:t>
    </dgm:pt>
    <dgm:pt modelId="{A653DC55-8D58-4EA7-B144-598306A0D9A1}" type="parTrans" cxnId="{F2281115-EAD0-42F2-B323-B5EB3BBBF1D0}">
      <dgm:prSet/>
      <dgm:spPr/>
      <dgm:t>
        <a:bodyPr/>
        <a:lstStyle/>
        <a:p>
          <a:endParaRPr lang="en-US"/>
        </a:p>
      </dgm:t>
    </dgm:pt>
    <dgm:pt modelId="{AEFA7521-A125-4A09-A6DE-E2742A7C3242}" type="sibTrans" cxnId="{F2281115-EAD0-42F2-B323-B5EB3BBBF1D0}">
      <dgm:prSet/>
      <dgm:spPr/>
      <dgm:t>
        <a:bodyPr/>
        <a:lstStyle/>
        <a:p>
          <a:endParaRPr lang="en-US"/>
        </a:p>
      </dgm:t>
    </dgm:pt>
    <dgm:pt modelId="{A07410D1-6E80-4ECD-BAE0-45C52C75FF80}">
      <dgm:prSet/>
      <dgm:spPr/>
      <dgm:t>
        <a:bodyPr/>
        <a:lstStyle/>
        <a:p>
          <a:r>
            <a:rPr lang="en-US" i="1"/>
            <a:t>Affordability</a:t>
          </a:r>
          <a:endParaRPr lang="en-US"/>
        </a:p>
      </dgm:t>
    </dgm:pt>
    <dgm:pt modelId="{27091129-5745-45E8-B8C6-32C0A7E4D25E}" type="parTrans" cxnId="{D2C4847B-CAFD-4A9D-903A-E8E5BA9B127F}">
      <dgm:prSet/>
      <dgm:spPr/>
      <dgm:t>
        <a:bodyPr/>
        <a:lstStyle/>
        <a:p>
          <a:endParaRPr lang="en-US"/>
        </a:p>
      </dgm:t>
    </dgm:pt>
    <dgm:pt modelId="{6FE51CDF-4515-4815-8C32-813170D8911D}" type="sibTrans" cxnId="{D2C4847B-CAFD-4A9D-903A-E8E5BA9B127F}">
      <dgm:prSet/>
      <dgm:spPr/>
      <dgm:t>
        <a:bodyPr/>
        <a:lstStyle/>
        <a:p>
          <a:endParaRPr lang="en-US"/>
        </a:p>
      </dgm:t>
    </dgm:pt>
    <dgm:pt modelId="{205C29EA-F86B-447E-BCF5-DE1C24F73B30}">
      <dgm:prSet/>
      <dgm:spPr/>
      <dgm:t>
        <a:bodyPr/>
        <a:lstStyle/>
        <a:p>
          <a:r>
            <a:rPr lang="en-US"/>
            <a:t>Define and measure affordability</a:t>
          </a:r>
        </a:p>
      </dgm:t>
    </dgm:pt>
    <dgm:pt modelId="{7DED11F5-3482-4792-8C6F-926037C96164}" type="parTrans" cxnId="{19824D9B-4D39-45A7-B751-8BBA56444749}">
      <dgm:prSet/>
      <dgm:spPr/>
      <dgm:t>
        <a:bodyPr/>
        <a:lstStyle/>
        <a:p>
          <a:endParaRPr lang="en-US"/>
        </a:p>
      </dgm:t>
    </dgm:pt>
    <dgm:pt modelId="{9EBE936A-4384-422B-9BD1-752D4241B4F0}" type="sibTrans" cxnId="{19824D9B-4D39-45A7-B751-8BBA56444749}">
      <dgm:prSet/>
      <dgm:spPr/>
      <dgm:t>
        <a:bodyPr/>
        <a:lstStyle/>
        <a:p>
          <a:endParaRPr lang="en-US"/>
        </a:p>
      </dgm:t>
    </dgm:pt>
    <dgm:pt modelId="{CE2DAB3E-B11B-4018-A564-3BA108193109}">
      <dgm:prSet/>
      <dgm:spPr/>
      <dgm:t>
        <a:bodyPr/>
        <a:lstStyle/>
        <a:p>
          <a:r>
            <a:rPr lang="en-US"/>
            <a:t>RWSP update process</a:t>
          </a:r>
        </a:p>
      </dgm:t>
    </dgm:pt>
    <dgm:pt modelId="{18F80FC1-2BB8-463E-AC58-0178740D58C9}" type="parTrans" cxnId="{FC44DAE3-10D0-46B6-AD21-9A48163B07DE}">
      <dgm:prSet/>
      <dgm:spPr/>
      <dgm:t>
        <a:bodyPr/>
        <a:lstStyle/>
        <a:p>
          <a:endParaRPr lang="en-US"/>
        </a:p>
      </dgm:t>
    </dgm:pt>
    <dgm:pt modelId="{A52D0D83-5B0B-4DAD-AD46-397423A1EC5D}" type="sibTrans" cxnId="{FC44DAE3-10D0-46B6-AD21-9A48163B07DE}">
      <dgm:prSet/>
      <dgm:spPr/>
      <dgm:t>
        <a:bodyPr/>
        <a:lstStyle/>
        <a:p>
          <a:endParaRPr lang="en-US"/>
        </a:p>
      </dgm:t>
    </dgm:pt>
    <dgm:pt modelId="{BC0B9007-7FAE-4936-9631-9E9CCDA81B75}">
      <dgm:prSet/>
      <dgm:spPr/>
      <dgm:t>
        <a:bodyPr/>
        <a:lstStyle/>
        <a:p>
          <a:r>
            <a:rPr lang="en-US"/>
            <a:t>Nutrient Reduction Financial Capability Analysis</a:t>
          </a:r>
        </a:p>
      </dgm:t>
    </dgm:pt>
    <dgm:pt modelId="{699161AC-8D8D-4157-AE8A-B30C6557385C}" type="parTrans" cxnId="{B69CD25D-3BEA-411F-A0E5-89B16488B889}">
      <dgm:prSet/>
      <dgm:spPr/>
      <dgm:t>
        <a:bodyPr/>
        <a:lstStyle/>
        <a:p>
          <a:endParaRPr lang="en-US"/>
        </a:p>
      </dgm:t>
    </dgm:pt>
    <dgm:pt modelId="{D5FA1216-B3A4-411B-8596-8E0466D47EED}" type="sibTrans" cxnId="{B69CD25D-3BEA-411F-A0E5-89B16488B889}">
      <dgm:prSet/>
      <dgm:spPr/>
      <dgm:t>
        <a:bodyPr/>
        <a:lstStyle/>
        <a:p>
          <a:endParaRPr lang="en-US"/>
        </a:p>
      </dgm:t>
    </dgm:pt>
    <dgm:pt modelId="{B0B32F0A-79FD-49B7-8540-FA11F6BFFA03}">
      <dgm:prSet/>
      <dgm:spPr/>
      <dgm:t>
        <a:bodyPr/>
        <a:lstStyle/>
        <a:p>
          <a:r>
            <a:rPr lang="en-US"/>
            <a:t>Work with National Association of Clean Water Agencies</a:t>
          </a:r>
        </a:p>
      </dgm:t>
    </dgm:pt>
    <dgm:pt modelId="{93E51FCA-C18B-4BAE-B8B2-2B32464FB15D}" type="parTrans" cxnId="{1F851214-9E1F-4FCD-8109-9429E6F37EFF}">
      <dgm:prSet/>
      <dgm:spPr/>
      <dgm:t>
        <a:bodyPr/>
        <a:lstStyle/>
        <a:p>
          <a:endParaRPr lang="en-US"/>
        </a:p>
      </dgm:t>
    </dgm:pt>
    <dgm:pt modelId="{A1302633-5FBD-4C3B-B5FF-44710A96FF0E}" type="sibTrans" cxnId="{1F851214-9E1F-4FCD-8109-9429E6F37EFF}">
      <dgm:prSet/>
      <dgm:spPr/>
      <dgm:t>
        <a:bodyPr/>
        <a:lstStyle/>
        <a:p>
          <a:endParaRPr lang="en-US"/>
        </a:p>
      </dgm:t>
    </dgm:pt>
    <dgm:pt modelId="{E4B63D20-48D6-4727-BC4F-2C0E307E776C}">
      <dgm:prSet/>
      <dgm:spPr/>
      <dgm:t>
        <a:bodyPr/>
        <a:lstStyle/>
        <a:p>
          <a:r>
            <a:rPr lang="en-US"/>
            <a:t>Low-Income Household Water Assistance Program, WIFIA protection</a:t>
          </a:r>
        </a:p>
      </dgm:t>
    </dgm:pt>
    <dgm:pt modelId="{FA850115-BB38-4918-BCE1-16A168FB3EE8}" type="parTrans" cxnId="{1CAD6A6E-BBA1-42F1-81F3-8A8B094A1BEE}">
      <dgm:prSet/>
      <dgm:spPr/>
      <dgm:t>
        <a:bodyPr/>
        <a:lstStyle/>
        <a:p>
          <a:endParaRPr lang="en-US"/>
        </a:p>
      </dgm:t>
    </dgm:pt>
    <dgm:pt modelId="{4D52BAB8-2069-4023-BBC9-CAF4F94F1517}" type="sibTrans" cxnId="{1CAD6A6E-BBA1-42F1-81F3-8A8B094A1BEE}">
      <dgm:prSet/>
      <dgm:spPr/>
      <dgm:t>
        <a:bodyPr/>
        <a:lstStyle/>
        <a:p>
          <a:endParaRPr lang="en-US"/>
        </a:p>
      </dgm:t>
    </dgm:pt>
    <dgm:pt modelId="{4BA8A237-72FF-4C4D-9492-53A6A899FA96}">
      <dgm:prSet/>
      <dgm:spPr/>
      <dgm:t>
        <a:bodyPr/>
        <a:lstStyle/>
        <a:p>
          <a:r>
            <a:rPr lang="en-US"/>
            <a:t>Capacity charge payment plan program and low-income assistance</a:t>
          </a:r>
        </a:p>
      </dgm:t>
    </dgm:pt>
    <dgm:pt modelId="{2979E88B-0976-4EF8-B5A0-EE31862C9AF2}" type="parTrans" cxnId="{32340A1F-110E-4777-B30A-A0D19E03B0A3}">
      <dgm:prSet/>
      <dgm:spPr/>
      <dgm:t>
        <a:bodyPr/>
        <a:lstStyle/>
        <a:p>
          <a:endParaRPr lang="en-US"/>
        </a:p>
      </dgm:t>
    </dgm:pt>
    <dgm:pt modelId="{4080BCD6-4ACF-4239-A513-41D75190A41F}" type="sibTrans" cxnId="{32340A1F-110E-4777-B30A-A0D19E03B0A3}">
      <dgm:prSet/>
      <dgm:spPr/>
      <dgm:t>
        <a:bodyPr/>
        <a:lstStyle/>
        <a:p>
          <a:endParaRPr lang="en-US"/>
        </a:p>
      </dgm:t>
    </dgm:pt>
    <dgm:pt modelId="{97DE6CE1-040A-435B-B289-15E450733948}" type="pres">
      <dgm:prSet presAssocID="{EF50AB8D-9C39-469A-9A72-7BE9EDD9CA7F}" presName="linear" presStyleCnt="0">
        <dgm:presLayoutVars>
          <dgm:animLvl val="lvl"/>
          <dgm:resizeHandles val="exact"/>
        </dgm:presLayoutVars>
      </dgm:prSet>
      <dgm:spPr/>
    </dgm:pt>
    <dgm:pt modelId="{BEAFC34E-1BED-4DA1-99AD-DE8471D272EA}" type="pres">
      <dgm:prSet presAssocID="{92B7C1EF-C114-4F9A-9643-420E8949B88A}" presName="parentText" presStyleLbl="node1" presStyleIdx="0" presStyleCnt="2">
        <dgm:presLayoutVars>
          <dgm:chMax val="0"/>
          <dgm:bulletEnabled val="1"/>
        </dgm:presLayoutVars>
      </dgm:prSet>
      <dgm:spPr/>
    </dgm:pt>
    <dgm:pt modelId="{00FA87B1-703D-4BEB-8AA8-74AF1CC736D7}" type="pres">
      <dgm:prSet presAssocID="{92B7C1EF-C114-4F9A-9643-420E8949B88A}" presName="childText" presStyleLbl="revTx" presStyleIdx="0" presStyleCnt="2">
        <dgm:presLayoutVars>
          <dgm:bulletEnabled val="1"/>
        </dgm:presLayoutVars>
      </dgm:prSet>
      <dgm:spPr/>
    </dgm:pt>
    <dgm:pt modelId="{E0100E2E-E31F-4E23-AA49-7CA518A8671E}" type="pres">
      <dgm:prSet presAssocID="{A07410D1-6E80-4ECD-BAE0-45C52C75FF80}" presName="parentText" presStyleLbl="node1" presStyleIdx="1" presStyleCnt="2">
        <dgm:presLayoutVars>
          <dgm:chMax val="0"/>
          <dgm:bulletEnabled val="1"/>
        </dgm:presLayoutVars>
      </dgm:prSet>
      <dgm:spPr/>
    </dgm:pt>
    <dgm:pt modelId="{4FE95EEA-60AF-4369-83B2-32BB9664E75C}" type="pres">
      <dgm:prSet presAssocID="{A07410D1-6E80-4ECD-BAE0-45C52C75FF80}" presName="childText" presStyleLbl="revTx" presStyleIdx="1" presStyleCnt="2">
        <dgm:presLayoutVars>
          <dgm:bulletEnabled val="1"/>
        </dgm:presLayoutVars>
      </dgm:prSet>
      <dgm:spPr/>
    </dgm:pt>
  </dgm:ptLst>
  <dgm:cxnLst>
    <dgm:cxn modelId="{1F851214-9E1F-4FCD-8109-9429E6F37EFF}" srcId="{A07410D1-6E80-4ECD-BAE0-45C52C75FF80}" destId="{B0B32F0A-79FD-49B7-8540-FA11F6BFFA03}" srcOrd="1" destOrd="0" parTransId="{93E51FCA-C18B-4BAE-B8B2-2B32464FB15D}" sibTransId="{A1302633-5FBD-4C3B-B5FF-44710A96FF0E}"/>
    <dgm:cxn modelId="{F2281115-EAD0-42F2-B323-B5EB3BBBF1D0}" srcId="{92B7C1EF-C114-4F9A-9643-420E8949B88A}" destId="{1F0750D9-C469-4663-8239-AB82A839929F}" srcOrd="2" destOrd="0" parTransId="{A653DC55-8D58-4EA7-B144-598306A0D9A1}" sibTransId="{AEFA7521-A125-4A09-A6DE-E2742A7C3242}"/>
    <dgm:cxn modelId="{32340A1F-110E-4777-B30A-A0D19E03B0A3}" srcId="{A07410D1-6E80-4ECD-BAE0-45C52C75FF80}" destId="{4BA8A237-72FF-4C4D-9492-53A6A899FA96}" srcOrd="2" destOrd="0" parTransId="{2979E88B-0976-4EF8-B5A0-EE31862C9AF2}" sibTransId="{4080BCD6-4ACF-4239-A513-41D75190A41F}"/>
    <dgm:cxn modelId="{768E4D23-0110-4303-A84A-70DB6D2EDFFA}" type="presOf" srcId="{1F0750D9-C469-4663-8239-AB82A839929F}" destId="{00FA87B1-703D-4BEB-8AA8-74AF1CC736D7}" srcOrd="0" destOrd="2" presId="urn:microsoft.com/office/officeart/2005/8/layout/vList2"/>
    <dgm:cxn modelId="{6907B924-771D-48CE-93E2-C947D375A298}" type="presOf" srcId="{205C29EA-F86B-447E-BCF5-DE1C24F73B30}" destId="{4FE95EEA-60AF-4369-83B2-32BB9664E75C}" srcOrd="0" destOrd="0" presId="urn:microsoft.com/office/officeart/2005/8/layout/vList2"/>
    <dgm:cxn modelId="{AC3D7E5B-8F6F-40F4-A17B-7317B87B45AE}" srcId="{92B7C1EF-C114-4F9A-9643-420E8949B88A}" destId="{F6F0A302-FD7D-4ECE-9006-E3677AC0EEE0}" srcOrd="0" destOrd="0" parTransId="{589F3995-C42F-4742-BDBA-EB37A95DA021}" sibTransId="{1014B173-FE53-4B33-B1D8-32BC32C683B4}"/>
    <dgm:cxn modelId="{B69CD25D-3BEA-411F-A0E5-89B16488B889}" srcId="{205C29EA-F86B-447E-BCF5-DE1C24F73B30}" destId="{BC0B9007-7FAE-4936-9631-9E9CCDA81B75}" srcOrd="1" destOrd="0" parTransId="{699161AC-8D8D-4157-AE8A-B30C6557385C}" sibTransId="{D5FA1216-B3A4-411B-8596-8E0466D47EED}"/>
    <dgm:cxn modelId="{205C0062-B302-4D4F-BA95-422AF74A9506}" type="presOf" srcId="{CE2DAB3E-B11B-4018-A564-3BA108193109}" destId="{4FE95EEA-60AF-4369-83B2-32BB9664E75C}" srcOrd="0" destOrd="1" presId="urn:microsoft.com/office/officeart/2005/8/layout/vList2"/>
    <dgm:cxn modelId="{A27BD465-6766-4487-BACB-C8AD5013CD93}" type="presOf" srcId="{EF50AB8D-9C39-469A-9A72-7BE9EDD9CA7F}" destId="{97DE6CE1-040A-435B-B289-15E450733948}" srcOrd="0" destOrd="0" presId="urn:microsoft.com/office/officeart/2005/8/layout/vList2"/>
    <dgm:cxn modelId="{0C45D04D-16D1-4571-82B7-DC2F62913BDF}" type="presOf" srcId="{BC0B9007-7FAE-4936-9631-9E9CCDA81B75}" destId="{4FE95EEA-60AF-4369-83B2-32BB9664E75C}" srcOrd="0" destOrd="2" presId="urn:microsoft.com/office/officeart/2005/8/layout/vList2"/>
    <dgm:cxn modelId="{1CAD6A6E-BBA1-42F1-81F3-8A8B094A1BEE}" srcId="{B0B32F0A-79FD-49B7-8540-FA11F6BFFA03}" destId="{E4B63D20-48D6-4727-BC4F-2C0E307E776C}" srcOrd="0" destOrd="0" parTransId="{FA850115-BB38-4918-BCE1-16A168FB3EE8}" sibTransId="{4D52BAB8-2069-4023-BBC9-CAF4F94F1517}"/>
    <dgm:cxn modelId="{63265354-FB9D-4760-9715-739B8D35ECA9}" type="presOf" srcId="{B0B32F0A-79FD-49B7-8540-FA11F6BFFA03}" destId="{4FE95EEA-60AF-4369-83B2-32BB9664E75C}" srcOrd="0" destOrd="3" presId="urn:microsoft.com/office/officeart/2005/8/layout/vList2"/>
    <dgm:cxn modelId="{D2C4847B-CAFD-4A9D-903A-E8E5BA9B127F}" srcId="{EF50AB8D-9C39-469A-9A72-7BE9EDD9CA7F}" destId="{A07410D1-6E80-4ECD-BAE0-45C52C75FF80}" srcOrd="1" destOrd="0" parTransId="{27091129-5745-45E8-B8C6-32C0A7E4D25E}" sibTransId="{6FE51CDF-4515-4815-8C32-813170D8911D}"/>
    <dgm:cxn modelId="{EEA44281-D15F-4697-9AFF-903BB43EF453}" type="presOf" srcId="{4BA8A237-72FF-4C4D-9492-53A6A899FA96}" destId="{4FE95EEA-60AF-4369-83B2-32BB9664E75C}" srcOrd="0" destOrd="5" presId="urn:microsoft.com/office/officeart/2005/8/layout/vList2"/>
    <dgm:cxn modelId="{5E8EE082-074B-419F-BA41-926019A11F71}" type="presOf" srcId="{E4B63D20-48D6-4727-BC4F-2C0E307E776C}" destId="{4FE95EEA-60AF-4369-83B2-32BB9664E75C}" srcOrd="0" destOrd="4" presId="urn:microsoft.com/office/officeart/2005/8/layout/vList2"/>
    <dgm:cxn modelId="{BAB14391-FDD2-4F40-92B4-1120E20AC7C3}" type="presOf" srcId="{A07410D1-6E80-4ECD-BAE0-45C52C75FF80}" destId="{E0100E2E-E31F-4E23-AA49-7CA518A8671E}" srcOrd="0" destOrd="0" presId="urn:microsoft.com/office/officeart/2005/8/layout/vList2"/>
    <dgm:cxn modelId="{19824D9B-4D39-45A7-B751-8BBA56444749}" srcId="{A07410D1-6E80-4ECD-BAE0-45C52C75FF80}" destId="{205C29EA-F86B-447E-BCF5-DE1C24F73B30}" srcOrd="0" destOrd="0" parTransId="{7DED11F5-3482-4792-8C6F-926037C96164}" sibTransId="{9EBE936A-4384-422B-9BD1-752D4241B4F0}"/>
    <dgm:cxn modelId="{C62F1CC6-2574-45CB-AC87-BAB48AD5FA65}" type="presOf" srcId="{92B7C1EF-C114-4F9A-9643-420E8949B88A}" destId="{BEAFC34E-1BED-4DA1-99AD-DE8471D272EA}" srcOrd="0" destOrd="0" presId="urn:microsoft.com/office/officeart/2005/8/layout/vList2"/>
    <dgm:cxn modelId="{DDCCE7D1-F105-4428-AF8E-3262CF2E7054}" srcId="{EF50AB8D-9C39-469A-9A72-7BE9EDD9CA7F}" destId="{92B7C1EF-C114-4F9A-9643-420E8949B88A}" srcOrd="0" destOrd="0" parTransId="{B70797D3-EA48-4060-BA35-A211AF0F67CE}" sibTransId="{E7667A12-788B-4A1F-A1ED-7D6F8B84722F}"/>
    <dgm:cxn modelId="{B45C34D8-08E0-4708-8AD3-B3CD067D1E6D}" srcId="{92B7C1EF-C114-4F9A-9643-420E8949B88A}" destId="{F81C17DB-7E3B-4007-B524-4339C2A074F3}" srcOrd="1" destOrd="0" parTransId="{87BAD9D1-755C-41EC-A98F-768AAE483FFC}" sibTransId="{6F0CDBE2-7C00-4BF5-ADE5-1C8C88814F1A}"/>
    <dgm:cxn modelId="{1B8638DD-B29C-45DF-A383-517BF9F65F2C}" type="presOf" srcId="{F81C17DB-7E3B-4007-B524-4339C2A074F3}" destId="{00FA87B1-703D-4BEB-8AA8-74AF1CC736D7}" srcOrd="0" destOrd="1" presId="urn:microsoft.com/office/officeart/2005/8/layout/vList2"/>
    <dgm:cxn modelId="{FC44DAE3-10D0-46B6-AD21-9A48163B07DE}" srcId="{205C29EA-F86B-447E-BCF5-DE1C24F73B30}" destId="{CE2DAB3E-B11B-4018-A564-3BA108193109}" srcOrd="0" destOrd="0" parTransId="{18F80FC1-2BB8-463E-AC58-0178740D58C9}" sibTransId="{A52D0D83-5B0B-4DAD-AD46-397423A1EC5D}"/>
    <dgm:cxn modelId="{858160EA-D6DC-4303-83FB-FCD41C514FF8}" type="presOf" srcId="{F6F0A302-FD7D-4ECE-9006-E3677AC0EEE0}" destId="{00FA87B1-703D-4BEB-8AA8-74AF1CC736D7}" srcOrd="0" destOrd="0" presId="urn:microsoft.com/office/officeart/2005/8/layout/vList2"/>
    <dgm:cxn modelId="{7EE123E9-6691-4421-86D2-E895859824B9}" type="presParOf" srcId="{97DE6CE1-040A-435B-B289-15E450733948}" destId="{BEAFC34E-1BED-4DA1-99AD-DE8471D272EA}" srcOrd="0" destOrd="0" presId="urn:microsoft.com/office/officeart/2005/8/layout/vList2"/>
    <dgm:cxn modelId="{A28387DE-E473-4F3C-8AC2-1CFE384EB768}" type="presParOf" srcId="{97DE6CE1-040A-435B-B289-15E450733948}" destId="{00FA87B1-703D-4BEB-8AA8-74AF1CC736D7}" srcOrd="1" destOrd="0" presId="urn:microsoft.com/office/officeart/2005/8/layout/vList2"/>
    <dgm:cxn modelId="{48EE23D9-105C-4C04-957E-BC91F41D29FB}" type="presParOf" srcId="{97DE6CE1-040A-435B-B289-15E450733948}" destId="{E0100E2E-E31F-4E23-AA49-7CA518A8671E}" srcOrd="2" destOrd="0" presId="urn:microsoft.com/office/officeart/2005/8/layout/vList2"/>
    <dgm:cxn modelId="{7BC342AF-E9BF-4560-8EC1-8D9E61C74671}" type="presParOf" srcId="{97DE6CE1-040A-435B-B289-15E450733948}" destId="{4FE95EEA-60AF-4369-83B2-32BB9664E75C}"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AFC34E-1BED-4DA1-99AD-DE8471D272EA}">
      <dsp:nvSpPr>
        <dsp:cNvPr id="0" name=""/>
        <dsp:cNvSpPr/>
      </dsp:nvSpPr>
      <dsp:spPr>
        <a:xfrm>
          <a:off x="0" y="108839"/>
          <a:ext cx="10934700" cy="81081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US" sz="3300" i="1" kern="1200"/>
            <a:t>Cost Management</a:t>
          </a:r>
          <a:endParaRPr lang="en-US" sz="3300" kern="1200"/>
        </a:p>
      </dsp:txBody>
      <dsp:txXfrm>
        <a:off x="39580" y="148419"/>
        <a:ext cx="10855540" cy="731650"/>
      </dsp:txXfrm>
    </dsp:sp>
    <dsp:sp modelId="{00FA87B1-703D-4BEB-8AA8-74AF1CC736D7}">
      <dsp:nvSpPr>
        <dsp:cNvPr id="0" name=""/>
        <dsp:cNvSpPr/>
      </dsp:nvSpPr>
      <dsp:spPr>
        <a:xfrm>
          <a:off x="0" y="919649"/>
          <a:ext cx="10934700" cy="20834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7177" tIns="41910" rIns="234696" bIns="41910" numCol="1" spcCol="1270" anchor="t" anchorCtr="0">
          <a:noAutofit/>
        </a:bodyPr>
        <a:lstStyle/>
        <a:p>
          <a:pPr marL="228600" lvl="1" indent="-228600" algn="l" defTabSz="1155700">
            <a:lnSpc>
              <a:spcPct val="90000"/>
            </a:lnSpc>
            <a:spcBef>
              <a:spcPct val="0"/>
            </a:spcBef>
            <a:spcAft>
              <a:spcPct val="20000"/>
            </a:spcAft>
            <a:buChar char="•"/>
          </a:pPr>
          <a:r>
            <a:rPr lang="en-US" sz="2600" kern="1200"/>
            <a:t>Improved transparency, cost containment initiative, overhead reductions </a:t>
          </a:r>
        </a:p>
        <a:p>
          <a:pPr marL="228600" lvl="1" indent="-228600" algn="l" defTabSz="1155700">
            <a:lnSpc>
              <a:spcPct val="90000"/>
            </a:lnSpc>
            <a:spcBef>
              <a:spcPct val="0"/>
            </a:spcBef>
            <a:spcAft>
              <a:spcPct val="20000"/>
            </a:spcAft>
            <a:buChar char="•"/>
          </a:pPr>
          <a:r>
            <a:rPr lang="en-US" sz="2600" kern="1200"/>
            <a:t>Implement proviso and motion requirements (Increased reporting, third party oversight, etc.)</a:t>
          </a:r>
        </a:p>
        <a:p>
          <a:pPr marL="228600" lvl="1" indent="-228600" algn="l" defTabSz="1155700">
            <a:lnSpc>
              <a:spcPct val="90000"/>
            </a:lnSpc>
            <a:spcBef>
              <a:spcPct val="0"/>
            </a:spcBef>
            <a:spcAft>
              <a:spcPct val="20000"/>
            </a:spcAft>
            <a:buChar char="•"/>
          </a:pPr>
          <a:r>
            <a:rPr lang="en-US" sz="2600" kern="1200"/>
            <a:t>Continue to pursue lower interest financing (SRF, WIFIA, etc.)</a:t>
          </a:r>
        </a:p>
      </dsp:txBody>
      <dsp:txXfrm>
        <a:off x="0" y="919649"/>
        <a:ext cx="10934700" cy="2083455"/>
      </dsp:txXfrm>
    </dsp:sp>
    <dsp:sp modelId="{E0100E2E-E31F-4E23-AA49-7CA518A8671E}">
      <dsp:nvSpPr>
        <dsp:cNvPr id="0" name=""/>
        <dsp:cNvSpPr/>
      </dsp:nvSpPr>
      <dsp:spPr>
        <a:xfrm>
          <a:off x="0" y="3003105"/>
          <a:ext cx="10934700" cy="81081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US" sz="3300" i="1" kern="1200"/>
            <a:t>Affordability</a:t>
          </a:r>
          <a:endParaRPr lang="en-US" sz="3300" kern="1200"/>
        </a:p>
      </dsp:txBody>
      <dsp:txXfrm>
        <a:off x="39580" y="3042685"/>
        <a:ext cx="10855540" cy="731650"/>
      </dsp:txXfrm>
    </dsp:sp>
    <dsp:sp modelId="{4FE95EEA-60AF-4369-83B2-32BB9664E75C}">
      <dsp:nvSpPr>
        <dsp:cNvPr id="0" name=""/>
        <dsp:cNvSpPr/>
      </dsp:nvSpPr>
      <dsp:spPr>
        <a:xfrm>
          <a:off x="0" y="3813915"/>
          <a:ext cx="10934700" cy="2732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7177" tIns="41910" rIns="234696" bIns="41910" numCol="1" spcCol="1270" anchor="t" anchorCtr="0">
          <a:noAutofit/>
        </a:bodyPr>
        <a:lstStyle/>
        <a:p>
          <a:pPr marL="228600" lvl="1" indent="-228600" algn="l" defTabSz="1155700">
            <a:lnSpc>
              <a:spcPct val="90000"/>
            </a:lnSpc>
            <a:spcBef>
              <a:spcPct val="0"/>
            </a:spcBef>
            <a:spcAft>
              <a:spcPct val="20000"/>
            </a:spcAft>
            <a:buChar char="•"/>
          </a:pPr>
          <a:r>
            <a:rPr lang="en-US" sz="2600" kern="1200"/>
            <a:t>Define and measure affordability</a:t>
          </a:r>
        </a:p>
        <a:p>
          <a:pPr marL="457200" lvl="2" indent="-228600" algn="l" defTabSz="1155700">
            <a:lnSpc>
              <a:spcPct val="90000"/>
            </a:lnSpc>
            <a:spcBef>
              <a:spcPct val="0"/>
            </a:spcBef>
            <a:spcAft>
              <a:spcPct val="20000"/>
            </a:spcAft>
            <a:buChar char="•"/>
          </a:pPr>
          <a:r>
            <a:rPr lang="en-US" sz="2600" kern="1200"/>
            <a:t>RWSP update process</a:t>
          </a:r>
        </a:p>
        <a:p>
          <a:pPr marL="457200" lvl="2" indent="-228600" algn="l" defTabSz="1155700">
            <a:lnSpc>
              <a:spcPct val="90000"/>
            </a:lnSpc>
            <a:spcBef>
              <a:spcPct val="0"/>
            </a:spcBef>
            <a:spcAft>
              <a:spcPct val="20000"/>
            </a:spcAft>
            <a:buChar char="•"/>
          </a:pPr>
          <a:r>
            <a:rPr lang="en-US" sz="2600" kern="1200"/>
            <a:t>Nutrient Reduction Financial Capability Analysis</a:t>
          </a:r>
        </a:p>
        <a:p>
          <a:pPr marL="228600" lvl="1" indent="-228600" algn="l" defTabSz="1155700">
            <a:lnSpc>
              <a:spcPct val="90000"/>
            </a:lnSpc>
            <a:spcBef>
              <a:spcPct val="0"/>
            </a:spcBef>
            <a:spcAft>
              <a:spcPct val="20000"/>
            </a:spcAft>
            <a:buChar char="•"/>
          </a:pPr>
          <a:r>
            <a:rPr lang="en-US" sz="2600" kern="1200"/>
            <a:t>Work with National Association of Clean Water Agencies</a:t>
          </a:r>
        </a:p>
        <a:p>
          <a:pPr marL="457200" lvl="2" indent="-228600" algn="l" defTabSz="1155700">
            <a:lnSpc>
              <a:spcPct val="90000"/>
            </a:lnSpc>
            <a:spcBef>
              <a:spcPct val="0"/>
            </a:spcBef>
            <a:spcAft>
              <a:spcPct val="20000"/>
            </a:spcAft>
            <a:buChar char="•"/>
          </a:pPr>
          <a:r>
            <a:rPr lang="en-US" sz="2600" kern="1200"/>
            <a:t>Low-Income Household Water Assistance Program, WIFIA protection</a:t>
          </a:r>
        </a:p>
        <a:p>
          <a:pPr marL="228600" lvl="1" indent="-228600" algn="l" defTabSz="1155700">
            <a:lnSpc>
              <a:spcPct val="90000"/>
            </a:lnSpc>
            <a:spcBef>
              <a:spcPct val="0"/>
            </a:spcBef>
            <a:spcAft>
              <a:spcPct val="20000"/>
            </a:spcAft>
            <a:buChar char="•"/>
          </a:pPr>
          <a:r>
            <a:rPr lang="en-US" sz="2600" kern="1200"/>
            <a:t>Capacity charge payment plan program and low-income assistance</a:t>
          </a:r>
        </a:p>
      </dsp:txBody>
      <dsp:txXfrm>
        <a:off x="0" y="3813915"/>
        <a:ext cx="10934700" cy="273240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drawing1.xml.rels><?xml version="1.0" encoding="UTF-8" standalone="yes"?>
<Relationships xmlns="http://schemas.openxmlformats.org/package/2006/relationships"><Relationship Id="rId1" Type="http://schemas.openxmlformats.org/officeDocument/2006/relationships/image" Target="../media/image7.png"/></Relationships>
</file>

<file path=ppt/drawings/drawing1.xml><?xml version="1.0" encoding="utf-8"?>
<c:userShapes xmlns:c="http://schemas.openxmlformats.org/drawingml/2006/chart">
  <cdr:relSizeAnchor xmlns:cdr="http://schemas.openxmlformats.org/drawingml/2006/chartDrawing">
    <cdr:from>
      <cdr:x>0.35102</cdr:x>
      <cdr:y>0.01464</cdr:y>
    </cdr:from>
    <cdr:to>
      <cdr:x>0.61722</cdr:x>
      <cdr:y>0.23248</cdr:y>
    </cdr:to>
    <cdr:sp macro="" textlink="">
      <cdr:nvSpPr>
        <cdr:cNvPr id="2" name="TextBox 8">
          <a:extLst xmlns:a="http://schemas.openxmlformats.org/drawingml/2006/main">
            <a:ext uri="{FF2B5EF4-FFF2-40B4-BE49-F238E27FC236}">
              <a16:creationId xmlns:a16="http://schemas.microsoft.com/office/drawing/2014/main" id="{264235DC-A60C-9241-A610-AD241B8297FA}"/>
            </a:ext>
          </a:extLst>
        </cdr:cNvPr>
        <cdr:cNvSpPr txBox="1"/>
      </cdr:nvSpPr>
      <cdr:spPr>
        <a:xfrm xmlns:a="http://schemas.openxmlformats.org/drawingml/2006/main">
          <a:off x="2498804" y="68274"/>
          <a:ext cx="1895020" cy="1015663"/>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xmlns:a="http://schemas.openxmlformats.org/drawingml/2006/main">
          <a:r>
            <a:rPr lang="en-US" sz="1200" dirty="0"/>
            <a:t>Adjusted amounts are escalated and reallocated to later years</a:t>
          </a:r>
        </a:p>
        <a:p xmlns:a="http://schemas.openxmlformats.org/drawingml/2006/main">
          <a:r>
            <a:rPr lang="en-US" sz="1200" dirty="0"/>
            <a:t>(represented by                 )  </a:t>
          </a:r>
        </a:p>
        <a:p xmlns:a="http://schemas.openxmlformats.org/drawingml/2006/main">
          <a:endParaRPr lang="en-US" sz="1200" dirty="0"/>
        </a:p>
      </cdr:txBody>
    </cdr:sp>
  </cdr:relSizeAnchor>
  <cdr:relSizeAnchor xmlns:cdr="http://schemas.openxmlformats.org/drawingml/2006/chartDrawing">
    <cdr:from>
      <cdr:x>0.7085</cdr:x>
      <cdr:y>0.01221</cdr:y>
    </cdr:from>
    <cdr:to>
      <cdr:x>0.9747</cdr:x>
      <cdr:y>0.19044</cdr:y>
    </cdr:to>
    <cdr:sp macro="" textlink="">
      <cdr:nvSpPr>
        <cdr:cNvPr id="3" name="TextBox 8">
          <a:extLst xmlns:a="http://schemas.openxmlformats.org/drawingml/2006/main">
            <a:ext uri="{FF2B5EF4-FFF2-40B4-BE49-F238E27FC236}">
              <a16:creationId xmlns:a16="http://schemas.microsoft.com/office/drawing/2014/main" id="{A6B97FD1-353A-747C-7DE1-33AD9224283C}"/>
            </a:ext>
          </a:extLst>
        </cdr:cNvPr>
        <cdr:cNvSpPr txBox="1"/>
      </cdr:nvSpPr>
      <cdr:spPr>
        <a:xfrm xmlns:a="http://schemas.openxmlformats.org/drawingml/2006/main">
          <a:off x="5043619" y="56910"/>
          <a:ext cx="1895020" cy="830997"/>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marL="0" indent="0" algn="l" defTabSz="457200" rtl="0" eaLnBrk="1" latinLnBrk="0" hangingPunct="1">
            <a:defRPr sz="1800" kern="1200">
              <a:solidFill>
                <a:schemeClr val="tx1"/>
              </a:solidFill>
              <a:latin typeface="+mn-lt"/>
              <a:ea typeface="+mn-ea"/>
              <a:cs typeface="+mn-cs"/>
            </a:defRPr>
          </a:lvl1pPr>
          <a:lvl2pPr marL="457200" indent="0" algn="l" defTabSz="457200" rtl="0" eaLnBrk="1" latinLnBrk="0" hangingPunct="1">
            <a:defRPr sz="1800" kern="1200">
              <a:solidFill>
                <a:schemeClr val="tx1"/>
              </a:solidFill>
              <a:latin typeface="+mn-lt"/>
              <a:ea typeface="+mn-ea"/>
              <a:cs typeface="+mn-cs"/>
            </a:defRPr>
          </a:lvl2pPr>
          <a:lvl3pPr marL="914400" indent="0" algn="l" defTabSz="457200" rtl="0" eaLnBrk="1" latinLnBrk="0" hangingPunct="1">
            <a:defRPr sz="1800" kern="1200">
              <a:solidFill>
                <a:schemeClr val="tx1"/>
              </a:solidFill>
              <a:latin typeface="+mn-lt"/>
              <a:ea typeface="+mn-ea"/>
              <a:cs typeface="+mn-cs"/>
            </a:defRPr>
          </a:lvl3pPr>
          <a:lvl4pPr marL="1371600" indent="0" algn="l" defTabSz="457200" rtl="0" eaLnBrk="1" latinLnBrk="0" hangingPunct="1">
            <a:defRPr sz="1800" kern="1200">
              <a:solidFill>
                <a:schemeClr val="tx1"/>
              </a:solidFill>
              <a:latin typeface="+mn-lt"/>
              <a:ea typeface="+mn-ea"/>
              <a:cs typeface="+mn-cs"/>
            </a:defRPr>
          </a:lvl4pPr>
          <a:lvl5pPr marL="1828800" indent="0" algn="l" defTabSz="457200" rtl="0" eaLnBrk="1" latinLnBrk="0" hangingPunct="1">
            <a:defRPr sz="1800" kern="1200">
              <a:solidFill>
                <a:schemeClr val="tx1"/>
              </a:solidFill>
              <a:latin typeface="+mn-lt"/>
              <a:ea typeface="+mn-ea"/>
              <a:cs typeface="+mn-cs"/>
            </a:defRPr>
          </a:lvl5pPr>
          <a:lvl6pPr marL="2286000" indent="0" algn="l" defTabSz="457200" rtl="0" eaLnBrk="1" latinLnBrk="0" hangingPunct="1">
            <a:defRPr sz="1800" kern="1200">
              <a:solidFill>
                <a:schemeClr val="tx1"/>
              </a:solidFill>
              <a:latin typeface="+mn-lt"/>
              <a:ea typeface="+mn-ea"/>
              <a:cs typeface="+mn-cs"/>
            </a:defRPr>
          </a:lvl6pPr>
          <a:lvl7pPr marL="2743200" indent="0" algn="l" defTabSz="457200" rtl="0" eaLnBrk="1" latinLnBrk="0" hangingPunct="1">
            <a:defRPr sz="1800" kern="1200">
              <a:solidFill>
                <a:schemeClr val="tx1"/>
              </a:solidFill>
              <a:latin typeface="+mn-lt"/>
              <a:ea typeface="+mn-ea"/>
              <a:cs typeface="+mn-cs"/>
            </a:defRPr>
          </a:lvl7pPr>
          <a:lvl8pPr marL="3200400" indent="0" algn="l" defTabSz="457200" rtl="0" eaLnBrk="1" latinLnBrk="0" hangingPunct="1">
            <a:defRPr sz="1800" kern="1200">
              <a:solidFill>
                <a:schemeClr val="tx1"/>
              </a:solidFill>
              <a:latin typeface="+mn-lt"/>
              <a:ea typeface="+mn-ea"/>
              <a:cs typeface="+mn-cs"/>
            </a:defRPr>
          </a:lvl8pPr>
          <a:lvl9pPr marL="3657600" indent="0" algn="l" defTabSz="457200" rtl="0" eaLnBrk="1" latinLnBrk="0" hangingPunct="1">
            <a:defRPr sz="1800" kern="1200">
              <a:solidFill>
                <a:schemeClr val="tx1"/>
              </a:solidFill>
              <a:latin typeface="+mn-lt"/>
              <a:ea typeface="+mn-ea"/>
              <a:cs typeface="+mn-cs"/>
            </a:defRPr>
          </a:lvl9pPr>
        </a:lstStyle>
        <a:p xmlns:a="http://schemas.openxmlformats.org/drawingml/2006/main">
          <a:r>
            <a:rPr lang="en-US" sz="1200" dirty="0"/>
            <a:t>Result is that entire forecasted amount is represented in the forecast period</a:t>
          </a:r>
        </a:p>
      </cdr:txBody>
    </cdr:sp>
  </cdr:relSizeAnchor>
  <cdr:relSizeAnchor xmlns:cdr="http://schemas.openxmlformats.org/drawingml/2006/chartDrawing">
    <cdr:from>
      <cdr:x>0.52217</cdr:x>
      <cdr:y>0.14561</cdr:y>
    </cdr:from>
    <cdr:to>
      <cdr:x>0.57436</cdr:x>
      <cdr:y>0.18238</cdr:y>
    </cdr:to>
    <cdr:pic>
      <cdr:nvPicPr>
        <cdr:cNvPr id="5" name="chart">
          <a:extLst xmlns:a="http://schemas.openxmlformats.org/drawingml/2006/main">
            <a:ext uri="{FF2B5EF4-FFF2-40B4-BE49-F238E27FC236}">
              <a16:creationId xmlns:a16="http://schemas.microsoft.com/office/drawing/2014/main" id="{211335A6-C61C-6A20-EA7F-1AA9384413C9}"/>
            </a:ext>
          </a:extLst>
        </cdr:cNvPr>
        <cdr:cNvPicPr>
          <a:picLocks xmlns:a="http://schemas.openxmlformats.org/drawingml/2006/main" noChangeAspect="1"/>
        </cdr:cNvPicPr>
      </cdr:nvPicPr>
      <cdr:blipFill>
        <a:blip xmlns:a="http://schemas.openxmlformats.org/drawingml/2006/main" xmlns:r="http://schemas.openxmlformats.org/officeDocument/2006/relationships" r:embed="rId1"/>
        <a:stretch xmlns:a="http://schemas.openxmlformats.org/drawingml/2006/main">
          <a:fillRect/>
        </a:stretch>
      </cdr:blipFill>
      <cdr:spPr>
        <a:xfrm xmlns:a="http://schemas.openxmlformats.org/drawingml/2006/main">
          <a:off x="3717243" y="678881"/>
          <a:ext cx="371527" cy="171474"/>
        </a:xfrm>
        <a:prstGeom xmlns:a="http://schemas.openxmlformats.org/drawingml/2006/main" prst="rect">
          <a:avLst/>
        </a:prstGeom>
      </cdr:spPr>
    </cdr:pic>
  </cdr:relSizeAnchor>
  <cdr:relSizeAnchor xmlns:cdr="http://schemas.openxmlformats.org/drawingml/2006/chartDrawing">
    <cdr:from>
      <cdr:x>0.63211</cdr:x>
      <cdr:y>0.12113</cdr:y>
    </cdr:from>
    <cdr:to>
      <cdr:x>0.69892</cdr:x>
      <cdr:y>0.12113</cdr:y>
    </cdr:to>
    <cdr:cxnSp macro="">
      <cdr:nvCxnSpPr>
        <cdr:cNvPr id="8" name="Straight Arrow Connector 7">
          <a:extLst xmlns:a="http://schemas.openxmlformats.org/drawingml/2006/main">
            <a:ext uri="{FF2B5EF4-FFF2-40B4-BE49-F238E27FC236}">
              <a16:creationId xmlns:a16="http://schemas.microsoft.com/office/drawing/2014/main" id="{A4271DC4-B386-B69C-B3E7-BA415CFD4A8F}"/>
            </a:ext>
          </a:extLst>
        </cdr:cNvPr>
        <cdr:cNvCxnSpPr>
          <a:cxnSpLocks xmlns:a="http://schemas.openxmlformats.org/drawingml/2006/main"/>
        </cdr:cNvCxnSpPr>
      </cdr:nvCxnSpPr>
      <cdr:spPr>
        <a:xfrm xmlns:a="http://schemas.openxmlformats.org/drawingml/2006/main" flipV="1">
          <a:off x="4499815" y="564740"/>
          <a:ext cx="475650" cy="1"/>
        </a:xfrm>
        <a:prstGeom xmlns:a="http://schemas.openxmlformats.org/drawingml/2006/main" prst="straightConnector1">
          <a:avLst/>
        </a:prstGeom>
        <a:ln xmlns:a="http://schemas.openxmlformats.org/drawingml/2006/main">
          <a:tailEnd type="triangle"/>
        </a:ln>
      </cdr:spPr>
      <cdr:style>
        <a:lnRef xmlns:a="http://schemas.openxmlformats.org/drawingml/2006/main" idx="2">
          <a:schemeClr val="dk1"/>
        </a:lnRef>
        <a:fillRef xmlns:a="http://schemas.openxmlformats.org/drawingml/2006/main" idx="0">
          <a:schemeClr val="dk1"/>
        </a:fillRef>
        <a:effectRef xmlns:a="http://schemas.openxmlformats.org/drawingml/2006/main" idx="1">
          <a:schemeClr val="dk1"/>
        </a:effectRef>
        <a:fontRef xmlns:a="http://schemas.openxmlformats.org/drawingml/2006/main" idx="minor">
          <a:schemeClr val="tx1"/>
        </a:fontRef>
      </cdr:style>
    </cdr:cxn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CDF8C9E-4C6C-7F18-CA73-CAC6C0F8EE9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F2BA27B3-3E82-0804-FE90-DBFC193C6B5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0197EE9-A49A-9643-8731-657A338ACFD9}" type="datetimeFigureOut">
              <a:rPr lang="en-US" smtClean="0"/>
              <a:t>3/25/2026</a:t>
            </a:fld>
            <a:endParaRPr lang="en-US"/>
          </a:p>
        </p:txBody>
      </p:sp>
      <p:sp>
        <p:nvSpPr>
          <p:cNvPr id="4" name="Footer Placeholder 3">
            <a:extLst>
              <a:ext uri="{FF2B5EF4-FFF2-40B4-BE49-F238E27FC236}">
                <a16:creationId xmlns:a16="http://schemas.microsoft.com/office/drawing/2014/main" id="{915680BB-C31C-E24A-D20D-520AF17BFE0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65A42E0C-3AA1-FFAB-50C5-4C9600AA459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F772E3F-A915-B649-AE65-C092EE76CC1D}" type="slidenum">
              <a:rPr lang="en-US" smtClean="0"/>
              <a:t>‹#›</a:t>
            </a:fld>
            <a:endParaRPr lang="en-US"/>
          </a:p>
        </p:txBody>
      </p:sp>
    </p:spTree>
    <p:extLst>
      <p:ext uri="{BB962C8B-B14F-4D97-AF65-F5344CB8AC3E}">
        <p14:creationId xmlns:p14="http://schemas.microsoft.com/office/powerpoint/2010/main" val="248086795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7938DA-03D3-BE48-A7DC-4EFCB06F6FE7}" type="datetimeFigureOut">
              <a:rPr lang="en-US" smtClean="0"/>
              <a:t>3/25/2026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9D025FD-151D-C44E-B429-A343883326C2}" type="slidenum">
              <a:rPr lang="en-US" smtClean="0"/>
              <a:t>‹#›</a:t>
            </a:fld>
            <a:endParaRPr lang="en-US"/>
          </a:p>
        </p:txBody>
      </p:sp>
    </p:spTree>
    <p:extLst>
      <p:ext uri="{BB962C8B-B14F-4D97-AF65-F5344CB8AC3E}">
        <p14:creationId xmlns:p14="http://schemas.microsoft.com/office/powerpoint/2010/main" val="24298674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993387-EFD5-8AD1-DB96-381665BF77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28CBC2-F09D-A6C7-6FBE-D762B31E97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767E5A-D5A8-E8FA-9EC0-D15C3E58C57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8B349C6-BB01-8815-52C3-634089A823CE}"/>
              </a:ext>
            </a:extLst>
          </p:cNvPr>
          <p:cNvSpPr>
            <a:spLocks noGrp="1"/>
          </p:cNvSpPr>
          <p:nvPr>
            <p:ph type="sldNum" sz="quarter" idx="5"/>
          </p:nvPr>
        </p:nvSpPr>
        <p:spPr/>
        <p:txBody>
          <a:bodyPr/>
          <a:lstStyle/>
          <a:p>
            <a:fld id="{69D025FD-151D-C44E-B429-A343883326C2}" type="slidenum">
              <a:rPr lang="en-US" smtClean="0"/>
              <a:t>1</a:t>
            </a:fld>
            <a:endParaRPr lang="en-US"/>
          </a:p>
        </p:txBody>
      </p:sp>
    </p:spTree>
    <p:extLst>
      <p:ext uri="{BB962C8B-B14F-4D97-AF65-F5344CB8AC3E}">
        <p14:creationId xmlns:p14="http://schemas.microsoft.com/office/powerpoint/2010/main" val="12156573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9D025FD-151D-C44E-B429-A343883326C2}" type="slidenum">
              <a:rPr lang="en-US" smtClean="0"/>
              <a:t>7</a:t>
            </a:fld>
            <a:endParaRPr lang="en-US"/>
          </a:p>
        </p:txBody>
      </p:sp>
    </p:spTree>
    <p:extLst>
      <p:ext uri="{BB962C8B-B14F-4D97-AF65-F5344CB8AC3E}">
        <p14:creationId xmlns:p14="http://schemas.microsoft.com/office/powerpoint/2010/main" val="16001449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795791-8F66-3C13-4B1D-DB4166A502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AE68B5-5F48-8858-D03E-EBCA3CB393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297E80E-4726-09D9-1581-189DC2108F2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2D066EA-2A29-998C-8DD3-4A97CA39DFE2}"/>
              </a:ext>
            </a:extLst>
          </p:cNvPr>
          <p:cNvSpPr>
            <a:spLocks noGrp="1"/>
          </p:cNvSpPr>
          <p:nvPr>
            <p:ph type="sldNum" sz="quarter" idx="5"/>
          </p:nvPr>
        </p:nvSpPr>
        <p:spPr/>
        <p:txBody>
          <a:bodyPr/>
          <a:lstStyle/>
          <a:p>
            <a:fld id="{69D025FD-151D-C44E-B429-A343883326C2}" type="slidenum">
              <a:rPr lang="en-US" smtClean="0"/>
              <a:t>8</a:t>
            </a:fld>
            <a:endParaRPr lang="en-US"/>
          </a:p>
        </p:txBody>
      </p:sp>
    </p:spTree>
    <p:extLst>
      <p:ext uri="{BB962C8B-B14F-4D97-AF65-F5344CB8AC3E}">
        <p14:creationId xmlns:p14="http://schemas.microsoft.com/office/powerpoint/2010/main" val="23528781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A266E-58B9-2C9E-F6E2-FB0246FB6E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AE9AB3-E8A7-2B66-1AF2-B13FCE7DB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5EF9D2-3450-A539-890E-3243AFB1E48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06E32A1-22BE-58AE-9E3B-D98560C058F2}"/>
              </a:ext>
            </a:extLst>
          </p:cNvPr>
          <p:cNvSpPr>
            <a:spLocks noGrp="1"/>
          </p:cNvSpPr>
          <p:nvPr>
            <p:ph type="sldNum" sz="quarter" idx="5"/>
          </p:nvPr>
        </p:nvSpPr>
        <p:spPr/>
        <p:txBody>
          <a:bodyPr/>
          <a:lstStyle/>
          <a:p>
            <a:fld id="{69D025FD-151D-C44E-B429-A343883326C2}" type="slidenum">
              <a:rPr lang="en-US" smtClean="0"/>
              <a:t>9</a:t>
            </a:fld>
            <a:endParaRPr lang="en-US"/>
          </a:p>
        </p:txBody>
      </p:sp>
    </p:spTree>
    <p:extLst>
      <p:ext uri="{BB962C8B-B14F-4D97-AF65-F5344CB8AC3E}">
        <p14:creationId xmlns:p14="http://schemas.microsoft.com/office/powerpoint/2010/main" val="28812391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323EDD-DEA5-79CE-EB19-3DBAFEB649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240B16-0F57-28EE-6819-61F8E6573B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28DE6F-54F0-CBB2-E8D9-C48C5819428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B107428-91F2-FCB5-1307-7C0D65E72662}"/>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9D025FD-151D-C44E-B429-A343883326C2}"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7412663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205D5C-10C9-4F6C-C418-8CDC6ADDE4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720B27-599B-0778-5F83-644846B54E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CB34E3-BC7B-2740-C50B-42FE0FF8BFC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925594B-A6BD-A990-0AD1-AD3791C2239E}"/>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9D025FD-151D-C44E-B429-A343883326C2}"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8829677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11C315-3E92-5CB8-F3B0-E2B988CB31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0184BC-41BD-842A-D54E-6BBDF207AA2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DD93E4-4D08-4C95-3FF8-708F8361F24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66E7715-5385-32AE-7BCF-3BD4B3E2272E}"/>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9D025FD-151D-C44E-B429-A343883326C2}"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3861494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5147EB-5B61-8CF3-26EB-B5156F8FCF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F564A0-8854-B404-B282-9ED0C84F8A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FE9B21-5A19-6269-C910-C6142B951FD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68B2994-8852-1595-F890-AAD8F9C4A4E9}"/>
              </a:ext>
            </a:extLst>
          </p:cNvPr>
          <p:cNvSpPr>
            <a:spLocks noGrp="1"/>
          </p:cNvSpPr>
          <p:nvPr>
            <p:ph type="sldNum" sz="quarter" idx="5"/>
          </p:nvPr>
        </p:nvSpPr>
        <p:spPr/>
        <p:txBody>
          <a:bodyPr/>
          <a:lstStyle/>
          <a:p>
            <a:fld id="{69D025FD-151D-C44E-B429-A343883326C2}" type="slidenum">
              <a:rPr lang="en-US" smtClean="0"/>
              <a:t>14</a:t>
            </a:fld>
            <a:endParaRPr lang="en-US"/>
          </a:p>
        </p:txBody>
      </p:sp>
    </p:spTree>
    <p:extLst>
      <p:ext uri="{BB962C8B-B14F-4D97-AF65-F5344CB8AC3E}">
        <p14:creationId xmlns:p14="http://schemas.microsoft.com/office/powerpoint/2010/main" val="10158652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52020F-B6F2-D24B-56E3-29239508A7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71010E-D0C0-92E8-803D-582C8A57AC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3DB619-292C-1428-00EF-B47D769E809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F1D9D6B-9F01-7999-783C-856E4CFDA5A1}"/>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9D025FD-151D-C44E-B429-A343883326C2}"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1756320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E653C9-48B6-0140-AA99-AA25417DFB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C68E03-CB6C-A984-1722-66CC78B18B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95AF4FA-A69D-23B2-06A5-48A1E5C918D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4E8CC56-175F-8ADE-D075-57B686DC2871}"/>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9D025FD-151D-C44E-B429-A343883326C2}"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1759639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D7D628-FE3B-7974-18E4-D998724F1E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2BFEFC-6DF7-CE89-5178-FEB8028B52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1B4753-1233-6A68-DA2A-A15C05ABFD4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BCDBACF-EA80-FF26-58B4-EEA7BE9BB3BC}"/>
              </a:ext>
            </a:extLst>
          </p:cNvPr>
          <p:cNvSpPr>
            <a:spLocks noGrp="1"/>
          </p:cNvSpPr>
          <p:nvPr>
            <p:ph type="sldNum" sz="quarter" idx="5"/>
          </p:nvPr>
        </p:nvSpPr>
        <p:spPr/>
        <p:txBody>
          <a:bodyPr/>
          <a:lstStyle/>
          <a:p>
            <a:fld id="{69D025FD-151D-C44E-B429-A343883326C2}" type="slidenum">
              <a:rPr lang="en-US" smtClean="0"/>
              <a:t>20</a:t>
            </a:fld>
            <a:endParaRPr lang="en-US"/>
          </a:p>
        </p:txBody>
      </p:sp>
    </p:spTree>
    <p:extLst>
      <p:ext uri="{BB962C8B-B14F-4D97-AF65-F5344CB8AC3E}">
        <p14:creationId xmlns:p14="http://schemas.microsoft.com/office/powerpoint/2010/main" val="22024461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Note for presenter: The status/phase indicated next to each project is current as of 2/2026 and not the forecasted status/phase of the project in 2027</a:t>
            </a:r>
          </a:p>
        </p:txBody>
      </p:sp>
      <p:sp>
        <p:nvSpPr>
          <p:cNvPr id="4" name="Slide Number Placeholder 3"/>
          <p:cNvSpPr>
            <a:spLocks noGrp="1"/>
          </p:cNvSpPr>
          <p:nvPr>
            <p:ph type="sldNum" sz="quarter" idx="5"/>
          </p:nvPr>
        </p:nvSpPr>
        <p:spPr/>
        <p:txBody>
          <a:bodyPr/>
          <a:lstStyle/>
          <a:p>
            <a:fld id="{69D025FD-151D-C44E-B429-A343883326C2}" type="slidenum">
              <a:rPr lang="en-US" smtClean="0"/>
              <a:t>22</a:t>
            </a:fld>
            <a:endParaRPr lang="en-US"/>
          </a:p>
        </p:txBody>
      </p:sp>
    </p:spTree>
    <p:extLst>
      <p:ext uri="{BB962C8B-B14F-4D97-AF65-F5344CB8AC3E}">
        <p14:creationId xmlns:p14="http://schemas.microsoft.com/office/powerpoint/2010/main" val="16018547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FF8697-EA38-99E6-C79D-E25AF00F86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A1BAA0-2698-368D-7368-E0161FA38BA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74E717-60DE-8E48-A96E-A0100895FE9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8F64807-6CE1-369B-955E-BB6D9BBBCF52}"/>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9D025FD-151D-C44E-B429-A343883326C2}"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8513665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781F71-6254-DB62-C72E-91F644DB21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55D1F6-7458-C849-BF30-00D2B1EF7B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4C3C7-CC6E-B3D9-BBEC-F295EE974DF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833BBB2-0832-7347-0CDA-C65DC9585443}"/>
              </a:ext>
            </a:extLst>
          </p:cNvPr>
          <p:cNvSpPr>
            <a:spLocks noGrp="1"/>
          </p:cNvSpPr>
          <p:nvPr>
            <p:ph type="sldNum" sz="quarter" idx="5"/>
          </p:nvPr>
        </p:nvSpPr>
        <p:spPr/>
        <p:txBody>
          <a:bodyPr/>
          <a:lstStyle/>
          <a:p>
            <a:fld id="{69D025FD-151D-C44E-B429-A343883326C2}" type="slidenum">
              <a:rPr lang="en-US" smtClean="0"/>
              <a:t>26</a:t>
            </a:fld>
            <a:endParaRPr lang="en-US"/>
          </a:p>
        </p:txBody>
      </p:sp>
    </p:spTree>
    <p:extLst>
      <p:ext uri="{BB962C8B-B14F-4D97-AF65-F5344CB8AC3E}">
        <p14:creationId xmlns:p14="http://schemas.microsoft.com/office/powerpoint/2010/main" val="297807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668FF1-3917-97E4-21D5-896192F4C0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09A065-89D5-A2E3-F3A0-CAC02D3B0B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B6AD2E-7770-A086-E77C-A198F0084449}"/>
              </a:ext>
            </a:extLst>
          </p:cNvPr>
          <p:cNvSpPr>
            <a:spLocks noGrp="1"/>
          </p:cNvSpPr>
          <p:nvPr>
            <p:ph type="body" idx="1"/>
          </p:nvPr>
        </p:nvSpPr>
        <p:spPr/>
        <p:txBody>
          <a:bodyPr/>
          <a:lstStyle/>
          <a:p>
            <a:r>
              <a:rPr lang="en-US">
                <a:highlight>
                  <a:srgbClr val="FFFF00"/>
                </a:highlight>
              </a:rPr>
              <a:t>Caveats that need to be added to slide deck</a:t>
            </a:r>
          </a:p>
          <a:p>
            <a:endParaRPr lang="en-US">
              <a:highlight>
                <a:srgbClr val="FFFF00"/>
              </a:highlight>
            </a:endParaRPr>
          </a:p>
          <a:p>
            <a:r>
              <a:rPr lang="en-US">
                <a:highlight>
                  <a:srgbClr val="FFFF00"/>
                </a:highlight>
              </a:rPr>
              <a:t>Assumptions-12.75% is </a:t>
            </a:r>
            <a:r>
              <a:rPr lang="en-US" b="1">
                <a:highlight>
                  <a:srgbClr val="FFFF00"/>
                </a:highlight>
              </a:rPr>
              <a:t>not </a:t>
            </a:r>
            <a:r>
              <a:rPr lang="en-US" b="0">
                <a:highlight>
                  <a:srgbClr val="FFFF00"/>
                </a:highlight>
              </a:rPr>
              <a:t>executive recommended rate, make it clear</a:t>
            </a:r>
          </a:p>
          <a:p>
            <a:endParaRPr lang="en-US" b="0">
              <a:highlight>
                <a:srgbClr val="FFFF00"/>
              </a:highlight>
            </a:endParaRPr>
          </a:p>
          <a:p>
            <a:r>
              <a:rPr lang="en-US" b="0">
                <a:highlight>
                  <a:srgbClr val="FFFF00"/>
                </a:highlight>
              </a:rPr>
              <a:t>Mess w/titles—CH to do</a:t>
            </a:r>
          </a:p>
          <a:p>
            <a:endParaRPr lang="en-US" b="0">
              <a:highlight>
                <a:srgbClr val="FFFF00"/>
              </a:highlight>
            </a:endParaRPr>
          </a:p>
          <a:p>
            <a:endParaRPr lang="en-US" b="0">
              <a:highlight>
                <a:srgbClr val="FFFF00"/>
              </a:highlight>
            </a:endParaRPr>
          </a:p>
          <a:p>
            <a:r>
              <a:rPr lang="en-US" b="1">
                <a:highlight>
                  <a:srgbClr val="FFFF00"/>
                </a:highlight>
              </a:rPr>
              <a:t>For official sewer rate proposal</a:t>
            </a:r>
          </a:p>
          <a:p>
            <a:r>
              <a:rPr lang="en-US" b="0">
                <a:highlight>
                  <a:srgbClr val="FFFF00"/>
                </a:highlight>
              </a:rPr>
              <a:t>CH to add Op Ex slide – why doesn’t it work?</a:t>
            </a:r>
          </a:p>
          <a:p>
            <a:endParaRPr lang="en-US" b="0">
              <a:highlight>
                <a:srgbClr val="FFFF00"/>
              </a:highlight>
            </a:endParaRPr>
          </a:p>
          <a:p>
            <a:r>
              <a:rPr lang="en-US" b="0">
                <a:highlight>
                  <a:srgbClr val="FFFF00"/>
                </a:highlight>
              </a:rPr>
              <a:t>Create slide to demonstrate why financial policy changes don’t impact the rate path</a:t>
            </a:r>
            <a:endParaRPr lang="en-US">
              <a:highlight>
                <a:srgbClr val="FFFF00"/>
              </a:highlight>
            </a:endParaRPr>
          </a:p>
        </p:txBody>
      </p:sp>
      <p:sp>
        <p:nvSpPr>
          <p:cNvPr id="4" name="Slide Number Placeholder 3">
            <a:extLst>
              <a:ext uri="{FF2B5EF4-FFF2-40B4-BE49-F238E27FC236}">
                <a16:creationId xmlns:a16="http://schemas.microsoft.com/office/drawing/2014/main" id="{3B8E9793-B339-7B78-5F30-32A64C206549}"/>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9D025FD-151D-C44E-B429-A343883326C2}"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058690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9D025FD-151D-C44E-B429-A343883326C2}" type="slidenum">
              <a:rPr lang="en-US" smtClean="0"/>
              <a:t>29</a:t>
            </a:fld>
            <a:endParaRPr lang="en-US"/>
          </a:p>
        </p:txBody>
      </p:sp>
    </p:spTree>
    <p:extLst>
      <p:ext uri="{BB962C8B-B14F-4D97-AF65-F5344CB8AC3E}">
        <p14:creationId xmlns:p14="http://schemas.microsoft.com/office/powerpoint/2010/main" val="17404731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BA00E-575F-072F-D109-879BE5A6B1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15E724-439B-4F2D-5B42-204A9B9657E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4B4DB5-1307-D341-831C-D9CE31B36B0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020E9B1-9B9F-ACB9-932B-9AFE220E0FA2}"/>
              </a:ext>
            </a:extLst>
          </p:cNvPr>
          <p:cNvSpPr>
            <a:spLocks noGrp="1"/>
          </p:cNvSpPr>
          <p:nvPr>
            <p:ph type="sldNum" sz="quarter" idx="5"/>
          </p:nvPr>
        </p:nvSpPr>
        <p:spPr/>
        <p:txBody>
          <a:bodyPr/>
          <a:lstStyle/>
          <a:p>
            <a:fld id="{69D025FD-151D-C44E-B429-A343883326C2}" type="slidenum">
              <a:rPr lang="en-US" smtClean="0"/>
              <a:t>30</a:t>
            </a:fld>
            <a:endParaRPr lang="en-US"/>
          </a:p>
        </p:txBody>
      </p:sp>
    </p:spTree>
    <p:extLst>
      <p:ext uri="{BB962C8B-B14F-4D97-AF65-F5344CB8AC3E}">
        <p14:creationId xmlns:p14="http://schemas.microsoft.com/office/powerpoint/2010/main" val="36729183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9D025FD-151D-C44E-B429-A343883326C2}" type="slidenum">
              <a:rPr lang="en-US" smtClean="0"/>
              <a:t>31</a:t>
            </a:fld>
            <a:endParaRPr lang="en-US"/>
          </a:p>
        </p:txBody>
      </p:sp>
    </p:spTree>
    <p:extLst>
      <p:ext uri="{BB962C8B-B14F-4D97-AF65-F5344CB8AC3E}">
        <p14:creationId xmlns:p14="http://schemas.microsoft.com/office/powerpoint/2010/main" val="28168178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7F1122-F6C0-1687-B035-78D6252180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883EF9-A243-F938-A09F-3687BA3E0D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6F4F2B-D7DD-AC7C-5CBB-867E3178722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09C27EB-294B-720B-B414-B181CA7DF049}"/>
              </a:ext>
            </a:extLst>
          </p:cNvPr>
          <p:cNvSpPr>
            <a:spLocks noGrp="1"/>
          </p:cNvSpPr>
          <p:nvPr>
            <p:ph type="sldNum" sz="quarter" idx="5"/>
          </p:nvPr>
        </p:nvSpPr>
        <p:spPr/>
        <p:txBody>
          <a:bodyPr/>
          <a:lstStyle/>
          <a:p>
            <a:fld id="{69D025FD-151D-C44E-B429-A343883326C2}" type="slidenum">
              <a:rPr lang="en-US" smtClean="0"/>
              <a:t>34</a:t>
            </a:fld>
            <a:endParaRPr lang="en-US"/>
          </a:p>
        </p:txBody>
      </p:sp>
    </p:spTree>
    <p:extLst>
      <p:ext uri="{BB962C8B-B14F-4D97-AF65-F5344CB8AC3E}">
        <p14:creationId xmlns:p14="http://schemas.microsoft.com/office/powerpoint/2010/main" val="13036003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869310-6027-220E-5713-F04089A6C7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181C79-A977-9DCB-68E6-17E5431134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2092F4-8682-94E1-4613-8EFF7FFF73D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679EDEE-5CA0-F723-6387-B815F99CF957}"/>
              </a:ext>
            </a:extLst>
          </p:cNvPr>
          <p:cNvSpPr>
            <a:spLocks noGrp="1"/>
          </p:cNvSpPr>
          <p:nvPr>
            <p:ph type="sldNum" sz="quarter" idx="5"/>
          </p:nvPr>
        </p:nvSpPr>
        <p:spPr/>
        <p:txBody>
          <a:bodyPr/>
          <a:lstStyle/>
          <a:p>
            <a:fld id="{69D025FD-151D-C44E-B429-A343883326C2}" type="slidenum">
              <a:rPr lang="en-US" smtClean="0"/>
              <a:t>35</a:t>
            </a:fld>
            <a:endParaRPr lang="en-US"/>
          </a:p>
        </p:txBody>
      </p:sp>
    </p:spTree>
    <p:extLst>
      <p:ext uri="{BB962C8B-B14F-4D97-AF65-F5344CB8AC3E}">
        <p14:creationId xmlns:p14="http://schemas.microsoft.com/office/powerpoint/2010/main" val="36905240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l">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Slide Number Placeholder 6">
            <a:extLst>
              <a:ext uri="{FF2B5EF4-FFF2-40B4-BE49-F238E27FC236}">
                <a16:creationId xmlns:a16="http://schemas.microsoft.com/office/drawing/2014/main" id="{B1275528-20EE-D577-94ED-61F0F3FF9D0D}"/>
              </a:ext>
            </a:extLst>
          </p:cNvPr>
          <p:cNvSpPr>
            <a:spLocks noGrp="1"/>
          </p:cNvSpPr>
          <p:nvPr>
            <p:ph type="sldNum" sz="quarter" idx="4"/>
          </p:nvPr>
        </p:nvSpPr>
        <p:spPr>
          <a:xfrm>
            <a:off x="11784888" y="6356350"/>
            <a:ext cx="394641" cy="365125"/>
          </a:xfrm>
          <a:prstGeom prst="rect">
            <a:avLst/>
          </a:prstGeom>
        </p:spPr>
        <p:txBody>
          <a:bodyPr vert="horz" lIns="91440" tIns="45720" rIns="91440" bIns="45720" rtlCol="0" anchor="ctr"/>
          <a:lstStyle>
            <a:lvl1pPr algn="ctr">
              <a:defRPr sz="1400">
                <a:solidFill>
                  <a:schemeClr val="bg1"/>
                </a:solidFill>
              </a:defRPr>
            </a:lvl1pPr>
          </a:lstStyle>
          <a:p>
            <a:fld id="{6E6AD65C-9977-0A42-9A31-E3F636BC8503}" type="slidenum">
              <a:rPr lang="en-US" smtClean="0"/>
              <a:pPr/>
              <a:t>‹#›</a:t>
            </a:fld>
            <a:endParaRPr lang="en-US"/>
          </a:p>
        </p:txBody>
      </p:sp>
    </p:spTree>
    <p:extLst>
      <p:ext uri="{BB962C8B-B14F-4D97-AF65-F5344CB8AC3E}">
        <p14:creationId xmlns:p14="http://schemas.microsoft.com/office/powerpoint/2010/main" val="17478224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90344"/>
          </a:xfrm>
        </p:spPr>
        <p:txBody>
          <a:bodyPr/>
          <a:lstStyle/>
          <a:p>
            <a:r>
              <a:rPr lang="en-US"/>
              <a:t>Click to edit Master title style</a:t>
            </a:r>
          </a:p>
        </p:txBody>
      </p:sp>
      <p:sp>
        <p:nvSpPr>
          <p:cNvPr id="3" name="Content Placeholder 2"/>
          <p:cNvSpPr>
            <a:spLocks noGrp="1"/>
          </p:cNvSpPr>
          <p:nvPr>
            <p:ph idx="1"/>
          </p:nvPr>
        </p:nvSpPr>
        <p:spPr>
          <a:xfrm>
            <a:off x="838200" y="1255222"/>
            <a:ext cx="10515600" cy="49217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6">
            <a:extLst>
              <a:ext uri="{FF2B5EF4-FFF2-40B4-BE49-F238E27FC236}">
                <a16:creationId xmlns:a16="http://schemas.microsoft.com/office/drawing/2014/main" id="{116A9B49-894C-849B-A82C-46EC6F9D3BEC}"/>
              </a:ext>
            </a:extLst>
          </p:cNvPr>
          <p:cNvSpPr>
            <a:spLocks noGrp="1"/>
          </p:cNvSpPr>
          <p:nvPr>
            <p:ph type="sldNum" sz="quarter" idx="4"/>
          </p:nvPr>
        </p:nvSpPr>
        <p:spPr>
          <a:xfrm>
            <a:off x="11784888" y="6356350"/>
            <a:ext cx="394641" cy="365125"/>
          </a:xfrm>
          <a:prstGeom prst="rect">
            <a:avLst/>
          </a:prstGeom>
        </p:spPr>
        <p:txBody>
          <a:bodyPr vert="horz" lIns="91440" tIns="45720" rIns="91440" bIns="45720" rtlCol="0" anchor="ctr"/>
          <a:lstStyle>
            <a:lvl1pPr algn="ctr">
              <a:defRPr sz="1400">
                <a:solidFill>
                  <a:schemeClr val="bg1"/>
                </a:solidFill>
              </a:defRPr>
            </a:lvl1pPr>
          </a:lstStyle>
          <a:p>
            <a:fld id="{6E6AD65C-9977-0A42-9A31-E3F636BC8503}" type="slidenum">
              <a:rPr lang="en-US" smtClean="0"/>
              <a:pPr/>
              <a:t>‹#›</a:t>
            </a:fld>
            <a:endParaRPr lang="en-US"/>
          </a:p>
        </p:txBody>
      </p:sp>
    </p:spTree>
    <p:extLst>
      <p:ext uri="{BB962C8B-B14F-4D97-AF65-F5344CB8AC3E}">
        <p14:creationId xmlns:p14="http://schemas.microsoft.com/office/powerpoint/2010/main" val="2147353382"/>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sic slide">
    <p:spTree>
      <p:nvGrpSpPr>
        <p:cNvPr id="1" name=""/>
        <p:cNvGrpSpPr/>
        <p:nvPr/>
      </p:nvGrpSpPr>
      <p:grpSpPr>
        <a:xfrm>
          <a:off x="0" y="0"/>
          <a:ext cx="0" cy="0"/>
          <a:chOff x="0" y="0"/>
          <a:chExt cx="0" cy="0"/>
        </a:xfrm>
      </p:grpSpPr>
      <p:sp>
        <p:nvSpPr>
          <p:cNvPr id="5" name="Slide Number Placeholder 6">
            <a:extLst>
              <a:ext uri="{FF2B5EF4-FFF2-40B4-BE49-F238E27FC236}">
                <a16:creationId xmlns:a16="http://schemas.microsoft.com/office/drawing/2014/main" id="{8A319BC2-A99E-E471-69A8-36B518D52B9F}"/>
              </a:ext>
            </a:extLst>
          </p:cNvPr>
          <p:cNvSpPr>
            <a:spLocks noGrp="1"/>
          </p:cNvSpPr>
          <p:nvPr>
            <p:ph type="sldNum" sz="quarter" idx="4"/>
          </p:nvPr>
        </p:nvSpPr>
        <p:spPr>
          <a:xfrm>
            <a:off x="11784888" y="6356350"/>
            <a:ext cx="394641" cy="365125"/>
          </a:xfrm>
          <a:prstGeom prst="rect">
            <a:avLst/>
          </a:prstGeom>
        </p:spPr>
        <p:txBody>
          <a:bodyPr vert="horz" lIns="91440" tIns="45720" rIns="91440" bIns="45720" rtlCol="0" anchor="ctr"/>
          <a:lstStyle>
            <a:lvl1pPr algn="ctr">
              <a:defRPr sz="1400">
                <a:solidFill>
                  <a:schemeClr val="bg1"/>
                </a:solidFill>
              </a:defRPr>
            </a:lvl1pPr>
          </a:lstStyle>
          <a:p>
            <a:fld id="{6E6AD65C-9977-0A42-9A31-E3F636BC8503}" type="slidenum">
              <a:rPr lang="en-US" smtClean="0"/>
              <a:pPr/>
              <a:t>‹#›</a:t>
            </a:fld>
            <a:endParaRPr lang="en-US"/>
          </a:p>
        </p:txBody>
      </p:sp>
    </p:spTree>
    <p:extLst>
      <p:ext uri="{BB962C8B-B14F-4D97-AF65-F5344CB8AC3E}">
        <p14:creationId xmlns:p14="http://schemas.microsoft.com/office/powerpoint/2010/main" val="409408609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84853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404851"/>
            <a:ext cx="10515600" cy="477211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5">
            <a:extLst>
              <a:ext uri="{FF2B5EF4-FFF2-40B4-BE49-F238E27FC236}">
                <a16:creationId xmlns:a16="http://schemas.microsoft.com/office/drawing/2014/main" id="{B314415A-4BC8-67E7-AD78-E64A7C700B9D}"/>
              </a:ext>
            </a:extLst>
          </p:cNvPr>
          <p:cNvSpPr>
            <a:spLocks noGrp="1" noRot="1" noMove="1" noResize="1" noEditPoints="1" noAdjustHandles="1" noChangeArrowheads="1" noChangeShapeType="1"/>
          </p:cNvSpPr>
          <p:nvPr userDrawn="1"/>
        </p:nvSpPr>
        <p:spPr>
          <a:xfrm>
            <a:off x="11784890" y="6190488"/>
            <a:ext cx="394640" cy="667512"/>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Slide Number Placeholder 6">
            <a:extLst>
              <a:ext uri="{FF2B5EF4-FFF2-40B4-BE49-F238E27FC236}">
                <a16:creationId xmlns:a16="http://schemas.microsoft.com/office/drawing/2014/main" id="{628C48C4-F1F0-AE9C-5B1F-1EEF01C08259}"/>
              </a:ext>
            </a:extLst>
          </p:cNvPr>
          <p:cNvSpPr>
            <a:spLocks noGrp="1"/>
          </p:cNvSpPr>
          <p:nvPr>
            <p:ph type="sldNum" sz="quarter" idx="4"/>
          </p:nvPr>
        </p:nvSpPr>
        <p:spPr>
          <a:xfrm>
            <a:off x="11784888" y="6356350"/>
            <a:ext cx="394641" cy="365125"/>
          </a:xfrm>
          <a:prstGeom prst="rect">
            <a:avLst/>
          </a:prstGeom>
        </p:spPr>
        <p:txBody>
          <a:bodyPr vert="horz" lIns="91440" tIns="45720" rIns="91440" bIns="45720" rtlCol="0" anchor="ctr"/>
          <a:lstStyle>
            <a:lvl1pPr algn="ctr">
              <a:defRPr sz="1400">
                <a:solidFill>
                  <a:schemeClr val="bg1"/>
                </a:solidFill>
              </a:defRPr>
            </a:lvl1pPr>
          </a:lstStyle>
          <a:p>
            <a:fld id="{6E6AD65C-9977-0A42-9A31-E3F636BC8503}" type="slidenum">
              <a:rPr lang="en-US" smtClean="0"/>
              <a:pPr/>
              <a:t>‹#›</a:t>
            </a:fld>
            <a:endParaRPr lang="en-US"/>
          </a:p>
        </p:txBody>
      </p:sp>
    </p:spTree>
    <p:extLst>
      <p:ext uri="{BB962C8B-B14F-4D97-AF65-F5344CB8AC3E}">
        <p14:creationId xmlns:p14="http://schemas.microsoft.com/office/powerpoint/2010/main" val="2961059679"/>
      </p:ext>
    </p:extLst>
  </p:cSld>
  <p:clrMap bg1="lt1" tx1="dk1" bg2="lt2" tx2="dk2" accent1="accent1" accent2="accent2" accent3="accent3" accent4="accent4" accent5="accent5" accent6="accent6" hlink="hlink" folHlink="folHlink"/>
  <p:sldLayoutIdLst>
    <p:sldLayoutId id="2147483672" r:id="rId1"/>
    <p:sldLayoutId id="2147483662" r:id="rId2"/>
    <p:sldLayoutId id="2147483673" r:id="rId3"/>
  </p:sldLayoutIdLst>
  <p:hf hdr="0" ftr="0" dt="0"/>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package" Target="../embeddings/Microsoft_Word_Document.docx"/><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chart" Target="../charts/chart4.xml"/><Relationship Id="rId5" Type="http://schemas.openxmlformats.org/officeDocument/2006/relationships/image" Target="../media/image12.svg"/><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8.emf"/></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chart" Target="../charts/chart6.xml"/><Relationship Id="rId7" Type="http://schemas.openxmlformats.org/officeDocument/2006/relationships/image" Target="../media/image12.sv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3.png"/><Relationship Id="rId4" Type="http://schemas.openxmlformats.org/officeDocument/2006/relationships/image" Target="../media/image16.png"/></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2.em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3.png"/></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4.emf"/></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7.svg"/></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29.svg"/><Relationship Id="rId5" Type="http://schemas.openxmlformats.org/officeDocument/2006/relationships/image" Target="../media/image28.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1BD718-3ECF-E092-CE33-E089788F41E9}"/>
            </a:ext>
          </a:extLst>
        </p:cNvPr>
        <p:cNvGrpSpPr/>
        <p:nvPr/>
      </p:nvGrpSpPr>
      <p:grpSpPr>
        <a:xfrm>
          <a:off x="0" y="0"/>
          <a:ext cx="0" cy="0"/>
          <a:chOff x="0" y="0"/>
          <a:chExt cx="0" cy="0"/>
        </a:xfrm>
      </p:grpSpPr>
      <p:pic>
        <p:nvPicPr>
          <p:cNvPr id="3" name="Background">
            <a:extLst>
              <a:ext uri="{FF2B5EF4-FFF2-40B4-BE49-F238E27FC236}">
                <a16:creationId xmlns:a16="http://schemas.microsoft.com/office/drawing/2014/main" id="{419298AC-7DD2-C5B2-BF6B-BA9D03C8383B}"/>
              </a:ext>
              <a:ext uri="{C183D7F6-B498-43B3-948B-1728B52AA6E4}">
                <adec:decorative xmlns:adec="http://schemas.microsoft.com/office/drawing/2017/decorative" val="1"/>
              </a:ext>
            </a:extLst>
          </p:cNvPr>
          <p:cNvPicPr>
            <a:picLocks noChangeAspect="1"/>
          </p:cNvPicPr>
          <p:nvPr/>
        </p:nvPicPr>
        <p:blipFill rotWithShape="1">
          <a:blip r:embed="rId3">
            <a:extLst>
              <a:ext uri="{96DAC541-7B7A-43D3-8B79-37D633B846F1}">
                <asvg:svgBlip xmlns:asvg="http://schemas.microsoft.com/office/drawing/2016/SVG/main" r:embed="rId4"/>
              </a:ext>
            </a:extLst>
          </a:blip>
          <a:srcRect l="17125" r="10896"/>
          <a:stretch/>
        </p:blipFill>
        <p:spPr>
          <a:xfrm>
            <a:off x="1" y="0"/>
            <a:ext cx="12192000" cy="6857999"/>
          </a:xfrm>
          <a:prstGeom prst="rect">
            <a:avLst/>
          </a:prstGeom>
        </p:spPr>
      </p:pic>
      <p:cxnSp>
        <p:nvCxnSpPr>
          <p:cNvPr id="14" name="Line">
            <a:extLst>
              <a:ext uri="{FF2B5EF4-FFF2-40B4-BE49-F238E27FC236}">
                <a16:creationId xmlns:a16="http://schemas.microsoft.com/office/drawing/2014/main" id="{657FB738-B150-ECF1-A4C4-2D1D26228FE5}"/>
              </a:ext>
              <a:ext uri="{C183D7F6-B498-43B3-948B-1728B52AA6E4}">
                <adec:decorative xmlns:adec="http://schemas.microsoft.com/office/drawing/2017/decorative" val="1"/>
              </a:ext>
            </a:extLst>
          </p:cNvPr>
          <p:cNvCxnSpPr>
            <a:cxnSpLocks/>
          </p:cNvCxnSpPr>
          <p:nvPr/>
        </p:nvCxnSpPr>
        <p:spPr>
          <a:xfrm>
            <a:off x="1524000" y="3034456"/>
            <a:ext cx="9144000" cy="0"/>
          </a:xfrm>
          <a:prstGeom prst="line">
            <a:avLst/>
          </a:prstGeom>
          <a:ln w="53975">
            <a:solidFill>
              <a:schemeClr val="bg1"/>
            </a:solidFill>
          </a:ln>
        </p:spPr>
        <p:style>
          <a:lnRef idx="2">
            <a:schemeClr val="accent1"/>
          </a:lnRef>
          <a:fillRef idx="0">
            <a:schemeClr val="accent1"/>
          </a:fillRef>
          <a:effectRef idx="1">
            <a:schemeClr val="accent1"/>
          </a:effectRef>
          <a:fontRef idx="minor">
            <a:schemeClr val="tx1"/>
          </a:fontRef>
        </p:style>
      </p:cxnSp>
      <p:pic>
        <p:nvPicPr>
          <p:cNvPr id="4" name="Logo" descr="King County Wastewater Treatment">
            <a:extLst>
              <a:ext uri="{FF2B5EF4-FFF2-40B4-BE49-F238E27FC236}">
                <a16:creationId xmlns:a16="http://schemas.microsoft.com/office/drawing/2014/main" id="{271ED97F-CF00-92FB-4F56-AD9150DF5EA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300591" y="6194335"/>
            <a:ext cx="4237848" cy="669133"/>
          </a:xfrm>
          <a:prstGeom prst="rect">
            <a:avLst/>
          </a:prstGeom>
        </p:spPr>
      </p:pic>
      <p:sp>
        <p:nvSpPr>
          <p:cNvPr id="13" name="Subtitle ">
            <a:extLst>
              <a:ext uri="{FF2B5EF4-FFF2-40B4-BE49-F238E27FC236}">
                <a16:creationId xmlns:a16="http://schemas.microsoft.com/office/drawing/2014/main" id="{0D19AED1-DB0C-0FAB-0F9C-602CFC700FE1}"/>
              </a:ext>
            </a:extLst>
          </p:cNvPr>
          <p:cNvSpPr>
            <a:spLocks noGrp="1"/>
          </p:cNvSpPr>
          <p:nvPr>
            <p:ph type="subTitle" idx="1"/>
          </p:nvPr>
        </p:nvSpPr>
        <p:spPr>
          <a:xfrm>
            <a:off x="1524000" y="3323248"/>
            <a:ext cx="9144000" cy="1655762"/>
          </a:xfrm>
        </p:spPr>
        <p:txBody>
          <a:bodyPr vert="horz" lIns="91440" tIns="45720" rIns="91440" bIns="45720" rtlCol="0" anchor="t">
            <a:normAutofit/>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solidFill>
                  <a:schemeClr val="bg1"/>
                </a:solidFill>
              </a:rPr>
              <a:t>Regional Water Quality Committee</a:t>
            </a:r>
          </a:p>
          <a:p>
            <a:r>
              <a:rPr lang="en-US" sz="1800" dirty="0">
                <a:solidFill>
                  <a:schemeClr val="bg1"/>
                </a:solidFill>
              </a:rPr>
              <a:t>March 4, 2026</a:t>
            </a:r>
          </a:p>
        </p:txBody>
      </p:sp>
      <p:sp>
        <p:nvSpPr>
          <p:cNvPr id="12" name="Title">
            <a:extLst>
              <a:ext uri="{FF2B5EF4-FFF2-40B4-BE49-F238E27FC236}">
                <a16:creationId xmlns:a16="http://schemas.microsoft.com/office/drawing/2014/main" id="{7F732438-DC20-8A00-66D6-F1D5F0549953}"/>
              </a:ext>
            </a:extLst>
          </p:cNvPr>
          <p:cNvSpPr>
            <a:spLocks noGrp="1"/>
          </p:cNvSpPr>
          <p:nvPr>
            <p:ph type="ctrTitle" hasCustomPrompt="1"/>
          </p:nvPr>
        </p:nvSpPr>
        <p:spPr>
          <a:xfrm>
            <a:off x="1524000" y="554781"/>
            <a:ext cx="9144000" cy="2387600"/>
          </a:xfrm>
        </p:spPr>
        <p:txBody>
          <a:bodyPr anchor="b"/>
          <a:lstStyle>
            <a:lvl1pPr algn="l">
              <a:defRPr sz="6000"/>
            </a:lvl1pPr>
          </a:lstStyle>
          <a:p>
            <a:r>
              <a:rPr lang="en-US">
                <a:solidFill>
                  <a:schemeClr val="bg1"/>
                </a:solidFill>
              </a:rPr>
              <a:t>2027 Sewer Rate Proposal</a:t>
            </a:r>
          </a:p>
        </p:txBody>
      </p:sp>
    </p:spTree>
    <p:extLst>
      <p:ext uri="{BB962C8B-B14F-4D97-AF65-F5344CB8AC3E}">
        <p14:creationId xmlns:p14="http://schemas.microsoft.com/office/powerpoint/2010/main" val="18644051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655C19-933F-9D59-CEED-E609F5C19248}"/>
              </a:ext>
            </a:extLst>
          </p:cNvPr>
          <p:cNvSpPr>
            <a:spLocks noGrp="1"/>
          </p:cNvSpPr>
          <p:nvPr>
            <p:ph type="title"/>
          </p:nvPr>
        </p:nvSpPr>
        <p:spPr/>
        <p:txBody>
          <a:bodyPr/>
          <a:lstStyle/>
          <a:p>
            <a:r>
              <a:rPr lang="en-US"/>
              <a:t>Disclaimer</a:t>
            </a:r>
          </a:p>
        </p:txBody>
      </p:sp>
      <p:sp>
        <p:nvSpPr>
          <p:cNvPr id="3" name="Content Placeholder 2">
            <a:extLst>
              <a:ext uri="{FF2B5EF4-FFF2-40B4-BE49-F238E27FC236}">
                <a16:creationId xmlns:a16="http://schemas.microsoft.com/office/drawing/2014/main" id="{C8998776-057D-0718-2314-4D56EFC37567}"/>
              </a:ext>
            </a:extLst>
          </p:cNvPr>
          <p:cNvSpPr>
            <a:spLocks noGrp="1"/>
          </p:cNvSpPr>
          <p:nvPr>
            <p:ph idx="1"/>
          </p:nvPr>
        </p:nvSpPr>
        <p:spPr/>
        <p:txBody>
          <a:bodyPr vert="horz" lIns="91440" tIns="45720" rIns="91440" bIns="45720" rtlCol="0" anchor="t">
            <a:normAutofit/>
          </a:bodyPr>
          <a:lstStyle/>
          <a:p>
            <a:r>
              <a:rPr lang="en-US" i="1"/>
              <a:t>Materials and scenarios presented here are purely intended to illustrate potential impacts over time and do not represent, imply, or establish any plan, commitment, or intent by the Wastewater Treatment Division (WTD).</a:t>
            </a:r>
            <a:endParaRPr lang="en-US"/>
          </a:p>
        </p:txBody>
      </p:sp>
      <p:sp>
        <p:nvSpPr>
          <p:cNvPr id="5" name="Slide Number Placeholder 3">
            <a:extLst>
              <a:ext uri="{FF2B5EF4-FFF2-40B4-BE49-F238E27FC236}">
                <a16:creationId xmlns:a16="http://schemas.microsoft.com/office/drawing/2014/main" id="{BEEBFC64-339F-A1F6-4BCA-30BA8CD0C242}"/>
              </a:ext>
            </a:extLst>
          </p:cNvPr>
          <p:cNvSpPr>
            <a:spLocks noGrp="1"/>
          </p:cNvSpPr>
          <p:nvPr>
            <p:ph type="sldNum" sz="quarter" idx="4"/>
          </p:nvPr>
        </p:nvSpPr>
        <p:spPr>
          <a:xfrm>
            <a:off x="11784888" y="6356350"/>
            <a:ext cx="394641" cy="365125"/>
          </a:xfrm>
        </p:spPr>
        <p:txBody>
          <a:bodyPr/>
          <a:lstStyle/>
          <a:p>
            <a:fld id="{6E6AD65C-9977-0A42-9A31-E3F636BC8503}" type="slidenum">
              <a:rPr lang="en-US" smtClean="0"/>
              <a:pPr/>
              <a:t>2</a:t>
            </a:fld>
            <a:endParaRPr lang="en-US"/>
          </a:p>
        </p:txBody>
      </p:sp>
    </p:spTree>
    <p:extLst>
      <p:ext uri="{BB962C8B-B14F-4D97-AF65-F5344CB8AC3E}">
        <p14:creationId xmlns:p14="http://schemas.microsoft.com/office/powerpoint/2010/main" val="11370114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9915F9-E1F4-866E-47D6-35D7AC1FC25D}"/>
              </a:ext>
            </a:extLst>
          </p:cNvPr>
          <p:cNvSpPr>
            <a:spLocks noGrp="1"/>
          </p:cNvSpPr>
          <p:nvPr>
            <p:ph type="title"/>
          </p:nvPr>
        </p:nvSpPr>
        <p:spPr/>
        <p:txBody>
          <a:bodyPr/>
          <a:lstStyle/>
          <a:p>
            <a:r>
              <a:rPr lang="en-US"/>
              <a:t>Agenda</a:t>
            </a:r>
          </a:p>
        </p:txBody>
      </p:sp>
      <p:sp>
        <p:nvSpPr>
          <p:cNvPr id="5" name="Content Placeholder 4">
            <a:extLst>
              <a:ext uri="{FF2B5EF4-FFF2-40B4-BE49-F238E27FC236}">
                <a16:creationId xmlns:a16="http://schemas.microsoft.com/office/drawing/2014/main" id="{AC8B50B8-138C-1144-2625-E8A1529816C5}"/>
              </a:ext>
            </a:extLst>
          </p:cNvPr>
          <p:cNvSpPr>
            <a:spLocks noGrp="1"/>
          </p:cNvSpPr>
          <p:nvPr>
            <p:ph idx="1"/>
          </p:nvPr>
        </p:nvSpPr>
        <p:spPr/>
        <p:txBody>
          <a:bodyPr/>
          <a:lstStyle/>
          <a:p>
            <a:r>
              <a:rPr lang="en-US"/>
              <a:t>Calendar</a:t>
            </a:r>
          </a:p>
          <a:p>
            <a:r>
              <a:rPr lang="en-US"/>
              <a:t>Assumptions and challenges for 2027</a:t>
            </a:r>
          </a:p>
          <a:p>
            <a:r>
              <a:rPr lang="en-US"/>
              <a:t>WTD’s Recommended Rate</a:t>
            </a:r>
          </a:p>
          <a:p>
            <a:r>
              <a:rPr lang="en-US"/>
              <a:t>Rate Forecast and Financial Analysis</a:t>
            </a:r>
          </a:p>
          <a:p>
            <a:r>
              <a:rPr lang="en-US"/>
              <a:t>Affordability Efforts</a:t>
            </a:r>
          </a:p>
          <a:p>
            <a:r>
              <a:rPr lang="en-US"/>
              <a:t>Summary and Next Steps</a:t>
            </a:r>
          </a:p>
          <a:p>
            <a:endParaRPr lang="en-US"/>
          </a:p>
          <a:p>
            <a:endParaRPr lang="en-US"/>
          </a:p>
        </p:txBody>
      </p:sp>
      <p:sp>
        <p:nvSpPr>
          <p:cNvPr id="3" name="Slide Number Placeholder 2">
            <a:extLst>
              <a:ext uri="{FF2B5EF4-FFF2-40B4-BE49-F238E27FC236}">
                <a16:creationId xmlns:a16="http://schemas.microsoft.com/office/drawing/2014/main" id="{364B501B-714E-BCA5-4E46-05AD390FF897}"/>
              </a:ext>
            </a:extLst>
          </p:cNvPr>
          <p:cNvSpPr>
            <a:spLocks noGrp="1"/>
          </p:cNvSpPr>
          <p:nvPr>
            <p:ph type="sldNum" sz="quarter" idx="4"/>
          </p:nvPr>
        </p:nvSpPr>
        <p:spPr>
          <a:xfrm>
            <a:off x="11784888" y="6356350"/>
            <a:ext cx="394641" cy="365125"/>
          </a:xfrm>
        </p:spPr>
        <p:txBody>
          <a:bodyPr/>
          <a:lstStyle/>
          <a:p>
            <a:endParaRPr lang="en-US"/>
          </a:p>
          <a:p>
            <a:endParaRPr lang="en-US"/>
          </a:p>
        </p:txBody>
      </p:sp>
      <p:sp>
        <p:nvSpPr>
          <p:cNvPr id="4" name="Slide Number Placeholder 3">
            <a:extLst>
              <a:ext uri="{FF2B5EF4-FFF2-40B4-BE49-F238E27FC236}">
                <a16:creationId xmlns:a16="http://schemas.microsoft.com/office/drawing/2014/main" id="{0206BAFE-C1D1-9B97-1E44-4A8773ED10F4}"/>
              </a:ext>
            </a:extLst>
          </p:cNvPr>
          <p:cNvSpPr txBox="1">
            <a:spLocks/>
          </p:cNvSpPr>
          <p:nvPr/>
        </p:nvSpPr>
        <p:spPr>
          <a:xfrm>
            <a:off x="11797359" y="6356350"/>
            <a:ext cx="394641" cy="365125"/>
          </a:xfrm>
          <a:prstGeom prst="rect">
            <a:avLst/>
          </a:prstGeom>
        </p:spPr>
        <p:txBody>
          <a:bodyPr vert="horz" lIns="91440" tIns="45720" rIns="91440" bIns="45720" rtlCol="0" anchor="ctr"/>
          <a:lstStyle>
            <a:defPPr>
              <a:defRPr lang="en-US"/>
            </a:defPPr>
            <a:lvl1pPr marL="0" algn="ctr" defTabSz="457200" rtl="0" eaLnBrk="1" latinLnBrk="0" hangingPunct="1">
              <a:defRPr sz="14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E6AD65C-9977-0A42-9A31-E3F636BC8503}" type="slidenum">
              <a:rPr lang="en-US" smtClean="0"/>
              <a:pPr/>
              <a:t>3</a:t>
            </a:fld>
            <a:endParaRPr lang="en-US"/>
          </a:p>
        </p:txBody>
      </p:sp>
    </p:spTree>
    <p:extLst>
      <p:ext uri="{BB962C8B-B14F-4D97-AF65-F5344CB8AC3E}">
        <p14:creationId xmlns:p14="http://schemas.microsoft.com/office/powerpoint/2010/main" val="19403091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CBC989-D0C8-5EB5-0743-1EF381554A5E}"/>
              </a:ext>
            </a:extLst>
          </p:cNvPr>
          <p:cNvSpPr>
            <a:spLocks noGrp="1"/>
          </p:cNvSpPr>
          <p:nvPr>
            <p:ph type="title"/>
          </p:nvPr>
        </p:nvSpPr>
        <p:spPr>
          <a:xfrm>
            <a:off x="715834" y="0"/>
            <a:ext cx="10515600" cy="790344"/>
          </a:xfrm>
        </p:spPr>
        <p:txBody>
          <a:bodyPr/>
          <a:lstStyle/>
          <a:p>
            <a:r>
              <a:rPr lang="en-US"/>
              <a:t>2027 Sewer Rate Process Calendar</a:t>
            </a:r>
          </a:p>
        </p:txBody>
      </p:sp>
      <p:sp>
        <p:nvSpPr>
          <p:cNvPr id="5" name="Arrow: Right 4">
            <a:extLst>
              <a:ext uri="{FF2B5EF4-FFF2-40B4-BE49-F238E27FC236}">
                <a16:creationId xmlns:a16="http://schemas.microsoft.com/office/drawing/2014/main" id="{0C069DFB-1180-ADFE-0AAB-F179A91737C4}"/>
              </a:ext>
            </a:extLst>
          </p:cNvPr>
          <p:cNvSpPr/>
          <p:nvPr/>
        </p:nvSpPr>
        <p:spPr>
          <a:xfrm>
            <a:off x="1004306" y="2180207"/>
            <a:ext cx="369163" cy="221942"/>
          </a:xfrm>
          <a:prstGeom prst="rightArrow">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
        <p:nvSpPr>
          <p:cNvPr id="7" name="Slide Number Placeholder 6">
            <a:extLst>
              <a:ext uri="{FF2B5EF4-FFF2-40B4-BE49-F238E27FC236}">
                <a16:creationId xmlns:a16="http://schemas.microsoft.com/office/drawing/2014/main" id="{E7B7F6DD-58CB-3535-3662-577113D7336B}"/>
              </a:ext>
            </a:extLst>
          </p:cNvPr>
          <p:cNvSpPr>
            <a:spLocks noGrp="1"/>
          </p:cNvSpPr>
          <p:nvPr>
            <p:ph type="sldNum" sz="quarter" idx="4"/>
          </p:nvPr>
        </p:nvSpPr>
        <p:spPr>
          <a:xfrm>
            <a:off x="11784888" y="6356350"/>
            <a:ext cx="394641" cy="365125"/>
          </a:xfrm>
        </p:spPr>
        <p:txBody>
          <a:bodyPr/>
          <a:lstStyle/>
          <a:p>
            <a:endParaRPr lang="en-US"/>
          </a:p>
          <a:p>
            <a:endParaRPr lang="en-US"/>
          </a:p>
        </p:txBody>
      </p:sp>
      <p:sp>
        <p:nvSpPr>
          <p:cNvPr id="8" name="Slide Number Placeholder 3">
            <a:extLst>
              <a:ext uri="{FF2B5EF4-FFF2-40B4-BE49-F238E27FC236}">
                <a16:creationId xmlns:a16="http://schemas.microsoft.com/office/drawing/2014/main" id="{C7A953E0-A368-5D1A-1CCA-89A465486CDE}"/>
              </a:ext>
            </a:extLst>
          </p:cNvPr>
          <p:cNvSpPr txBox="1">
            <a:spLocks/>
          </p:cNvSpPr>
          <p:nvPr/>
        </p:nvSpPr>
        <p:spPr>
          <a:xfrm>
            <a:off x="11797359" y="6356350"/>
            <a:ext cx="394641" cy="365125"/>
          </a:xfrm>
          <a:prstGeom prst="rect">
            <a:avLst/>
          </a:prstGeom>
        </p:spPr>
        <p:txBody>
          <a:bodyPr vert="horz" lIns="91440" tIns="45720" rIns="91440" bIns="45720" rtlCol="0" anchor="ctr"/>
          <a:lstStyle>
            <a:defPPr>
              <a:defRPr lang="en-US"/>
            </a:defPPr>
            <a:lvl1pPr marL="0" algn="ctr" defTabSz="457200" rtl="0" eaLnBrk="1" latinLnBrk="0" hangingPunct="1">
              <a:defRPr sz="14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E6AD65C-9977-0A42-9A31-E3F636BC8503}" type="slidenum">
              <a:rPr lang="en-US" smtClean="0"/>
              <a:pPr/>
              <a:t>4</a:t>
            </a:fld>
            <a:endParaRPr lang="en-US"/>
          </a:p>
        </p:txBody>
      </p:sp>
      <p:graphicFrame>
        <p:nvGraphicFramePr>
          <p:cNvPr id="6" name="Content Placeholder 5">
            <a:extLst>
              <a:ext uri="{FF2B5EF4-FFF2-40B4-BE49-F238E27FC236}">
                <a16:creationId xmlns:a16="http://schemas.microsoft.com/office/drawing/2014/main" id="{D80ECFF7-6192-74FA-D358-4E997A465C2A}"/>
              </a:ext>
            </a:extLst>
          </p:cNvPr>
          <p:cNvGraphicFramePr>
            <a:graphicFrameLocks noGrp="1"/>
          </p:cNvGraphicFramePr>
          <p:nvPr>
            <p:ph idx="1"/>
            <p:extLst>
              <p:ext uri="{D42A27DB-BD31-4B8C-83A1-F6EECF244321}">
                <p14:modId xmlns:p14="http://schemas.microsoft.com/office/powerpoint/2010/main" val="3114276644"/>
              </p:ext>
            </p:extLst>
          </p:nvPr>
        </p:nvGraphicFramePr>
        <p:xfrm>
          <a:off x="460537" y="987483"/>
          <a:ext cx="10919403" cy="5882640"/>
        </p:xfrm>
        <a:graphic>
          <a:graphicData uri="http://schemas.openxmlformats.org/drawingml/2006/table">
            <a:tbl>
              <a:tblPr/>
              <a:tblGrid>
                <a:gridCol w="3664056">
                  <a:extLst>
                    <a:ext uri="{9D8B030D-6E8A-4147-A177-3AD203B41FA5}">
                      <a16:colId xmlns:a16="http://schemas.microsoft.com/office/drawing/2014/main" val="1729457700"/>
                    </a:ext>
                  </a:extLst>
                </a:gridCol>
                <a:gridCol w="1829429">
                  <a:extLst>
                    <a:ext uri="{9D8B030D-6E8A-4147-A177-3AD203B41FA5}">
                      <a16:colId xmlns:a16="http://schemas.microsoft.com/office/drawing/2014/main" val="3662914505"/>
                    </a:ext>
                  </a:extLst>
                </a:gridCol>
                <a:gridCol w="5425918">
                  <a:extLst>
                    <a:ext uri="{9D8B030D-6E8A-4147-A177-3AD203B41FA5}">
                      <a16:colId xmlns:a16="http://schemas.microsoft.com/office/drawing/2014/main" val="461041704"/>
                    </a:ext>
                  </a:extLst>
                </a:gridCol>
              </a:tblGrid>
              <a:tr h="187331">
                <a:tc>
                  <a:txBody>
                    <a:bodyPr/>
                    <a:lstStyle/>
                    <a:p>
                      <a:pPr algn="ctr" fontAlgn="ctr">
                        <a:buNone/>
                      </a:pPr>
                      <a:r>
                        <a:rPr lang="en-US" sz="1800" b="1" i="0" u="none" strike="noStrike">
                          <a:solidFill>
                            <a:srgbClr val="FFFFFF"/>
                          </a:solidFill>
                          <a:effectLst/>
                          <a:latin typeface="+mn-lt"/>
                        </a:rPr>
                        <a:t>Agency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5A5A5"/>
                    </a:solidFill>
                  </a:tcPr>
                </a:tc>
                <a:tc>
                  <a:txBody>
                    <a:bodyPr/>
                    <a:lstStyle/>
                    <a:p>
                      <a:pPr algn="ctr" fontAlgn="ctr">
                        <a:buNone/>
                      </a:pPr>
                      <a:r>
                        <a:rPr lang="en-US" sz="1800" b="1" i="0" u="none" strike="noStrike">
                          <a:solidFill>
                            <a:srgbClr val="FFFFFF"/>
                          </a:solidFill>
                          <a:effectLst/>
                          <a:latin typeface="+mn-lt"/>
                        </a:rPr>
                        <a:t>Date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5A5A5"/>
                    </a:solidFill>
                  </a:tcPr>
                </a:tc>
                <a:tc>
                  <a:txBody>
                    <a:bodyPr/>
                    <a:lstStyle/>
                    <a:p>
                      <a:pPr algn="ctr" fontAlgn="ctr">
                        <a:buNone/>
                      </a:pPr>
                      <a:r>
                        <a:rPr lang="en-US" sz="1800" b="1" i="0" u="none" strike="noStrike">
                          <a:solidFill>
                            <a:srgbClr val="FFFFFF"/>
                          </a:solidFill>
                          <a:effectLst/>
                          <a:latin typeface="+mn-lt"/>
                        </a:rPr>
                        <a:t>Briefing</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5A5A5"/>
                    </a:solidFill>
                  </a:tcPr>
                </a:tc>
                <a:extLst>
                  <a:ext uri="{0D108BD9-81ED-4DB2-BD59-A6C34878D82A}">
                    <a16:rowId xmlns:a16="http://schemas.microsoft.com/office/drawing/2014/main" val="4098632333"/>
                  </a:ext>
                </a:extLst>
              </a:tr>
              <a:tr h="187331">
                <a:tc>
                  <a:txBody>
                    <a:bodyPr/>
                    <a:lstStyle/>
                    <a:p>
                      <a:pPr algn="ctr" fontAlgn="ctr">
                        <a:buNone/>
                      </a:pPr>
                      <a:r>
                        <a:rPr lang="en-US" sz="1600" b="0" i="0" u="none" strike="noStrike">
                          <a:solidFill>
                            <a:srgbClr val="000000"/>
                          </a:solidFill>
                          <a:effectLst/>
                          <a:latin typeface="+mn-lt"/>
                        </a:rPr>
                        <a:t>Executive Budget Office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ctr" fontAlgn="ctr">
                        <a:buNone/>
                      </a:pPr>
                      <a:r>
                        <a:rPr lang="en-US" sz="1600" b="1" i="0" u="none" strike="noStrike">
                          <a:solidFill>
                            <a:srgbClr val="000000"/>
                          </a:solidFill>
                          <a:effectLst/>
                          <a:latin typeface="+mn-lt"/>
                        </a:rPr>
                        <a:t>1/29/2026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ctr" fontAlgn="ctr">
                        <a:buNone/>
                      </a:pPr>
                      <a:r>
                        <a:rPr lang="en-US" sz="1600" b="0" i="0" u="none" strike="noStrike">
                          <a:solidFill>
                            <a:srgbClr val="000000"/>
                          </a:solidFill>
                          <a:effectLst/>
                          <a:latin typeface="+mn-lt"/>
                        </a:rPr>
                        <a:t>2027 WTD Preliminary Sewer Rate Proposal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1785050799"/>
                  </a:ext>
                </a:extLst>
              </a:tr>
              <a:tr h="187331">
                <a:tc>
                  <a:txBody>
                    <a:bodyPr/>
                    <a:lstStyle/>
                    <a:p>
                      <a:pPr algn="ctr" fontAlgn="ctr">
                        <a:buNone/>
                      </a:pPr>
                      <a:r>
                        <a:rPr lang="en-US" sz="1600" b="0" i="0" u="none" strike="noStrike">
                          <a:solidFill>
                            <a:srgbClr val="000000"/>
                          </a:solidFill>
                          <a:effectLst/>
                          <a:latin typeface="+mn-lt"/>
                        </a:rPr>
                        <a:t>RWQC</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ctr" fontAlgn="ctr">
                        <a:buNone/>
                      </a:pPr>
                      <a:r>
                        <a:rPr lang="en-US" sz="1600" b="1" i="0" u="none" strike="noStrike">
                          <a:solidFill>
                            <a:srgbClr val="000000"/>
                          </a:solidFill>
                          <a:effectLst/>
                          <a:latin typeface="+mn-lt"/>
                        </a:rPr>
                        <a:t>2/4/2026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ctr" fontAlgn="ctr">
                        <a:buNone/>
                      </a:pPr>
                      <a:r>
                        <a:rPr lang="en-US" sz="1600" b="0" i="0" u="none" strike="noStrike">
                          <a:solidFill>
                            <a:srgbClr val="000000"/>
                          </a:solidFill>
                          <a:effectLst/>
                          <a:latin typeface="+mn-lt"/>
                        </a:rPr>
                        <a:t>2027 WTD Preliminary Sewer Rate Proposal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1256637506"/>
                  </a:ext>
                </a:extLst>
              </a:tr>
              <a:tr h="187331">
                <a:tc>
                  <a:txBody>
                    <a:bodyPr/>
                    <a:lstStyle/>
                    <a:p>
                      <a:pPr algn="ctr" fontAlgn="ctr">
                        <a:buNone/>
                      </a:pPr>
                      <a:r>
                        <a:rPr lang="en-US" sz="1600" b="0" i="0" u="none" strike="noStrike">
                          <a:solidFill>
                            <a:srgbClr val="000000"/>
                          </a:solidFill>
                          <a:effectLst/>
                          <a:latin typeface="+mn-lt"/>
                        </a:rPr>
                        <a:t>MWPAAC R&amp;F</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ctr" fontAlgn="ctr">
                        <a:buNone/>
                      </a:pPr>
                      <a:r>
                        <a:rPr lang="en-US" sz="1600" b="1" i="0" u="none" strike="noStrike">
                          <a:solidFill>
                            <a:srgbClr val="000000"/>
                          </a:solidFill>
                          <a:effectLst/>
                          <a:latin typeface="+mn-lt"/>
                        </a:rPr>
                        <a:t>2/5/2026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ctr" fontAlgn="ctr">
                        <a:buNone/>
                      </a:pPr>
                      <a:r>
                        <a:rPr lang="en-US" sz="1600" b="0" i="0" u="none" strike="noStrike">
                          <a:solidFill>
                            <a:srgbClr val="000000"/>
                          </a:solidFill>
                          <a:effectLst/>
                          <a:latin typeface="+mn-lt"/>
                        </a:rPr>
                        <a:t>2027 WTD Preliminary Sewer Rate Proposal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549774056"/>
                  </a:ext>
                </a:extLst>
              </a:tr>
              <a:tr h="187331">
                <a:tc>
                  <a:txBody>
                    <a:bodyPr/>
                    <a:lstStyle/>
                    <a:p>
                      <a:pPr algn="ctr" fontAlgn="ctr">
                        <a:buNone/>
                      </a:pPr>
                      <a:r>
                        <a:rPr lang="en-US" sz="1600" b="0" i="0" u="none" strike="noStrike">
                          <a:solidFill>
                            <a:srgbClr val="000000"/>
                          </a:solidFill>
                          <a:effectLst/>
                          <a:latin typeface="+mn-lt"/>
                        </a:rPr>
                        <a:t>MWPAAC Gen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ctr" fontAlgn="ctr">
                        <a:buNone/>
                      </a:pPr>
                      <a:r>
                        <a:rPr lang="en-US" sz="1600" b="1" i="0" u="none" strike="noStrike">
                          <a:solidFill>
                            <a:srgbClr val="000000"/>
                          </a:solidFill>
                          <a:effectLst/>
                          <a:latin typeface="+mn-lt"/>
                        </a:rPr>
                        <a:t>2/25/2026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ctr" fontAlgn="ctr">
                        <a:buNone/>
                      </a:pPr>
                      <a:r>
                        <a:rPr lang="en-US" sz="1600" b="0" i="0" u="none" strike="noStrike">
                          <a:solidFill>
                            <a:srgbClr val="000000"/>
                          </a:solidFill>
                          <a:effectLst/>
                          <a:latin typeface="+mn-lt"/>
                        </a:rPr>
                        <a:t>2027 WTD Preliminary Sewer Rate Proposal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350771260"/>
                  </a:ext>
                </a:extLst>
              </a:tr>
              <a:tr h="187331">
                <a:tc>
                  <a:txBody>
                    <a:bodyPr/>
                    <a:lstStyle/>
                    <a:p>
                      <a:pPr algn="ctr" fontAlgn="ctr">
                        <a:buNone/>
                      </a:pPr>
                      <a:r>
                        <a:rPr lang="en-US" sz="1600" b="0" i="0" u="none" strike="noStrike">
                          <a:solidFill>
                            <a:srgbClr val="000000"/>
                          </a:solidFill>
                          <a:effectLst/>
                          <a:latin typeface="+mn-lt"/>
                        </a:rPr>
                        <a:t>E-Team</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buNone/>
                      </a:pPr>
                      <a:r>
                        <a:rPr lang="en-US" sz="1600" b="1" i="0" u="none" strike="noStrike">
                          <a:solidFill>
                            <a:srgbClr val="000000"/>
                          </a:solidFill>
                          <a:effectLst/>
                          <a:latin typeface="+mn-lt"/>
                        </a:rPr>
                        <a:t>2/26/2026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buNone/>
                      </a:pPr>
                      <a:r>
                        <a:rPr lang="en-US" sz="1600" b="0" i="0" u="none" strike="noStrike">
                          <a:solidFill>
                            <a:srgbClr val="000000"/>
                          </a:solidFill>
                          <a:effectLst/>
                          <a:latin typeface="+mn-lt"/>
                        </a:rPr>
                        <a:t>2027 WTD Sewer Rate Proposal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extLst>
                  <a:ext uri="{0D108BD9-81ED-4DB2-BD59-A6C34878D82A}">
                    <a16:rowId xmlns:a16="http://schemas.microsoft.com/office/drawing/2014/main" val="3507599166"/>
                  </a:ext>
                </a:extLst>
              </a:tr>
              <a:tr h="187331">
                <a:tc>
                  <a:txBody>
                    <a:bodyPr/>
                    <a:lstStyle/>
                    <a:p>
                      <a:pPr algn="ctr" fontAlgn="ctr">
                        <a:buNone/>
                      </a:pPr>
                      <a:r>
                        <a:rPr lang="en-US" sz="1600" b="0" i="0" u="none" strike="noStrike">
                          <a:solidFill>
                            <a:srgbClr val="000000"/>
                          </a:solidFill>
                          <a:effectLst/>
                          <a:latin typeface="+mn-lt"/>
                        </a:rPr>
                        <a:t>RWQC</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buNone/>
                      </a:pPr>
                      <a:r>
                        <a:rPr lang="en-US" sz="1600" b="1" i="0" u="none" strike="noStrike">
                          <a:solidFill>
                            <a:srgbClr val="000000"/>
                          </a:solidFill>
                          <a:effectLst/>
                          <a:latin typeface="+mn-lt"/>
                        </a:rPr>
                        <a:t>3/4/2026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buNone/>
                      </a:pPr>
                      <a:r>
                        <a:rPr lang="en-US" sz="1600" b="0" i="0" u="none" strike="noStrike">
                          <a:solidFill>
                            <a:srgbClr val="000000"/>
                          </a:solidFill>
                          <a:effectLst/>
                          <a:latin typeface="+mn-lt"/>
                        </a:rPr>
                        <a:t>2027 WTD Sewer Rate Proposal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extLst>
                  <a:ext uri="{0D108BD9-81ED-4DB2-BD59-A6C34878D82A}">
                    <a16:rowId xmlns:a16="http://schemas.microsoft.com/office/drawing/2014/main" val="2775221134"/>
                  </a:ext>
                </a:extLst>
              </a:tr>
              <a:tr h="187331">
                <a:tc>
                  <a:txBody>
                    <a:bodyPr/>
                    <a:lstStyle/>
                    <a:p>
                      <a:pPr algn="ctr" fontAlgn="ctr">
                        <a:buNone/>
                      </a:pPr>
                      <a:r>
                        <a:rPr lang="en-US" sz="1600" b="0" i="0" u="none" strike="noStrike">
                          <a:solidFill>
                            <a:srgbClr val="000000"/>
                          </a:solidFill>
                          <a:effectLst/>
                          <a:latin typeface="+mn-lt"/>
                        </a:rPr>
                        <a:t>MWPAAC R&amp;F</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buNone/>
                      </a:pPr>
                      <a:r>
                        <a:rPr lang="en-US" sz="1600" b="1" i="0" u="none" strike="noStrike">
                          <a:solidFill>
                            <a:srgbClr val="000000"/>
                          </a:solidFill>
                          <a:effectLst/>
                          <a:latin typeface="+mn-lt"/>
                        </a:rPr>
                        <a:t>3/5/2026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buNone/>
                      </a:pPr>
                      <a:r>
                        <a:rPr lang="en-US" sz="1600" b="0" i="0" u="none" strike="noStrike">
                          <a:solidFill>
                            <a:srgbClr val="000000"/>
                          </a:solidFill>
                          <a:effectLst/>
                          <a:latin typeface="+mn-lt"/>
                        </a:rPr>
                        <a:t>2027 WTD Sewer Rate Proposal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extLst>
                  <a:ext uri="{0D108BD9-81ED-4DB2-BD59-A6C34878D82A}">
                    <a16:rowId xmlns:a16="http://schemas.microsoft.com/office/drawing/2014/main" val="2611751535"/>
                  </a:ext>
                </a:extLst>
              </a:tr>
              <a:tr h="187331">
                <a:tc>
                  <a:txBody>
                    <a:bodyPr/>
                    <a:lstStyle/>
                    <a:p>
                      <a:pPr algn="ctr" fontAlgn="ctr">
                        <a:buNone/>
                      </a:pPr>
                      <a:r>
                        <a:rPr lang="en-US" sz="1600" b="0" i="0" u="none" strike="noStrike">
                          <a:solidFill>
                            <a:srgbClr val="000000"/>
                          </a:solidFill>
                          <a:effectLst/>
                          <a:latin typeface="+mn-lt"/>
                        </a:rPr>
                        <a:t>Executive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buNone/>
                      </a:pPr>
                      <a:r>
                        <a:rPr lang="en-US" sz="1600" b="1" i="0" u="none" strike="noStrike">
                          <a:solidFill>
                            <a:srgbClr val="000000"/>
                          </a:solidFill>
                          <a:effectLst/>
                          <a:latin typeface="+mn-lt"/>
                        </a:rPr>
                        <a:t>3/19/2026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buNone/>
                      </a:pPr>
                      <a:r>
                        <a:rPr lang="en-US" sz="1600" b="0" i="0" u="none" strike="noStrike">
                          <a:solidFill>
                            <a:srgbClr val="000000"/>
                          </a:solidFill>
                          <a:effectLst/>
                          <a:latin typeface="+mn-lt"/>
                        </a:rPr>
                        <a:t>2027 WTD Sewer Rate Proposal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extLst>
                  <a:ext uri="{0D108BD9-81ED-4DB2-BD59-A6C34878D82A}">
                    <a16:rowId xmlns:a16="http://schemas.microsoft.com/office/drawing/2014/main" val="2583439378"/>
                  </a:ext>
                </a:extLst>
              </a:tr>
              <a:tr h="187331">
                <a:tc>
                  <a:txBody>
                    <a:bodyPr/>
                    <a:lstStyle/>
                    <a:p>
                      <a:pPr algn="ctr" fontAlgn="ctr">
                        <a:buNone/>
                      </a:pPr>
                      <a:r>
                        <a:rPr lang="en-US" sz="1600" b="0" i="0" u="none" strike="noStrike">
                          <a:solidFill>
                            <a:srgbClr val="000000"/>
                          </a:solidFill>
                          <a:effectLst/>
                          <a:latin typeface="+mn-lt"/>
                        </a:rPr>
                        <a:t>MWPAAC Gen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buNone/>
                      </a:pPr>
                      <a:r>
                        <a:rPr lang="en-US" sz="1600" b="1" i="0" u="none" strike="noStrike">
                          <a:solidFill>
                            <a:srgbClr val="000000"/>
                          </a:solidFill>
                          <a:effectLst/>
                          <a:latin typeface="+mn-lt"/>
                        </a:rPr>
                        <a:t>3/25/2026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buNone/>
                      </a:pPr>
                      <a:r>
                        <a:rPr lang="en-US" sz="1600" b="0" i="0" u="none" strike="noStrike">
                          <a:solidFill>
                            <a:srgbClr val="000000"/>
                          </a:solidFill>
                          <a:effectLst/>
                          <a:latin typeface="+mn-lt"/>
                        </a:rPr>
                        <a:t>2027 WTD Sewer Rate Proposal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extLst>
                  <a:ext uri="{0D108BD9-81ED-4DB2-BD59-A6C34878D82A}">
                    <a16:rowId xmlns:a16="http://schemas.microsoft.com/office/drawing/2014/main" val="1296012081"/>
                  </a:ext>
                </a:extLst>
              </a:tr>
              <a:tr h="187331">
                <a:tc>
                  <a:txBody>
                    <a:bodyPr/>
                    <a:lstStyle/>
                    <a:p>
                      <a:pPr algn="ctr" fontAlgn="ctr">
                        <a:buNone/>
                      </a:pPr>
                      <a:r>
                        <a:rPr lang="en-US" sz="1600" b="0" i="0" u="none" strike="noStrike">
                          <a:solidFill>
                            <a:srgbClr val="000000"/>
                          </a:solidFill>
                          <a:effectLst/>
                          <a:latin typeface="+mn-lt"/>
                        </a:rPr>
                        <a:t>Executive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buNone/>
                      </a:pPr>
                      <a:r>
                        <a:rPr lang="en-US" sz="1600" b="0" i="0" u="none" strike="noStrike">
                          <a:solidFill>
                            <a:srgbClr val="000000"/>
                          </a:solidFill>
                          <a:effectLst/>
                          <a:latin typeface="+mn-lt"/>
                        </a:rPr>
                        <a:t>3/26/2026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buNone/>
                      </a:pPr>
                      <a:r>
                        <a:rPr lang="en-US" sz="1600" b="0" i="0" u="none" strike="noStrike">
                          <a:solidFill>
                            <a:srgbClr val="000000"/>
                          </a:solidFill>
                          <a:effectLst/>
                          <a:latin typeface="+mn-lt"/>
                        </a:rPr>
                        <a:t>Tech Memo due to the Executive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extLst>
                  <a:ext uri="{0D108BD9-81ED-4DB2-BD59-A6C34878D82A}">
                    <a16:rowId xmlns:a16="http://schemas.microsoft.com/office/drawing/2014/main" val="2107204099"/>
                  </a:ext>
                </a:extLst>
              </a:tr>
              <a:tr h="187331">
                <a:tc>
                  <a:txBody>
                    <a:bodyPr/>
                    <a:lstStyle/>
                    <a:p>
                      <a:pPr marL="0" algn="ctr" defTabSz="914400" rtl="0" eaLnBrk="1" fontAlgn="ctr" latinLnBrk="0" hangingPunct="1">
                        <a:buNone/>
                      </a:pPr>
                      <a:r>
                        <a:rPr lang="en-US" sz="1600" b="0" i="0" u="none" strike="noStrike" kern="1200">
                          <a:solidFill>
                            <a:srgbClr val="000000"/>
                          </a:solidFill>
                          <a:effectLst/>
                          <a:latin typeface="+mn-lt"/>
                          <a:ea typeface="+mn-ea"/>
                          <a:cs typeface="+mn-cs"/>
                        </a:rPr>
                        <a:t>RWQC</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buNone/>
                      </a:pPr>
                      <a:r>
                        <a:rPr lang="en-US" sz="1600" b="0" i="0" u="none" strike="noStrike">
                          <a:solidFill>
                            <a:srgbClr val="000000"/>
                          </a:solidFill>
                          <a:effectLst/>
                          <a:latin typeface="+mn-lt"/>
                        </a:rPr>
                        <a:t>4/1/2026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buNone/>
                      </a:pPr>
                      <a:r>
                        <a:rPr lang="en-US" sz="1600" b="0" i="0" u="none" strike="noStrike">
                          <a:solidFill>
                            <a:srgbClr val="000000"/>
                          </a:solidFill>
                          <a:effectLst/>
                          <a:latin typeface="+mn-lt"/>
                        </a:rPr>
                        <a:t>Discussion on potential letter on sewer rate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extLst>
                  <a:ext uri="{0D108BD9-81ED-4DB2-BD59-A6C34878D82A}">
                    <a16:rowId xmlns:a16="http://schemas.microsoft.com/office/drawing/2014/main" val="2408646121"/>
                  </a:ext>
                </a:extLst>
              </a:tr>
              <a:tr h="187331">
                <a:tc>
                  <a:txBody>
                    <a:bodyPr/>
                    <a:lstStyle/>
                    <a:p>
                      <a:pPr algn="ctr" fontAlgn="ctr">
                        <a:buNone/>
                      </a:pPr>
                      <a:r>
                        <a:rPr lang="en-US" sz="1600" b="0" i="0" u="none" strike="noStrike">
                          <a:solidFill>
                            <a:srgbClr val="000000"/>
                          </a:solidFill>
                          <a:effectLst/>
                          <a:latin typeface="+mn-lt"/>
                        </a:rPr>
                        <a:t>MWPAAC R&amp;F</a:t>
                      </a:r>
                      <a:endParaRPr lang="en-US"/>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buNone/>
                      </a:pPr>
                      <a:r>
                        <a:rPr lang="en-US" sz="1600" b="0" i="0" u="none" strike="noStrike">
                          <a:solidFill>
                            <a:srgbClr val="000000"/>
                          </a:solidFill>
                          <a:effectLst/>
                          <a:latin typeface="+mn-lt"/>
                        </a:rPr>
                        <a:t>4/3/2026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buNone/>
                      </a:pPr>
                      <a:r>
                        <a:rPr lang="en-US" sz="1600" b="0" i="0" u="none" strike="noStrike">
                          <a:solidFill>
                            <a:srgbClr val="000000"/>
                          </a:solidFill>
                          <a:effectLst/>
                          <a:latin typeface="+mn-lt"/>
                        </a:rPr>
                        <a:t>Discuss potential letter to KC Council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extLst>
                  <a:ext uri="{0D108BD9-81ED-4DB2-BD59-A6C34878D82A}">
                    <a16:rowId xmlns:a16="http://schemas.microsoft.com/office/drawing/2014/main" val="3729977630"/>
                  </a:ext>
                </a:extLst>
              </a:tr>
              <a:tr h="187331">
                <a:tc>
                  <a:txBody>
                    <a:bodyPr/>
                    <a:lstStyle/>
                    <a:p>
                      <a:pPr algn="ctr" fontAlgn="ctr">
                        <a:buNone/>
                      </a:pPr>
                      <a:r>
                        <a:rPr lang="en-US" sz="1600" b="0" i="0" u="none" strike="noStrike">
                          <a:solidFill>
                            <a:srgbClr val="000000"/>
                          </a:solidFill>
                          <a:effectLst/>
                          <a:latin typeface="+mn-lt"/>
                        </a:rPr>
                        <a:t>KC Council</a:t>
                      </a:r>
                      <a:endParaRPr lang="en-US"/>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buNone/>
                      </a:pPr>
                      <a:r>
                        <a:rPr lang="en-US" sz="1600" b="0" i="0" u="none" strike="noStrike">
                          <a:solidFill>
                            <a:srgbClr val="000000"/>
                          </a:solidFill>
                          <a:effectLst/>
                          <a:latin typeface="+mn-lt"/>
                        </a:rPr>
                        <a:t>4/24/2026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buNone/>
                      </a:pPr>
                      <a:r>
                        <a:rPr lang="en-US" sz="1600" b="0" i="0" u="none" strike="noStrike">
                          <a:solidFill>
                            <a:srgbClr val="000000"/>
                          </a:solidFill>
                          <a:effectLst/>
                          <a:latin typeface="+mn-lt"/>
                        </a:rPr>
                        <a:t>Executive transmits 2027 Rate Proposal to Council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extLst>
                  <a:ext uri="{0D108BD9-81ED-4DB2-BD59-A6C34878D82A}">
                    <a16:rowId xmlns:a16="http://schemas.microsoft.com/office/drawing/2014/main" val="3281185860"/>
                  </a:ext>
                </a:extLst>
              </a:tr>
              <a:tr h="187331">
                <a:tc>
                  <a:txBody>
                    <a:bodyPr/>
                    <a:lstStyle/>
                    <a:p>
                      <a:pPr algn="ctr" fontAlgn="ctr">
                        <a:buNone/>
                      </a:pPr>
                      <a:r>
                        <a:rPr lang="en-US" sz="1600" b="0" i="0" u="none" strike="noStrike">
                          <a:solidFill>
                            <a:srgbClr val="000000"/>
                          </a:solidFill>
                          <a:effectLst/>
                          <a:latin typeface="+mn-lt"/>
                        </a:rPr>
                        <a:t>MWPAAC Gen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buNone/>
                      </a:pPr>
                      <a:r>
                        <a:rPr lang="en-US" sz="1600" b="0" i="0" u="none" strike="noStrike">
                          <a:solidFill>
                            <a:srgbClr val="000000"/>
                          </a:solidFill>
                          <a:effectLst/>
                          <a:latin typeface="+mn-lt"/>
                        </a:rPr>
                        <a:t>4/23/2026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buNone/>
                      </a:pPr>
                      <a:r>
                        <a:rPr lang="en-US" sz="1600" b="0" i="0" u="none" strike="noStrike">
                          <a:solidFill>
                            <a:srgbClr val="000000"/>
                          </a:solidFill>
                          <a:effectLst/>
                          <a:latin typeface="+mn-lt"/>
                        </a:rPr>
                        <a:t>Action on potential letter to KC Council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extLst>
                  <a:ext uri="{0D108BD9-81ED-4DB2-BD59-A6C34878D82A}">
                    <a16:rowId xmlns:a16="http://schemas.microsoft.com/office/drawing/2014/main" val="3422267327"/>
                  </a:ext>
                </a:extLst>
              </a:tr>
              <a:tr h="187331">
                <a:tc>
                  <a:txBody>
                    <a:bodyPr/>
                    <a:lstStyle/>
                    <a:p>
                      <a:pPr algn="ctr" fontAlgn="ctr">
                        <a:buNone/>
                      </a:pPr>
                      <a:r>
                        <a:rPr lang="en-US" sz="1600" b="0" i="0" u="none" strike="noStrike">
                          <a:solidFill>
                            <a:srgbClr val="000000"/>
                          </a:solidFill>
                          <a:effectLst/>
                          <a:latin typeface="+mn-lt"/>
                        </a:rPr>
                        <a:t>RWQC</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buNone/>
                      </a:pPr>
                      <a:r>
                        <a:rPr lang="en-US" sz="1600" b="0" i="0" u="none" strike="noStrike">
                          <a:solidFill>
                            <a:srgbClr val="000000"/>
                          </a:solidFill>
                          <a:effectLst/>
                          <a:latin typeface="+mn-lt"/>
                        </a:rPr>
                        <a:t>5/6/2026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buNone/>
                      </a:pPr>
                      <a:r>
                        <a:rPr lang="en-US" sz="1600" b="0" i="0" u="none" strike="noStrike">
                          <a:solidFill>
                            <a:srgbClr val="000000"/>
                          </a:solidFill>
                          <a:effectLst/>
                          <a:latin typeface="+mn-lt"/>
                        </a:rPr>
                        <a:t>Briefing Only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extLst>
                  <a:ext uri="{0D108BD9-81ED-4DB2-BD59-A6C34878D82A}">
                    <a16:rowId xmlns:a16="http://schemas.microsoft.com/office/drawing/2014/main" val="3842998305"/>
                  </a:ext>
                </a:extLst>
              </a:tr>
              <a:tr h="237392">
                <a:tc>
                  <a:txBody>
                    <a:bodyPr/>
                    <a:lstStyle/>
                    <a:p>
                      <a:pPr algn="ctr" fontAlgn="ctr">
                        <a:buNone/>
                      </a:pPr>
                      <a:r>
                        <a:rPr lang="en-US" sz="1600" b="0" i="0" u="none" strike="noStrike">
                          <a:solidFill>
                            <a:srgbClr val="000000"/>
                          </a:solidFill>
                          <a:effectLst/>
                          <a:latin typeface="+mn-lt"/>
                        </a:rPr>
                        <a:t>Budget and Fiscal </a:t>
                      </a:r>
                      <a:r>
                        <a:rPr lang="en-US" sz="1600" b="0" i="0" u="none" strike="noStrike" err="1">
                          <a:solidFill>
                            <a:srgbClr val="000000"/>
                          </a:solidFill>
                          <a:effectLst/>
                          <a:latin typeface="+mn-lt"/>
                        </a:rPr>
                        <a:t>Mgmt</a:t>
                      </a:r>
                      <a:r>
                        <a:rPr lang="en-US" sz="1600" b="0" i="0" u="none" strike="noStrike">
                          <a:solidFill>
                            <a:srgbClr val="000000"/>
                          </a:solidFill>
                          <a:effectLst/>
                          <a:latin typeface="+mn-lt"/>
                        </a:rPr>
                        <a:t> Committee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buNone/>
                      </a:pPr>
                      <a:r>
                        <a:rPr lang="en-US" sz="1600" b="0" i="0" u="none" strike="noStrike">
                          <a:solidFill>
                            <a:srgbClr val="000000"/>
                          </a:solidFill>
                          <a:effectLst/>
                          <a:latin typeface="+mn-lt"/>
                        </a:rPr>
                        <a:t>5/28/2026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buNone/>
                      </a:pPr>
                      <a:r>
                        <a:rPr lang="en-US" sz="1600" b="0" i="0" u="none" strike="noStrike">
                          <a:solidFill>
                            <a:srgbClr val="000000"/>
                          </a:solidFill>
                          <a:effectLst/>
                          <a:latin typeface="+mn-lt"/>
                        </a:rPr>
                        <a:t>Discussion Only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extLst>
                  <a:ext uri="{0D108BD9-81ED-4DB2-BD59-A6C34878D82A}">
                    <a16:rowId xmlns:a16="http://schemas.microsoft.com/office/drawing/2014/main" val="466035086"/>
                  </a:ext>
                </a:extLst>
              </a:tr>
              <a:tr h="187331">
                <a:tc>
                  <a:txBody>
                    <a:bodyPr/>
                    <a:lstStyle/>
                    <a:p>
                      <a:pPr algn="ctr" fontAlgn="ctr">
                        <a:buNone/>
                      </a:pPr>
                      <a:r>
                        <a:rPr lang="en-US" sz="1600" b="0" i="0" u="none" strike="noStrike">
                          <a:solidFill>
                            <a:srgbClr val="000000"/>
                          </a:solidFill>
                          <a:effectLst/>
                          <a:latin typeface="+mn-lt"/>
                        </a:rPr>
                        <a:t>RWQC</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buNone/>
                      </a:pPr>
                      <a:r>
                        <a:rPr lang="en-US" sz="1600" b="0" i="0" u="none" strike="noStrike">
                          <a:solidFill>
                            <a:srgbClr val="000000"/>
                          </a:solidFill>
                          <a:effectLst/>
                          <a:latin typeface="+mn-lt"/>
                        </a:rPr>
                        <a:t>6/4/2026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buNone/>
                      </a:pPr>
                      <a:r>
                        <a:rPr lang="en-US" sz="1600" b="0" i="0" u="none" strike="noStrike">
                          <a:solidFill>
                            <a:srgbClr val="000000"/>
                          </a:solidFill>
                          <a:effectLst/>
                          <a:latin typeface="+mn-lt"/>
                        </a:rPr>
                        <a:t>Briefing Only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extLst>
                  <a:ext uri="{0D108BD9-81ED-4DB2-BD59-A6C34878D82A}">
                    <a16:rowId xmlns:a16="http://schemas.microsoft.com/office/drawing/2014/main" val="1722309583"/>
                  </a:ext>
                </a:extLst>
              </a:tr>
              <a:tr h="237392">
                <a:tc>
                  <a:txBody>
                    <a:bodyPr/>
                    <a:lstStyle/>
                    <a:p>
                      <a:pPr algn="ctr" fontAlgn="ctr">
                        <a:buNone/>
                      </a:pPr>
                      <a:r>
                        <a:rPr lang="en-US" sz="1600" b="0" i="0" u="none" strike="noStrike">
                          <a:solidFill>
                            <a:srgbClr val="000000"/>
                          </a:solidFill>
                          <a:effectLst/>
                          <a:latin typeface="+mn-lt"/>
                        </a:rPr>
                        <a:t>Budget and Fiscal </a:t>
                      </a:r>
                      <a:r>
                        <a:rPr lang="en-US" sz="1600" b="0" i="0" u="none" strike="noStrike" err="1">
                          <a:solidFill>
                            <a:srgbClr val="000000"/>
                          </a:solidFill>
                          <a:effectLst/>
                          <a:latin typeface="+mn-lt"/>
                        </a:rPr>
                        <a:t>Mgmt</a:t>
                      </a:r>
                      <a:r>
                        <a:rPr lang="en-US" sz="1600" b="0" i="0" u="none" strike="noStrike">
                          <a:solidFill>
                            <a:srgbClr val="000000"/>
                          </a:solidFill>
                          <a:effectLst/>
                          <a:latin typeface="+mn-lt"/>
                        </a:rPr>
                        <a:t> Committee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buNone/>
                      </a:pPr>
                      <a:r>
                        <a:rPr lang="en-US" sz="1600" b="0" i="0" u="none" strike="noStrike">
                          <a:solidFill>
                            <a:srgbClr val="000000"/>
                          </a:solidFill>
                          <a:effectLst/>
                          <a:latin typeface="+mn-lt"/>
                        </a:rPr>
                        <a:t>6/11/2026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buNone/>
                      </a:pPr>
                      <a:r>
                        <a:rPr lang="en-US" sz="1600" b="0" i="0" u="none" strike="noStrike">
                          <a:solidFill>
                            <a:srgbClr val="000000"/>
                          </a:solidFill>
                          <a:effectLst/>
                          <a:latin typeface="+mn-lt"/>
                        </a:rPr>
                        <a:t>Possible Action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extLst>
                  <a:ext uri="{0D108BD9-81ED-4DB2-BD59-A6C34878D82A}">
                    <a16:rowId xmlns:a16="http://schemas.microsoft.com/office/drawing/2014/main" val="159276635"/>
                  </a:ext>
                </a:extLst>
              </a:tr>
              <a:tr h="187331">
                <a:tc>
                  <a:txBody>
                    <a:bodyPr/>
                    <a:lstStyle/>
                    <a:p>
                      <a:pPr algn="ctr" fontAlgn="ctr">
                        <a:buNone/>
                      </a:pPr>
                      <a:r>
                        <a:rPr lang="en-US" sz="1600" b="0" i="0" u="none" strike="noStrike">
                          <a:solidFill>
                            <a:srgbClr val="000000"/>
                          </a:solidFill>
                          <a:effectLst/>
                          <a:latin typeface="+mn-lt"/>
                        </a:rPr>
                        <a:t>KC Council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buNone/>
                      </a:pPr>
                      <a:r>
                        <a:rPr lang="en-US" sz="1600" b="0" i="0" u="none" strike="noStrike">
                          <a:solidFill>
                            <a:srgbClr val="000000"/>
                          </a:solidFill>
                          <a:effectLst/>
                          <a:latin typeface="+mn-lt"/>
                        </a:rPr>
                        <a:t>6/17/2026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buNone/>
                      </a:pPr>
                      <a:r>
                        <a:rPr lang="en-US" sz="1600" b="0" i="0" u="none" strike="noStrike">
                          <a:solidFill>
                            <a:srgbClr val="000000"/>
                          </a:solidFill>
                          <a:effectLst/>
                          <a:latin typeface="+mn-lt"/>
                        </a:rPr>
                        <a:t>Consideration/Possible Adoption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extLst>
                  <a:ext uri="{0D108BD9-81ED-4DB2-BD59-A6C34878D82A}">
                    <a16:rowId xmlns:a16="http://schemas.microsoft.com/office/drawing/2014/main" val="3663109832"/>
                  </a:ext>
                </a:extLst>
              </a:tr>
              <a:tr h="187331">
                <a:tc>
                  <a:txBody>
                    <a:bodyPr/>
                    <a:lstStyle/>
                    <a:p>
                      <a:pPr algn="ctr" fontAlgn="ctr">
                        <a:buNone/>
                      </a:pPr>
                      <a:r>
                        <a:rPr lang="en-US" sz="1600" b="0" i="0" u="none" strike="noStrike">
                          <a:solidFill>
                            <a:srgbClr val="000000"/>
                          </a:solidFill>
                          <a:effectLst/>
                          <a:latin typeface="+mn-lt"/>
                        </a:rPr>
                        <a:t>KC Council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buNone/>
                      </a:pPr>
                      <a:r>
                        <a:rPr lang="en-US" sz="1600" b="0" i="0" u="none" strike="noStrike">
                          <a:solidFill>
                            <a:srgbClr val="000000"/>
                          </a:solidFill>
                          <a:effectLst/>
                          <a:latin typeface="+mn-lt"/>
                        </a:rPr>
                        <a:t>6/24/2026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buNone/>
                      </a:pPr>
                      <a:r>
                        <a:rPr lang="en-US" sz="1600" b="0" i="0" u="none" strike="noStrike">
                          <a:solidFill>
                            <a:srgbClr val="000000"/>
                          </a:solidFill>
                          <a:effectLst/>
                          <a:latin typeface="+mn-lt"/>
                        </a:rPr>
                        <a:t>Consideration/Possible Adoption (backup date)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extLst>
                  <a:ext uri="{0D108BD9-81ED-4DB2-BD59-A6C34878D82A}">
                    <a16:rowId xmlns:a16="http://schemas.microsoft.com/office/drawing/2014/main" val="1196798266"/>
                  </a:ext>
                </a:extLst>
              </a:tr>
              <a:tr h="187331">
                <a:tc>
                  <a:txBody>
                    <a:bodyPr/>
                    <a:lstStyle/>
                    <a:p>
                      <a:pPr algn="ctr" fontAlgn="ctr">
                        <a:buNone/>
                      </a:pPr>
                      <a:r>
                        <a:rPr lang="en-US" sz="1600" b="1" i="0" u="none" strike="noStrike">
                          <a:solidFill>
                            <a:srgbClr val="000000"/>
                          </a:solidFill>
                          <a:effectLst/>
                          <a:latin typeface="+mn-lt"/>
                        </a:rPr>
                        <a:t>Approval Required by: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DEDED"/>
                    </a:solidFill>
                  </a:tcPr>
                </a:tc>
                <a:tc>
                  <a:txBody>
                    <a:bodyPr/>
                    <a:lstStyle/>
                    <a:p>
                      <a:pPr algn="ctr" fontAlgn="ctr">
                        <a:buNone/>
                      </a:pPr>
                      <a:r>
                        <a:rPr lang="en-US" sz="1600" b="1" i="0" u="none" strike="noStrike">
                          <a:solidFill>
                            <a:srgbClr val="000000"/>
                          </a:solidFill>
                          <a:effectLst/>
                          <a:latin typeface="+mn-lt"/>
                        </a:rPr>
                        <a:t>7/1/2026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DEDED"/>
                    </a:solidFill>
                  </a:tcPr>
                </a:tc>
                <a:tc>
                  <a:txBody>
                    <a:bodyPr/>
                    <a:lstStyle/>
                    <a:p>
                      <a:pPr algn="ctr" fontAlgn="ctr">
                        <a:buNone/>
                      </a:pPr>
                      <a:endParaRPr lang="en-US" sz="1600" b="0" i="0" u="none" strike="noStrike">
                        <a:solidFill>
                          <a:srgbClr val="000000"/>
                        </a:solidFill>
                        <a:effectLst/>
                        <a:latin typeface="+mn-lt"/>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DEDED"/>
                    </a:solidFill>
                  </a:tcPr>
                </a:tc>
                <a:extLst>
                  <a:ext uri="{0D108BD9-81ED-4DB2-BD59-A6C34878D82A}">
                    <a16:rowId xmlns:a16="http://schemas.microsoft.com/office/drawing/2014/main" val="295821073"/>
                  </a:ext>
                </a:extLst>
              </a:tr>
              <a:tr h="187331">
                <a:tc>
                  <a:txBody>
                    <a:bodyPr/>
                    <a:lstStyle/>
                    <a:p>
                      <a:pPr algn="l" fontAlgn="b">
                        <a:buNone/>
                      </a:pPr>
                      <a:endParaRPr lang="en-US" sz="1600" b="0" i="0" u="none" strike="noStrike">
                        <a:solidFill>
                          <a:srgbClr val="000000"/>
                        </a:solidFill>
                        <a:effectLst/>
                        <a:latin typeface="+mn-lt"/>
                      </a:endParaRPr>
                    </a:p>
                  </a:txBody>
                  <a:tcPr marL="0" marR="0" marT="0" marB="0" anchor="b">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l" fontAlgn="b">
                        <a:buNone/>
                      </a:pPr>
                      <a:endParaRPr lang="en-US" sz="1600" b="0" i="0" u="none" strike="noStrike">
                        <a:solidFill>
                          <a:srgbClr val="000000"/>
                        </a:solidFill>
                        <a:effectLst/>
                        <a:latin typeface="+mn-lt"/>
                      </a:endParaRPr>
                    </a:p>
                  </a:txBody>
                  <a:tcPr marL="0" marR="0" marT="0" marB="0" anchor="b">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l" fontAlgn="b">
                        <a:buNone/>
                      </a:pPr>
                      <a:endParaRPr lang="en-US" sz="1600" b="0" i="0" u="none" strike="noStrike">
                        <a:solidFill>
                          <a:srgbClr val="000000"/>
                        </a:solidFill>
                        <a:effectLst/>
                        <a:latin typeface="+mn-lt"/>
                      </a:endParaRPr>
                    </a:p>
                  </a:txBody>
                  <a:tcPr marL="0" marR="0" marT="0" marB="0" anchor="b">
                    <a:lnL>
                      <a:noFill/>
                    </a:lnL>
                    <a:lnR>
                      <a:noFill/>
                    </a:lnR>
                    <a:lnT w="6350" cap="flat" cmpd="sng"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36390085"/>
                  </a:ext>
                </a:extLst>
              </a:tr>
              <a:tr h="187331">
                <a:tc gridSpan="3">
                  <a:txBody>
                    <a:bodyPr/>
                    <a:lstStyle/>
                    <a:p>
                      <a:pPr algn="l" fontAlgn="b">
                        <a:buNone/>
                      </a:pPr>
                      <a:endParaRPr lang="en-US" sz="1600" b="0" i="0" u="none" strike="noStrike">
                        <a:solidFill>
                          <a:srgbClr val="000000"/>
                        </a:solidFill>
                        <a:effectLst/>
                        <a:latin typeface="+mn-lt"/>
                      </a:endParaRPr>
                    </a:p>
                  </a:txBody>
                  <a:tcPr marL="0" marR="0" marT="0" marB="0" anchor="b">
                    <a:lnL>
                      <a:noFill/>
                    </a:lnL>
                    <a:lnR>
                      <a:noFill/>
                    </a:lnR>
                    <a:lnT>
                      <a:noFill/>
                    </a:lnT>
                    <a:lnB>
                      <a:noFill/>
                    </a:lnB>
                    <a:no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202401357"/>
                  </a:ext>
                </a:extLst>
              </a:tr>
            </a:tbl>
          </a:graphicData>
        </a:graphic>
      </p:graphicFrame>
      <p:sp>
        <p:nvSpPr>
          <p:cNvPr id="4" name="Arrow: Right 3">
            <a:extLst>
              <a:ext uri="{FF2B5EF4-FFF2-40B4-BE49-F238E27FC236}">
                <a16:creationId xmlns:a16="http://schemas.microsoft.com/office/drawing/2014/main" id="{C190FCB3-EDC3-1323-981B-3C16D011B076}"/>
              </a:ext>
            </a:extLst>
          </p:cNvPr>
          <p:cNvSpPr/>
          <p:nvPr/>
        </p:nvSpPr>
        <p:spPr>
          <a:xfrm>
            <a:off x="715834" y="2505178"/>
            <a:ext cx="369163" cy="221942"/>
          </a:xfrm>
          <a:prstGeom prst="rightArrow">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038451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9DEEF2-6B53-D85B-E056-1963D944754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34C861D-11EC-DF96-D04E-5DFACE59403B}"/>
              </a:ext>
            </a:extLst>
          </p:cNvPr>
          <p:cNvSpPr>
            <a:spLocks noGrp="1"/>
          </p:cNvSpPr>
          <p:nvPr>
            <p:ph type="title"/>
          </p:nvPr>
        </p:nvSpPr>
        <p:spPr/>
        <p:txBody>
          <a:bodyPr/>
          <a:lstStyle/>
          <a:p>
            <a:r>
              <a:rPr lang="en-US"/>
              <a:t>Challenges</a:t>
            </a:r>
          </a:p>
        </p:txBody>
      </p:sp>
      <p:sp>
        <p:nvSpPr>
          <p:cNvPr id="3" name="Content Placeholder 2">
            <a:extLst>
              <a:ext uri="{FF2B5EF4-FFF2-40B4-BE49-F238E27FC236}">
                <a16:creationId xmlns:a16="http://schemas.microsoft.com/office/drawing/2014/main" id="{BB64E1FB-FA11-753F-DC31-238495B99640}"/>
              </a:ext>
            </a:extLst>
          </p:cNvPr>
          <p:cNvSpPr>
            <a:spLocks noGrp="1"/>
          </p:cNvSpPr>
          <p:nvPr>
            <p:ph idx="1"/>
          </p:nvPr>
        </p:nvSpPr>
        <p:spPr>
          <a:xfrm>
            <a:off x="838200" y="1255222"/>
            <a:ext cx="10515600" cy="5237652"/>
          </a:xfrm>
        </p:spPr>
        <p:txBody>
          <a:bodyPr>
            <a:normAutofit/>
          </a:bodyPr>
          <a:lstStyle/>
          <a:p>
            <a:endParaRPr lang="en-US"/>
          </a:p>
          <a:p>
            <a:r>
              <a:rPr lang="en-US"/>
              <a:t>Operational cost increases</a:t>
            </a:r>
          </a:p>
          <a:p>
            <a:pPr lvl="1"/>
            <a:r>
              <a:rPr lang="en-US"/>
              <a:t>Chemicals, electricity and labor </a:t>
            </a:r>
          </a:p>
          <a:p>
            <a:r>
              <a:rPr lang="en-US"/>
              <a:t>Convergence of challenges in capital program</a:t>
            </a:r>
          </a:p>
          <a:p>
            <a:pPr lvl="1"/>
            <a:r>
              <a:rPr lang="en-US"/>
              <a:t>Big three drivers – regulatory, asset management and capacity</a:t>
            </a:r>
          </a:p>
          <a:p>
            <a:pPr lvl="1"/>
            <a:r>
              <a:rPr lang="en-US"/>
              <a:t>Higher construction costs </a:t>
            </a:r>
          </a:p>
          <a:p>
            <a:pPr lvl="1"/>
            <a:r>
              <a:rPr lang="en-US"/>
              <a:t>Concurrent deadlines, stacking problem</a:t>
            </a:r>
          </a:p>
          <a:p>
            <a:pPr>
              <a:lnSpc>
                <a:spcPct val="100000"/>
              </a:lnSpc>
            </a:pPr>
            <a:r>
              <a:rPr lang="en-US"/>
              <a:t>Lower risk projects already deferred to reduce rate increases</a:t>
            </a:r>
          </a:p>
          <a:p>
            <a:pPr>
              <a:lnSpc>
                <a:spcPct val="100000"/>
              </a:lnSpc>
            </a:pPr>
            <a:r>
              <a:rPr lang="en-US"/>
              <a:t>Compounding effect from multiple double-digit increases is the main impact to customer affordability</a:t>
            </a:r>
          </a:p>
          <a:p>
            <a:endParaRPr lang="en-US"/>
          </a:p>
          <a:p>
            <a:pPr marL="0" indent="0">
              <a:buNone/>
            </a:pPr>
            <a:endParaRPr lang="en-US"/>
          </a:p>
        </p:txBody>
      </p:sp>
      <p:sp>
        <p:nvSpPr>
          <p:cNvPr id="4" name="Slide Number Placeholder 3">
            <a:extLst>
              <a:ext uri="{FF2B5EF4-FFF2-40B4-BE49-F238E27FC236}">
                <a16:creationId xmlns:a16="http://schemas.microsoft.com/office/drawing/2014/main" id="{9681857E-297B-8165-C4C8-9736ED018C6D}"/>
              </a:ext>
            </a:extLst>
          </p:cNvPr>
          <p:cNvSpPr>
            <a:spLocks noGrp="1"/>
          </p:cNvSpPr>
          <p:nvPr>
            <p:ph type="sldNum" sz="quarter" idx="4"/>
          </p:nvPr>
        </p:nvSpPr>
        <p:spPr>
          <a:xfrm>
            <a:off x="11784888" y="6356350"/>
            <a:ext cx="394641" cy="365125"/>
          </a:xfrm>
        </p:spPr>
        <p:txBody>
          <a:bodyPr/>
          <a:lstStyle/>
          <a:p>
            <a:endParaRPr lang="en-US" sz="2400">
              <a:highlight>
                <a:srgbClr val="00FF00"/>
              </a:highlight>
            </a:endParaRPr>
          </a:p>
          <a:p>
            <a:endParaRPr lang="en-US"/>
          </a:p>
        </p:txBody>
      </p:sp>
      <p:sp>
        <p:nvSpPr>
          <p:cNvPr id="5" name="Slide Number Placeholder 3">
            <a:extLst>
              <a:ext uri="{FF2B5EF4-FFF2-40B4-BE49-F238E27FC236}">
                <a16:creationId xmlns:a16="http://schemas.microsoft.com/office/drawing/2014/main" id="{4ED776D5-01AE-EDE9-184D-75BFC77918EB}"/>
              </a:ext>
            </a:extLst>
          </p:cNvPr>
          <p:cNvSpPr txBox="1">
            <a:spLocks/>
          </p:cNvSpPr>
          <p:nvPr/>
        </p:nvSpPr>
        <p:spPr>
          <a:xfrm>
            <a:off x="11784888" y="6356350"/>
            <a:ext cx="394641" cy="365125"/>
          </a:xfrm>
          <a:prstGeom prst="rect">
            <a:avLst/>
          </a:prstGeom>
        </p:spPr>
        <p:txBody>
          <a:bodyPr vert="horz" lIns="91440" tIns="45720" rIns="91440" bIns="45720" rtlCol="0" anchor="ctr"/>
          <a:lstStyle>
            <a:defPPr>
              <a:defRPr lang="en-US"/>
            </a:defPPr>
            <a:lvl1pPr marL="0" algn="ctr" defTabSz="457200" rtl="0" eaLnBrk="1" latinLnBrk="0" hangingPunct="1">
              <a:defRPr sz="14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E6AD65C-9977-0A42-9A31-E3F636BC8503}" type="slidenum">
              <a:rPr lang="en-US" smtClean="0"/>
              <a:pPr/>
              <a:t>5</a:t>
            </a:fld>
            <a:endParaRPr lang="en-US"/>
          </a:p>
        </p:txBody>
      </p:sp>
    </p:spTree>
    <p:extLst>
      <p:ext uri="{BB962C8B-B14F-4D97-AF65-F5344CB8AC3E}">
        <p14:creationId xmlns:p14="http://schemas.microsoft.com/office/powerpoint/2010/main" val="37266856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345B76-2FEE-CE3F-8EEC-D3B6EBEF8CA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F95284-1DB2-CFBC-EDA8-3AD0977B183E}"/>
              </a:ext>
            </a:extLst>
          </p:cNvPr>
          <p:cNvSpPr>
            <a:spLocks noGrp="1"/>
          </p:cNvSpPr>
          <p:nvPr>
            <p:ph type="title"/>
          </p:nvPr>
        </p:nvSpPr>
        <p:spPr/>
        <p:txBody>
          <a:bodyPr/>
          <a:lstStyle/>
          <a:p>
            <a:r>
              <a:rPr lang="en-US"/>
              <a:t>Bottom Line Up Front</a:t>
            </a:r>
          </a:p>
        </p:txBody>
      </p:sp>
      <p:sp>
        <p:nvSpPr>
          <p:cNvPr id="3" name="Content Placeholder 2">
            <a:extLst>
              <a:ext uri="{FF2B5EF4-FFF2-40B4-BE49-F238E27FC236}">
                <a16:creationId xmlns:a16="http://schemas.microsoft.com/office/drawing/2014/main" id="{2A580279-05EB-05FE-F429-AD9B126757C6}"/>
              </a:ext>
            </a:extLst>
          </p:cNvPr>
          <p:cNvSpPr>
            <a:spLocks noGrp="1"/>
          </p:cNvSpPr>
          <p:nvPr>
            <p:ph idx="1"/>
          </p:nvPr>
        </p:nvSpPr>
        <p:spPr/>
        <p:txBody>
          <a:bodyPr vert="horz" lIns="91440" tIns="45720" rIns="91440" bIns="45720" rtlCol="0" anchor="t">
            <a:normAutofit/>
          </a:bodyPr>
          <a:lstStyle/>
          <a:p>
            <a:r>
              <a:rPr lang="en-US"/>
              <a:t>Draft WTD rate proposal and forecast prioritizes regulatory compliance, limits rate increase forecast through 2034</a:t>
            </a:r>
          </a:p>
          <a:p>
            <a:r>
              <a:rPr lang="en-US"/>
              <a:t>Alternative scenarios that shift project timing have modest value</a:t>
            </a:r>
          </a:p>
          <a:p>
            <a:pPr lvl="1"/>
            <a:r>
              <a:rPr lang="en-US"/>
              <a:t>Deferred asset renewal/replacement and capacity projects - adds risk of failure, risk of compliance or both</a:t>
            </a:r>
          </a:p>
          <a:p>
            <a:r>
              <a:rPr lang="en-US"/>
              <a:t>Beyond just a ‘when’ question</a:t>
            </a:r>
          </a:p>
          <a:p>
            <a:pPr lvl="1"/>
            <a:r>
              <a:rPr lang="en-US"/>
              <a:t>Combined Sewer Overflow (CSO) consent decree, National Pollutant Discharge Elimination System (NPDES) permit, anticipated nutrient regulations</a:t>
            </a:r>
          </a:p>
          <a:p>
            <a:pPr lvl="1"/>
            <a:r>
              <a:rPr lang="en-US"/>
              <a:t>Requires successful negotiations, process may take some time</a:t>
            </a:r>
          </a:p>
          <a:p>
            <a:r>
              <a:rPr lang="en-US"/>
              <a:t>WTD continuing to undertake variety of cost management efforts</a:t>
            </a:r>
          </a:p>
          <a:p>
            <a:endParaRPr lang="en-US"/>
          </a:p>
          <a:p>
            <a:endParaRPr lang="en-US"/>
          </a:p>
          <a:p>
            <a:endParaRPr lang="en-US"/>
          </a:p>
          <a:p>
            <a:endParaRPr lang="en-US">
              <a:highlight>
                <a:srgbClr val="FFFF00"/>
              </a:highlight>
            </a:endParaRPr>
          </a:p>
          <a:p>
            <a:endParaRPr lang="en-US"/>
          </a:p>
          <a:p>
            <a:endParaRPr lang="en-US"/>
          </a:p>
        </p:txBody>
      </p:sp>
      <p:sp>
        <p:nvSpPr>
          <p:cNvPr id="4" name="Slide Number Placeholder 3">
            <a:extLst>
              <a:ext uri="{FF2B5EF4-FFF2-40B4-BE49-F238E27FC236}">
                <a16:creationId xmlns:a16="http://schemas.microsoft.com/office/drawing/2014/main" id="{9EDE9A6F-3B5B-3ECA-6848-8F09B71E02EC}"/>
              </a:ext>
            </a:extLst>
          </p:cNvPr>
          <p:cNvSpPr>
            <a:spLocks noGrp="1"/>
          </p:cNvSpPr>
          <p:nvPr>
            <p:ph type="sldNum" sz="quarter" idx="4"/>
          </p:nvPr>
        </p:nvSpPr>
        <p:spPr>
          <a:xfrm>
            <a:off x="11784888" y="6356350"/>
            <a:ext cx="394641" cy="365125"/>
          </a:xfrm>
        </p:spPr>
        <p:txBody>
          <a:bodyPr/>
          <a:lstStyle/>
          <a:p>
            <a:endParaRPr lang="en-US"/>
          </a:p>
          <a:p>
            <a:endParaRPr lang="en-US"/>
          </a:p>
        </p:txBody>
      </p:sp>
      <p:sp>
        <p:nvSpPr>
          <p:cNvPr id="5" name="Slide Number Placeholder 3">
            <a:extLst>
              <a:ext uri="{FF2B5EF4-FFF2-40B4-BE49-F238E27FC236}">
                <a16:creationId xmlns:a16="http://schemas.microsoft.com/office/drawing/2014/main" id="{2AEDC951-66AC-0CE2-2F12-3758E64CE330}"/>
              </a:ext>
            </a:extLst>
          </p:cNvPr>
          <p:cNvSpPr txBox="1">
            <a:spLocks/>
          </p:cNvSpPr>
          <p:nvPr/>
        </p:nvSpPr>
        <p:spPr>
          <a:xfrm>
            <a:off x="11784887" y="6350000"/>
            <a:ext cx="394641" cy="365125"/>
          </a:xfrm>
          <a:prstGeom prst="rect">
            <a:avLst/>
          </a:prstGeom>
        </p:spPr>
        <p:txBody>
          <a:bodyPr vert="horz" lIns="91440" tIns="45720" rIns="91440" bIns="45720" rtlCol="0" anchor="ctr"/>
          <a:lstStyle>
            <a:defPPr>
              <a:defRPr lang="en-US"/>
            </a:defPPr>
            <a:lvl1pPr marL="0" algn="ctr" defTabSz="457200" rtl="0" eaLnBrk="1" latinLnBrk="0" hangingPunct="1">
              <a:defRPr sz="14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E6AD65C-9977-0A42-9A31-E3F636BC8503}" type="slidenum">
              <a:rPr lang="en-US" smtClean="0"/>
              <a:pPr/>
              <a:t>6</a:t>
            </a:fld>
            <a:endParaRPr lang="en-US"/>
          </a:p>
        </p:txBody>
      </p:sp>
    </p:spTree>
    <p:extLst>
      <p:ext uri="{BB962C8B-B14F-4D97-AF65-F5344CB8AC3E}">
        <p14:creationId xmlns:p14="http://schemas.microsoft.com/office/powerpoint/2010/main" val="35734675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5D190-8A4E-1E69-F9CE-2A7495CB5881}"/>
              </a:ext>
            </a:extLst>
          </p:cNvPr>
          <p:cNvSpPr>
            <a:spLocks noGrp="1"/>
          </p:cNvSpPr>
          <p:nvPr>
            <p:ph type="title"/>
          </p:nvPr>
        </p:nvSpPr>
        <p:spPr>
          <a:xfrm>
            <a:off x="838200" y="27057"/>
            <a:ext cx="10515600" cy="790344"/>
          </a:xfrm>
        </p:spPr>
        <p:txBody>
          <a:bodyPr>
            <a:normAutofit/>
          </a:bodyPr>
          <a:lstStyle/>
          <a:p>
            <a:r>
              <a:rPr lang="en-US" sz="4000"/>
              <a:t>2027 Rate Scenario Development</a:t>
            </a:r>
          </a:p>
        </p:txBody>
      </p:sp>
      <p:sp>
        <p:nvSpPr>
          <p:cNvPr id="3" name="Content Placeholder 2">
            <a:extLst>
              <a:ext uri="{FF2B5EF4-FFF2-40B4-BE49-F238E27FC236}">
                <a16:creationId xmlns:a16="http://schemas.microsoft.com/office/drawing/2014/main" id="{7F9528B9-84FB-B6B4-C0A6-3F40A346AEA4}"/>
              </a:ext>
            </a:extLst>
          </p:cNvPr>
          <p:cNvSpPr>
            <a:spLocks noGrp="1"/>
          </p:cNvSpPr>
          <p:nvPr>
            <p:ph idx="1"/>
          </p:nvPr>
        </p:nvSpPr>
        <p:spPr>
          <a:xfrm>
            <a:off x="474418" y="923602"/>
            <a:ext cx="10515600" cy="5383162"/>
          </a:xfrm>
        </p:spPr>
        <p:txBody>
          <a:bodyPr vert="horz" lIns="91440" tIns="45720" rIns="91440" bIns="45720" rtlCol="0" anchor="t">
            <a:normAutofit lnSpcReduction="10000"/>
          </a:bodyPr>
          <a:lstStyle/>
          <a:p>
            <a:pPr marL="697230" indent="-514350">
              <a:spcBef>
                <a:spcPts val="600"/>
              </a:spcBef>
              <a:spcAft>
                <a:spcPts val="600"/>
              </a:spcAft>
              <a:buSzPct val="114999"/>
            </a:pPr>
            <a:r>
              <a:rPr lang="en-US" sz="2600">
                <a:latin typeface="Aptos"/>
              </a:rPr>
              <a:t>Operating expenditure assumptions for 2027 are consistent with the 2026 adopted rate and associated forecast; outyear assumptions for inflation and growth also remain the same.</a:t>
            </a:r>
          </a:p>
          <a:p>
            <a:pPr marL="697230" indent="-514350">
              <a:spcBef>
                <a:spcPts val="600"/>
              </a:spcBef>
              <a:spcAft>
                <a:spcPts val="600"/>
              </a:spcAft>
              <a:buSzPct val="114999"/>
            </a:pPr>
            <a:r>
              <a:rPr lang="en-US" sz="2600">
                <a:latin typeface="Aptos"/>
              </a:rPr>
              <a:t>Budget proviso requires two additional scenarios to complement the Executive’s 2027 rate proposal. </a:t>
            </a:r>
          </a:p>
          <a:p>
            <a:pPr marL="1154430" lvl="1" indent="-514350">
              <a:spcBef>
                <a:spcPts val="600"/>
              </a:spcBef>
              <a:spcAft>
                <a:spcPts val="600"/>
              </a:spcAft>
              <a:buSzPct val="114999"/>
            </a:pPr>
            <a:r>
              <a:rPr lang="en-US" sz="2200">
                <a:latin typeface="Aptos"/>
              </a:rPr>
              <a:t>One scenario must be at least 2% less than the official Executive proposal. Executive Work Plan also requires another scenario and associated tradeoffs. Scenarios presented are illustrative. Executive has not yet proposed an official rate.</a:t>
            </a:r>
          </a:p>
          <a:p>
            <a:pPr marL="697230" indent="-514350">
              <a:spcBef>
                <a:spcPts val="600"/>
              </a:spcBef>
              <a:spcAft>
                <a:spcPts val="600"/>
              </a:spcAft>
              <a:buSzPct val="114999"/>
            </a:pPr>
            <a:r>
              <a:rPr lang="en-US" sz="2600">
                <a:latin typeface="Aptos"/>
                <a:ea typeface="Calibri"/>
                <a:cs typeface="Calibri"/>
              </a:rPr>
              <a:t>Inflation and schedule risk adjustment assumptions in the Capital Improvement Program (CIP) remain constant. Since last year, WTD is using schedule risk adjustment to more accurately reflect capital expenditures.</a:t>
            </a:r>
          </a:p>
          <a:p>
            <a:pPr marL="697230" indent="-514350">
              <a:spcBef>
                <a:spcPts val="600"/>
              </a:spcBef>
              <a:spcAft>
                <a:spcPts val="600"/>
              </a:spcAft>
              <a:buSzPct val="114999"/>
            </a:pPr>
            <a:r>
              <a:rPr lang="en-US" sz="2600">
                <a:latin typeface="Aptos"/>
              </a:rPr>
              <a:t>Scenarios assume WTD will maintain strong financial policies to minimize cost of debt.</a:t>
            </a:r>
          </a:p>
          <a:p>
            <a:pPr marL="697230" indent="-514350">
              <a:spcBef>
                <a:spcPts val="600"/>
              </a:spcBef>
              <a:spcAft>
                <a:spcPts val="600"/>
              </a:spcAft>
              <a:buSzPct val="114999"/>
              <a:buFont typeface="+mj-lt"/>
              <a:buAutoNum type="arabicPeriod"/>
            </a:pPr>
            <a:endParaRPr lang="en-US" sz="1900">
              <a:highlight>
                <a:srgbClr val="FFFF00"/>
              </a:highlight>
            </a:endParaRPr>
          </a:p>
          <a:p>
            <a:pPr marL="1154430" lvl="1" indent="-514350">
              <a:spcBef>
                <a:spcPts val="600"/>
              </a:spcBef>
              <a:spcAft>
                <a:spcPts val="600"/>
              </a:spcAft>
              <a:buSzPct val="114999"/>
              <a:buFont typeface="+mj-lt"/>
              <a:buAutoNum type="arabicPeriod"/>
            </a:pPr>
            <a:endParaRPr lang="en-US" sz="1800">
              <a:highlight>
                <a:srgbClr val="FFFF00"/>
              </a:highlight>
            </a:endParaRPr>
          </a:p>
          <a:p>
            <a:endParaRPr lang="en-US"/>
          </a:p>
        </p:txBody>
      </p:sp>
      <p:sp>
        <p:nvSpPr>
          <p:cNvPr id="4" name="Slide Number Placeholder 3">
            <a:extLst>
              <a:ext uri="{FF2B5EF4-FFF2-40B4-BE49-F238E27FC236}">
                <a16:creationId xmlns:a16="http://schemas.microsoft.com/office/drawing/2014/main" id="{BBB29651-D4C3-B69C-4754-CACE585C3996}"/>
              </a:ext>
            </a:extLst>
          </p:cNvPr>
          <p:cNvSpPr>
            <a:spLocks noGrp="1"/>
          </p:cNvSpPr>
          <p:nvPr>
            <p:ph type="sldNum" sz="quarter" idx="4"/>
          </p:nvPr>
        </p:nvSpPr>
        <p:spPr>
          <a:xfrm>
            <a:off x="11784888" y="6356350"/>
            <a:ext cx="394641" cy="365125"/>
          </a:xfrm>
        </p:spPr>
        <p:txBody>
          <a:bodyPr/>
          <a:lstStyle/>
          <a:p>
            <a:endParaRPr lang="en-US"/>
          </a:p>
          <a:p>
            <a:endParaRPr lang="en-US"/>
          </a:p>
        </p:txBody>
      </p:sp>
      <p:sp>
        <p:nvSpPr>
          <p:cNvPr id="5" name="Slide Number Placeholder 3">
            <a:extLst>
              <a:ext uri="{FF2B5EF4-FFF2-40B4-BE49-F238E27FC236}">
                <a16:creationId xmlns:a16="http://schemas.microsoft.com/office/drawing/2014/main" id="{C6CA3D9F-3DD4-71AE-4ACB-4C97516617CA}"/>
              </a:ext>
            </a:extLst>
          </p:cNvPr>
          <p:cNvSpPr txBox="1">
            <a:spLocks/>
          </p:cNvSpPr>
          <p:nvPr/>
        </p:nvSpPr>
        <p:spPr>
          <a:xfrm>
            <a:off x="11797359" y="6356349"/>
            <a:ext cx="394641" cy="365125"/>
          </a:xfrm>
          <a:prstGeom prst="rect">
            <a:avLst/>
          </a:prstGeom>
        </p:spPr>
        <p:txBody>
          <a:bodyPr vert="horz" lIns="91440" tIns="45720" rIns="91440" bIns="45720" rtlCol="0" anchor="ctr"/>
          <a:lstStyle>
            <a:defPPr>
              <a:defRPr lang="en-US"/>
            </a:defPPr>
            <a:lvl1pPr marL="0" algn="ctr" defTabSz="457200" rtl="0" eaLnBrk="1" latinLnBrk="0" hangingPunct="1">
              <a:defRPr sz="14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E6AD65C-9977-0A42-9A31-E3F636BC8503}" type="slidenum">
              <a:rPr lang="en-US" smtClean="0"/>
              <a:pPr/>
              <a:t>7</a:t>
            </a:fld>
            <a:endParaRPr lang="en-US"/>
          </a:p>
        </p:txBody>
      </p:sp>
    </p:spTree>
    <p:extLst>
      <p:ext uri="{BB962C8B-B14F-4D97-AF65-F5344CB8AC3E}">
        <p14:creationId xmlns:p14="http://schemas.microsoft.com/office/powerpoint/2010/main" val="33564097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63D850-AE60-7D7C-D64C-BB18F05CF45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61C9B32-BA07-8F34-9CC8-22917871726B}"/>
              </a:ext>
            </a:extLst>
          </p:cNvPr>
          <p:cNvSpPr>
            <a:spLocks noGrp="1"/>
          </p:cNvSpPr>
          <p:nvPr>
            <p:ph type="title"/>
          </p:nvPr>
        </p:nvSpPr>
        <p:spPr>
          <a:xfrm>
            <a:off x="838200" y="103257"/>
            <a:ext cx="10515600" cy="790344"/>
          </a:xfrm>
        </p:spPr>
        <p:txBody>
          <a:bodyPr>
            <a:normAutofit fontScale="90000"/>
          </a:bodyPr>
          <a:lstStyle/>
          <a:p>
            <a:r>
              <a:rPr lang="en-US" sz="4000"/>
              <a:t>Assumptions for 2027 – Schedule Risk Adjustment vs Accomplishment Rate</a:t>
            </a:r>
          </a:p>
        </p:txBody>
      </p:sp>
      <p:sp>
        <p:nvSpPr>
          <p:cNvPr id="3" name="Content Placeholder 2">
            <a:extLst>
              <a:ext uri="{FF2B5EF4-FFF2-40B4-BE49-F238E27FC236}">
                <a16:creationId xmlns:a16="http://schemas.microsoft.com/office/drawing/2014/main" id="{3B7DB72B-B8B8-D393-C2DE-E093BB983559}"/>
              </a:ext>
            </a:extLst>
          </p:cNvPr>
          <p:cNvSpPr>
            <a:spLocks noGrp="1"/>
          </p:cNvSpPr>
          <p:nvPr>
            <p:ph idx="1"/>
          </p:nvPr>
        </p:nvSpPr>
        <p:spPr>
          <a:xfrm>
            <a:off x="413035" y="700549"/>
            <a:ext cx="10515600" cy="5383162"/>
          </a:xfrm>
        </p:spPr>
        <p:txBody>
          <a:bodyPr>
            <a:normAutofit/>
          </a:bodyPr>
          <a:lstStyle/>
          <a:p>
            <a:pPr marL="697230" indent="-514350">
              <a:spcBef>
                <a:spcPts val="600"/>
              </a:spcBef>
              <a:spcAft>
                <a:spcPts val="600"/>
              </a:spcAft>
              <a:buSzPct val="114999"/>
              <a:buFont typeface="+mj-lt"/>
              <a:buAutoNum type="arabicPeriod"/>
            </a:pPr>
            <a:endParaRPr lang="en-US" sz="1900">
              <a:highlight>
                <a:srgbClr val="FFFF00"/>
              </a:highlight>
            </a:endParaRPr>
          </a:p>
          <a:p>
            <a:pPr marL="1154430" lvl="1" indent="-514350">
              <a:spcBef>
                <a:spcPts val="600"/>
              </a:spcBef>
              <a:spcAft>
                <a:spcPts val="600"/>
              </a:spcAft>
              <a:buSzPct val="114999"/>
              <a:buFont typeface="+mj-lt"/>
              <a:buAutoNum type="arabicPeriod"/>
            </a:pPr>
            <a:endParaRPr lang="en-US" sz="1800">
              <a:highlight>
                <a:srgbClr val="FFFF00"/>
              </a:highlight>
            </a:endParaRPr>
          </a:p>
          <a:p>
            <a:endParaRPr lang="en-US"/>
          </a:p>
        </p:txBody>
      </p:sp>
      <p:sp>
        <p:nvSpPr>
          <p:cNvPr id="4" name="Slide Number Placeholder 3">
            <a:extLst>
              <a:ext uri="{FF2B5EF4-FFF2-40B4-BE49-F238E27FC236}">
                <a16:creationId xmlns:a16="http://schemas.microsoft.com/office/drawing/2014/main" id="{BA40CED2-439C-1656-C3C7-A4C1F7A0F87C}"/>
              </a:ext>
            </a:extLst>
          </p:cNvPr>
          <p:cNvSpPr>
            <a:spLocks noGrp="1"/>
          </p:cNvSpPr>
          <p:nvPr>
            <p:ph type="sldNum" sz="quarter" idx="4"/>
          </p:nvPr>
        </p:nvSpPr>
        <p:spPr>
          <a:xfrm>
            <a:off x="11784888" y="6356350"/>
            <a:ext cx="394641" cy="365125"/>
          </a:xfrm>
        </p:spPr>
        <p:txBody>
          <a:bodyPr/>
          <a:lstStyle/>
          <a:p>
            <a:endParaRPr lang="en-US"/>
          </a:p>
          <a:p>
            <a:endParaRPr lang="en-US"/>
          </a:p>
        </p:txBody>
      </p:sp>
      <p:sp>
        <p:nvSpPr>
          <p:cNvPr id="5" name="Slide Number Placeholder 3">
            <a:extLst>
              <a:ext uri="{FF2B5EF4-FFF2-40B4-BE49-F238E27FC236}">
                <a16:creationId xmlns:a16="http://schemas.microsoft.com/office/drawing/2014/main" id="{74427B31-C977-B96D-7C76-E557E4BDB429}"/>
              </a:ext>
            </a:extLst>
          </p:cNvPr>
          <p:cNvSpPr txBox="1">
            <a:spLocks/>
          </p:cNvSpPr>
          <p:nvPr/>
        </p:nvSpPr>
        <p:spPr>
          <a:xfrm>
            <a:off x="11797359" y="6356349"/>
            <a:ext cx="394641" cy="365125"/>
          </a:xfrm>
          <a:prstGeom prst="rect">
            <a:avLst/>
          </a:prstGeom>
        </p:spPr>
        <p:txBody>
          <a:bodyPr vert="horz" lIns="91440" tIns="45720" rIns="91440" bIns="45720" rtlCol="0" anchor="ctr"/>
          <a:lstStyle>
            <a:defPPr>
              <a:defRPr lang="en-US"/>
            </a:defPPr>
            <a:lvl1pPr marL="0" algn="ctr" defTabSz="457200" rtl="0" eaLnBrk="1" latinLnBrk="0" hangingPunct="1">
              <a:defRPr sz="14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E6AD65C-9977-0A42-9A31-E3F636BC8503}" type="slidenum">
              <a:rPr lang="en-US" smtClean="0"/>
              <a:pPr/>
              <a:t>8</a:t>
            </a:fld>
            <a:endParaRPr lang="en-US"/>
          </a:p>
        </p:txBody>
      </p:sp>
      <p:sp>
        <p:nvSpPr>
          <p:cNvPr id="6" name="TextBox 5">
            <a:extLst>
              <a:ext uri="{FF2B5EF4-FFF2-40B4-BE49-F238E27FC236}">
                <a16:creationId xmlns:a16="http://schemas.microsoft.com/office/drawing/2014/main" id="{43AD7690-4087-2DB9-2F9E-FAA3682102FD}"/>
              </a:ext>
            </a:extLst>
          </p:cNvPr>
          <p:cNvSpPr txBox="1"/>
          <p:nvPr/>
        </p:nvSpPr>
        <p:spPr>
          <a:xfrm>
            <a:off x="711200" y="1543050"/>
            <a:ext cx="2635250" cy="3785652"/>
          </a:xfrm>
          <a:prstGeom prst="rect">
            <a:avLst/>
          </a:prstGeom>
          <a:noFill/>
        </p:spPr>
        <p:txBody>
          <a:bodyPr wrap="square" rtlCol="0">
            <a:spAutoFit/>
          </a:bodyPr>
          <a:lstStyle/>
          <a:p>
            <a:r>
              <a:rPr lang="en-US" sz="2000" b="1"/>
              <a:t>Prior to the 2026 rate process (in 2025), WTD utilized an 85% accomplishment rate </a:t>
            </a:r>
            <a:r>
              <a:rPr lang="en-US" sz="2000"/>
              <a:t>on the capital forecast input to the sewer rate model to attempt to reflect the tendency to overestimate capital expenditures in a given year.</a:t>
            </a:r>
          </a:p>
        </p:txBody>
      </p:sp>
      <p:pic>
        <p:nvPicPr>
          <p:cNvPr id="12" name="Picture 11" descr="Chart, bar chart">
            <a:extLst>
              <a:ext uri="{FF2B5EF4-FFF2-40B4-BE49-F238E27FC236}">
                <a16:creationId xmlns:a16="http://schemas.microsoft.com/office/drawing/2014/main" id="{8BA402B3-9780-DC49-3BCB-1127382ED124}"/>
              </a:ext>
            </a:extLst>
          </p:cNvPr>
          <p:cNvPicPr>
            <a:picLocks noChangeAspect="1"/>
          </p:cNvPicPr>
          <p:nvPr/>
        </p:nvPicPr>
        <p:blipFill>
          <a:blip r:embed="rId3"/>
          <a:stretch>
            <a:fillRect/>
          </a:stretch>
        </p:blipFill>
        <p:spPr>
          <a:xfrm>
            <a:off x="4277160" y="1020360"/>
            <a:ext cx="7403515" cy="4817280"/>
          </a:xfrm>
          <a:prstGeom prst="rect">
            <a:avLst/>
          </a:prstGeom>
        </p:spPr>
      </p:pic>
      <p:sp>
        <p:nvSpPr>
          <p:cNvPr id="11" name="TextBox 10">
            <a:extLst>
              <a:ext uri="{FF2B5EF4-FFF2-40B4-BE49-F238E27FC236}">
                <a16:creationId xmlns:a16="http://schemas.microsoft.com/office/drawing/2014/main" id="{32C7E99D-E53A-C4B5-EE89-F09CD4FA796C}"/>
              </a:ext>
            </a:extLst>
          </p:cNvPr>
          <p:cNvSpPr txBox="1"/>
          <p:nvPr/>
        </p:nvSpPr>
        <p:spPr>
          <a:xfrm>
            <a:off x="4461043" y="1490893"/>
            <a:ext cx="1895020" cy="1015663"/>
          </a:xfrm>
          <a:prstGeom prst="rect">
            <a:avLst/>
          </a:prstGeom>
          <a:noFill/>
        </p:spPr>
        <p:txBody>
          <a:bodyPr wrap="square" rtlCol="0">
            <a:spAutoFit/>
          </a:bodyPr>
          <a:lstStyle/>
          <a:p>
            <a:r>
              <a:rPr lang="en-US" sz="1200"/>
              <a:t>Project forecasts are adjusted downward in all  years </a:t>
            </a:r>
          </a:p>
          <a:p>
            <a:r>
              <a:rPr lang="en-US" sz="1200"/>
              <a:t>(represented by                 )  </a:t>
            </a:r>
          </a:p>
          <a:p>
            <a:endParaRPr lang="en-US" sz="1200"/>
          </a:p>
        </p:txBody>
      </p:sp>
      <p:pic>
        <p:nvPicPr>
          <p:cNvPr id="14" name="Picture 13">
            <a:extLst>
              <a:ext uri="{FF2B5EF4-FFF2-40B4-BE49-F238E27FC236}">
                <a16:creationId xmlns:a16="http://schemas.microsoft.com/office/drawing/2014/main" id="{C2B4B2C9-816E-9543-5DC0-B6017F446651}"/>
              </a:ext>
            </a:extLst>
          </p:cNvPr>
          <p:cNvPicPr>
            <a:picLocks noChangeAspect="1"/>
          </p:cNvPicPr>
          <p:nvPr/>
        </p:nvPicPr>
        <p:blipFill>
          <a:blip r:embed="rId4"/>
          <a:stretch>
            <a:fillRect/>
          </a:stretch>
        </p:blipFill>
        <p:spPr>
          <a:xfrm>
            <a:off x="5670835" y="2105124"/>
            <a:ext cx="352474" cy="181000"/>
          </a:xfrm>
          <a:prstGeom prst="rect">
            <a:avLst/>
          </a:prstGeom>
        </p:spPr>
      </p:pic>
      <p:sp>
        <p:nvSpPr>
          <p:cNvPr id="15" name="TextBox 8">
            <a:extLst>
              <a:ext uri="{FF2B5EF4-FFF2-40B4-BE49-F238E27FC236}">
                <a16:creationId xmlns:a16="http://schemas.microsoft.com/office/drawing/2014/main" id="{77909933-F3C1-27FB-512A-5ADB2B576346}"/>
              </a:ext>
            </a:extLst>
          </p:cNvPr>
          <p:cNvSpPr txBox="1"/>
          <p:nvPr/>
        </p:nvSpPr>
        <p:spPr>
          <a:xfrm>
            <a:off x="9857876" y="1543050"/>
            <a:ext cx="1895020" cy="646331"/>
          </a:xfrm>
          <a:prstGeom prst="rect">
            <a:avLst/>
          </a:prstGeom>
          <a:noFill/>
        </p:spPr>
        <p:txBody>
          <a:bodyPr wrap="square" rtlCol="0">
            <a:spAutoFit/>
          </a:bodyPr>
          <a:lstStyle>
            <a:defPPr>
              <a:defRPr lang="en-US"/>
            </a:defPPr>
            <a:lvl1pPr marL="0" indent="0" algn="l" defTabSz="457200" rtl="0" eaLnBrk="1" latinLnBrk="0" hangingPunct="1">
              <a:defRPr sz="1800" kern="1200">
                <a:solidFill>
                  <a:schemeClr val="tx1"/>
                </a:solidFill>
                <a:latin typeface="+mn-lt"/>
                <a:ea typeface="+mn-ea"/>
                <a:cs typeface="+mn-cs"/>
              </a:defRPr>
            </a:lvl1pPr>
            <a:lvl2pPr marL="457200" indent="0" algn="l" defTabSz="457200" rtl="0" eaLnBrk="1" latinLnBrk="0" hangingPunct="1">
              <a:defRPr sz="1800" kern="1200">
                <a:solidFill>
                  <a:schemeClr val="tx1"/>
                </a:solidFill>
                <a:latin typeface="+mn-lt"/>
                <a:ea typeface="+mn-ea"/>
                <a:cs typeface="+mn-cs"/>
              </a:defRPr>
            </a:lvl2pPr>
            <a:lvl3pPr marL="914400" indent="0" algn="l" defTabSz="457200" rtl="0" eaLnBrk="1" latinLnBrk="0" hangingPunct="1">
              <a:defRPr sz="1800" kern="1200">
                <a:solidFill>
                  <a:schemeClr val="tx1"/>
                </a:solidFill>
                <a:latin typeface="+mn-lt"/>
                <a:ea typeface="+mn-ea"/>
                <a:cs typeface="+mn-cs"/>
              </a:defRPr>
            </a:lvl3pPr>
            <a:lvl4pPr marL="1371600" indent="0" algn="l" defTabSz="457200" rtl="0" eaLnBrk="1" latinLnBrk="0" hangingPunct="1">
              <a:defRPr sz="1800" kern="1200">
                <a:solidFill>
                  <a:schemeClr val="tx1"/>
                </a:solidFill>
                <a:latin typeface="+mn-lt"/>
                <a:ea typeface="+mn-ea"/>
                <a:cs typeface="+mn-cs"/>
              </a:defRPr>
            </a:lvl4pPr>
            <a:lvl5pPr marL="1828800" indent="0" algn="l" defTabSz="457200" rtl="0" eaLnBrk="1" latinLnBrk="0" hangingPunct="1">
              <a:defRPr sz="1800" kern="1200">
                <a:solidFill>
                  <a:schemeClr val="tx1"/>
                </a:solidFill>
                <a:latin typeface="+mn-lt"/>
                <a:ea typeface="+mn-ea"/>
                <a:cs typeface="+mn-cs"/>
              </a:defRPr>
            </a:lvl5pPr>
            <a:lvl6pPr marL="2286000" indent="0" algn="l" defTabSz="457200" rtl="0" eaLnBrk="1" latinLnBrk="0" hangingPunct="1">
              <a:defRPr sz="1800" kern="1200">
                <a:solidFill>
                  <a:schemeClr val="tx1"/>
                </a:solidFill>
                <a:latin typeface="+mn-lt"/>
                <a:ea typeface="+mn-ea"/>
                <a:cs typeface="+mn-cs"/>
              </a:defRPr>
            </a:lvl6pPr>
            <a:lvl7pPr marL="2743200" indent="0" algn="l" defTabSz="457200" rtl="0" eaLnBrk="1" latinLnBrk="0" hangingPunct="1">
              <a:defRPr sz="1800" kern="1200">
                <a:solidFill>
                  <a:schemeClr val="tx1"/>
                </a:solidFill>
                <a:latin typeface="+mn-lt"/>
                <a:ea typeface="+mn-ea"/>
                <a:cs typeface="+mn-cs"/>
              </a:defRPr>
            </a:lvl7pPr>
            <a:lvl8pPr marL="3200400" indent="0" algn="l" defTabSz="457200" rtl="0" eaLnBrk="1" latinLnBrk="0" hangingPunct="1">
              <a:defRPr sz="1800" kern="1200">
                <a:solidFill>
                  <a:schemeClr val="tx1"/>
                </a:solidFill>
                <a:latin typeface="+mn-lt"/>
                <a:ea typeface="+mn-ea"/>
                <a:cs typeface="+mn-cs"/>
              </a:defRPr>
            </a:lvl8pPr>
            <a:lvl9pPr marL="3657600" indent="0" algn="l" defTabSz="457200" rtl="0" eaLnBrk="1" latinLnBrk="0" hangingPunct="1">
              <a:defRPr sz="1800" kern="1200">
                <a:solidFill>
                  <a:schemeClr val="tx1"/>
                </a:solidFill>
                <a:latin typeface="+mn-lt"/>
                <a:ea typeface="+mn-ea"/>
                <a:cs typeface="+mn-cs"/>
              </a:defRPr>
            </a:lvl9pPr>
          </a:lstStyle>
          <a:p>
            <a:r>
              <a:rPr lang="en-US" sz="1200"/>
              <a:t>Result is that adjusted  amount is removed from forecast period</a:t>
            </a:r>
          </a:p>
        </p:txBody>
      </p:sp>
      <p:cxnSp>
        <p:nvCxnSpPr>
          <p:cNvPr id="18" name="Straight Arrow Connector 17">
            <a:extLst>
              <a:ext uri="{FF2B5EF4-FFF2-40B4-BE49-F238E27FC236}">
                <a16:creationId xmlns:a16="http://schemas.microsoft.com/office/drawing/2014/main" id="{44446F2F-455B-64E6-FE0F-848A86A2B3F7}"/>
              </a:ext>
            </a:extLst>
          </p:cNvPr>
          <p:cNvCxnSpPr>
            <a:cxnSpLocks/>
          </p:cNvCxnSpPr>
          <p:nvPr/>
        </p:nvCxnSpPr>
        <p:spPr>
          <a:xfrm>
            <a:off x="6356063" y="1998724"/>
            <a:ext cx="3501813"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22320232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7BD1D1-914B-B0C2-09E8-C855BC48F2D5}"/>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7E4E639-9F4D-8DD8-ECA0-DAF5A97561FB}"/>
              </a:ext>
            </a:extLst>
          </p:cNvPr>
          <p:cNvSpPr>
            <a:spLocks noGrp="1"/>
          </p:cNvSpPr>
          <p:nvPr>
            <p:ph idx="1"/>
          </p:nvPr>
        </p:nvSpPr>
        <p:spPr>
          <a:xfrm>
            <a:off x="413035" y="700549"/>
            <a:ext cx="10515600" cy="5383162"/>
          </a:xfrm>
        </p:spPr>
        <p:txBody>
          <a:bodyPr>
            <a:normAutofit/>
          </a:bodyPr>
          <a:lstStyle/>
          <a:p>
            <a:pPr marL="697230" indent="-514350">
              <a:spcBef>
                <a:spcPts val="600"/>
              </a:spcBef>
              <a:spcAft>
                <a:spcPts val="600"/>
              </a:spcAft>
              <a:buSzPct val="114999"/>
              <a:buFont typeface="+mj-lt"/>
              <a:buAutoNum type="arabicPeriod"/>
            </a:pPr>
            <a:endParaRPr lang="en-US" sz="1900">
              <a:highlight>
                <a:srgbClr val="FFFF00"/>
              </a:highlight>
            </a:endParaRPr>
          </a:p>
          <a:p>
            <a:pPr marL="1154430" lvl="1" indent="-514350">
              <a:spcBef>
                <a:spcPts val="600"/>
              </a:spcBef>
              <a:spcAft>
                <a:spcPts val="600"/>
              </a:spcAft>
              <a:buSzPct val="114999"/>
              <a:buFont typeface="+mj-lt"/>
              <a:buAutoNum type="arabicPeriod"/>
            </a:pPr>
            <a:endParaRPr lang="en-US" sz="1800">
              <a:highlight>
                <a:srgbClr val="FFFF00"/>
              </a:highlight>
            </a:endParaRPr>
          </a:p>
          <a:p>
            <a:endParaRPr lang="en-US"/>
          </a:p>
        </p:txBody>
      </p:sp>
      <p:graphicFrame>
        <p:nvGraphicFramePr>
          <p:cNvPr id="7" name="Chart 6">
            <a:extLst>
              <a:ext uri="{FF2B5EF4-FFF2-40B4-BE49-F238E27FC236}">
                <a16:creationId xmlns:a16="http://schemas.microsoft.com/office/drawing/2014/main" id="{720213F6-8385-BD88-7A51-E9EA87F116D9}"/>
              </a:ext>
            </a:extLst>
          </p:cNvPr>
          <p:cNvGraphicFramePr>
            <a:graphicFrameLocks/>
          </p:cNvGraphicFramePr>
          <p:nvPr>
            <p:extLst>
              <p:ext uri="{D42A27DB-BD31-4B8C-83A1-F6EECF244321}">
                <p14:modId xmlns:p14="http://schemas.microsoft.com/office/powerpoint/2010/main" val="787947154"/>
              </p:ext>
            </p:extLst>
          </p:nvPr>
        </p:nvGraphicFramePr>
        <p:xfrm>
          <a:off x="3434923" y="1605032"/>
          <a:ext cx="7118777" cy="4662418"/>
        </p:xfrm>
        <a:graphic>
          <a:graphicData uri="http://schemas.openxmlformats.org/drawingml/2006/chart">
            <c:chart xmlns:c="http://schemas.openxmlformats.org/drawingml/2006/chart" xmlns:r="http://schemas.openxmlformats.org/officeDocument/2006/relationships" r:id="rId3"/>
          </a:graphicData>
        </a:graphic>
      </p:graphicFrame>
      <p:sp>
        <p:nvSpPr>
          <p:cNvPr id="2" name="Title 1">
            <a:extLst>
              <a:ext uri="{FF2B5EF4-FFF2-40B4-BE49-F238E27FC236}">
                <a16:creationId xmlns:a16="http://schemas.microsoft.com/office/drawing/2014/main" id="{DB585D79-2A54-85CF-4807-AEF80C64556D}"/>
              </a:ext>
            </a:extLst>
          </p:cNvPr>
          <p:cNvSpPr>
            <a:spLocks noGrp="1"/>
          </p:cNvSpPr>
          <p:nvPr>
            <p:ph type="title"/>
          </p:nvPr>
        </p:nvSpPr>
        <p:spPr>
          <a:xfrm>
            <a:off x="838200" y="103257"/>
            <a:ext cx="10515600" cy="790344"/>
          </a:xfrm>
        </p:spPr>
        <p:txBody>
          <a:bodyPr>
            <a:normAutofit fontScale="90000"/>
          </a:bodyPr>
          <a:lstStyle/>
          <a:p>
            <a:r>
              <a:rPr lang="en-US" sz="4000"/>
              <a:t>Assumptions for 2027 – Schedule Risk Adjustment vs Accomplishment Rate</a:t>
            </a:r>
          </a:p>
        </p:txBody>
      </p:sp>
      <p:sp>
        <p:nvSpPr>
          <p:cNvPr id="4" name="Slide Number Placeholder 3">
            <a:extLst>
              <a:ext uri="{FF2B5EF4-FFF2-40B4-BE49-F238E27FC236}">
                <a16:creationId xmlns:a16="http://schemas.microsoft.com/office/drawing/2014/main" id="{FB004D51-F4D4-1D24-BAAA-135BE6D0D36E}"/>
              </a:ext>
            </a:extLst>
          </p:cNvPr>
          <p:cNvSpPr>
            <a:spLocks noGrp="1"/>
          </p:cNvSpPr>
          <p:nvPr>
            <p:ph type="sldNum" sz="quarter" idx="4"/>
          </p:nvPr>
        </p:nvSpPr>
        <p:spPr>
          <a:xfrm>
            <a:off x="11784888" y="6356350"/>
            <a:ext cx="394641" cy="365125"/>
          </a:xfrm>
        </p:spPr>
        <p:txBody>
          <a:bodyPr/>
          <a:lstStyle/>
          <a:p>
            <a:endParaRPr lang="en-US"/>
          </a:p>
          <a:p>
            <a:endParaRPr lang="en-US"/>
          </a:p>
        </p:txBody>
      </p:sp>
      <p:sp>
        <p:nvSpPr>
          <p:cNvPr id="5" name="Slide Number Placeholder 3">
            <a:extLst>
              <a:ext uri="{FF2B5EF4-FFF2-40B4-BE49-F238E27FC236}">
                <a16:creationId xmlns:a16="http://schemas.microsoft.com/office/drawing/2014/main" id="{3F52F5A3-7C82-EF30-0BA6-8A607DD89DA6}"/>
              </a:ext>
            </a:extLst>
          </p:cNvPr>
          <p:cNvSpPr txBox="1">
            <a:spLocks/>
          </p:cNvSpPr>
          <p:nvPr/>
        </p:nvSpPr>
        <p:spPr>
          <a:xfrm>
            <a:off x="11797359" y="6356349"/>
            <a:ext cx="394641" cy="365125"/>
          </a:xfrm>
          <a:prstGeom prst="rect">
            <a:avLst/>
          </a:prstGeom>
        </p:spPr>
        <p:txBody>
          <a:bodyPr vert="horz" lIns="91440" tIns="45720" rIns="91440" bIns="45720" rtlCol="0" anchor="ctr"/>
          <a:lstStyle>
            <a:defPPr>
              <a:defRPr lang="en-US"/>
            </a:defPPr>
            <a:lvl1pPr marL="0" algn="ctr" defTabSz="457200" rtl="0" eaLnBrk="1" latinLnBrk="0" hangingPunct="1">
              <a:defRPr sz="14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E6AD65C-9977-0A42-9A31-E3F636BC8503}" type="slidenum">
              <a:rPr lang="en-US" smtClean="0"/>
              <a:pPr/>
              <a:t>9</a:t>
            </a:fld>
            <a:endParaRPr lang="en-US"/>
          </a:p>
        </p:txBody>
      </p:sp>
      <p:sp>
        <p:nvSpPr>
          <p:cNvPr id="8" name="TextBox 7">
            <a:extLst>
              <a:ext uri="{FF2B5EF4-FFF2-40B4-BE49-F238E27FC236}">
                <a16:creationId xmlns:a16="http://schemas.microsoft.com/office/drawing/2014/main" id="{DF2792DA-7234-47B7-814A-C34AF9DF63A0}"/>
              </a:ext>
            </a:extLst>
          </p:cNvPr>
          <p:cNvSpPr txBox="1"/>
          <p:nvPr/>
        </p:nvSpPr>
        <p:spPr>
          <a:xfrm>
            <a:off x="628651" y="1568450"/>
            <a:ext cx="2724150" cy="3416320"/>
          </a:xfrm>
          <a:prstGeom prst="rect">
            <a:avLst/>
          </a:prstGeom>
          <a:noFill/>
        </p:spPr>
        <p:txBody>
          <a:bodyPr wrap="square" rtlCol="0">
            <a:spAutoFit/>
          </a:bodyPr>
          <a:lstStyle/>
          <a:p>
            <a:r>
              <a:rPr lang="en-US"/>
              <a:t>Since 2026, </a:t>
            </a:r>
            <a:r>
              <a:rPr lang="en-US" b="1"/>
              <a:t>WTD has shifted to using a 20% schedule risk adjustment factor</a:t>
            </a:r>
            <a:r>
              <a:rPr lang="en-US"/>
              <a:t>  on non-regulatory projects to more accurately reflect the fact that capital projects tend to spend all of their budget, they just tend to spend it in later years than initial forecasts.</a:t>
            </a:r>
          </a:p>
        </p:txBody>
      </p:sp>
      <p:sp>
        <p:nvSpPr>
          <p:cNvPr id="9" name="TextBox 8">
            <a:extLst>
              <a:ext uri="{FF2B5EF4-FFF2-40B4-BE49-F238E27FC236}">
                <a16:creationId xmlns:a16="http://schemas.microsoft.com/office/drawing/2014/main" id="{264235DC-A60C-9241-A610-AD241B8297FA}"/>
              </a:ext>
            </a:extLst>
          </p:cNvPr>
          <p:cNvSpPr txBox="1"/>
          <p:nvPr/>
        </p:nvSpPr>
        <p:spPr>
          <a:xfrm>
            <a:off x="3493480" y="1661942"/>
            <a:ext cx="1895020" cy="1015663"/>
          </a:xfrm>
          <a:prstGeom prst="rect">
            <a:avLst/>
          </a:prstGeom>
          <a:noFill/>
        </p:spPr>
        <p:txBody>
          <a:bodyPr wrap="square" rtlCol="0">
            <a:spAutoFit/>
          </a:bodyPr>
          <a:lstStyle/>
          <a:p>
            <a:r>
              <a:rPr lang="en-US" sz="1200"/>
              <a:t>Project forecasts are adjusted downward in early years </a:t>
            </a:r>
          </a:p>
          <a:p>
            <a:r>
              <a:rPr lang="en-US" sz="1200"/>
              <a:t>(represented by                 )  </a:t>
            </a:r>
          </a:p>
          <a:p>
            <a:endParaRPr lang="en-US" sz="1200"/>
          </a:p>
        </p:txBody>
      </p:sp>
      <p:pic>
        <p:nvPicPr>
          <p:cNvPr id="13" name="Picture 12">
            <a:extLst>
              <a:ext uri="{FF2B5EF4-FFF2-40B4-BE49-F238E27FC236}">
                <a16:creationId xmlns:a16="http://schemas.microsoft.com/office/drawing/2014/main" id="{EC04DAD7-842B-7BFD-0D9C-53AEBF8E9C8F}"/>
              </a:ext>
            </a:extLst>
          </p:cNvPr>
          <p:cNvPicPr>
            <a:picLocks noChangeAspect="1"/>
          </p:cNvPicPr>
          <p:nvPr/>
        </p:nvPicPr>
        <p:blipFill>
          <a:blip r:embed="rId4"/>
          <a:stretch>
            <a:fillRect/>
          </a:stretch>
        </p:blipFill>
        <p:spPr>
          <a:xfrm>
            <a:off x="4641292" y="2283913"/>
            <a:ext cx="476316" cy="181000"/>
          </a:xfrm>
          <a:prstGeom prst="rect">
            <a:avLst/>
          </a:prstGeom>
        </p:spPr>
      </p:pic>
      <p:cxnSp>
        <p:nvCxnSpPr>
          <p:cNvPr id="21" name="Straight Arrow Connector 20">
            <a:extLst>
              <a:ext uri="{FF2B5EF4-FFF2-40B4-BE49-F238E27FC236}">
                <a16:creationId xmlns:a16="http://schemas.microsoft.com/office/drawing/2014/main" id="{A4271DC4-B386-B69C-B3E7-BA415CFD4A8F}"/>
              </a:ext>
            </a:extLst>
          </p:cNvPr>
          <p:cNvCxnSpPr>
            <a:cxnSpLocks/>
            <a:stCxn id="9" idx="3"/>
          </p:cNvCxnSpPr>
          <p:nvPr/>
        </p:nvCxnSpPr>
        <p:spPr>
          <a:xfrm flipV="1">
            <a:off x="5388500" y="2169773"/>
            <a:ext cx="475650" cy="1"/>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1081232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a:extLst>
              <a:ext uri="{FF2B5EF4-FFF2-40B4-BE49-F238E27FC236}">
                <a16:creationId xmlns:a16="http://schemas.microsoft.com/office/drawing/2014/main" id="{87E171FB-74AE-8897-462A-1F885BEDD358}"/>
              </a:ext>
            </a:extLst>
          </p:cNvPr>
          <p:cNvGraphicFramePr>
            <a:graphicFrameLocks noChangeAspect="1"/>
          </p:cNvGraphicFramePr>
          <p:nvPr>
            <p:extLst>
              <p:ext uri="{D42A27DB-BD31-4B8C-83A1-F6EECF244321}">
                <p14:modId xmlns:p14="http://schemas.microsoft.com/office/powerpoint/2010/main" val="1002579425"/>
              </p:ext>
            </p:extLst>
          </p:nvPr>
        </p:nvGraphicFramePr>
        <p:xfrm>
          <a:off x="430211" y="981559"/>
          <a:ext cx="11179175" cy="4050162"/>
        </p:xfrm>
        <a:graphic>
          <a:graphicData uri="http://schemas.openxmlformats.org/presentationml/2006/ole">
            <mc:AlternateContent xmlns:mc="http://schemas.openxmlformats.org/markup-compatibility/2006">
              <mc:Choice xmlns:v="urn:schemas-microsoft-com:vml" Requires="v">
                <p:oleObj name="Document" r:id="rId2" imgW="8982725" imgH="3257966" progId="Word.Document.12">
                  <p:embed/>
                </p:oleObj>
              </mc:Choice>
              <mc:Fallback>
                <p:oleObj name="Document" r:id="rId2" imgW="8982725" imgH="3257966" progId="Word.Document.12">
                  <p:embed/>
                  <p:pic>
                    <p:nvPicPr>
                      <p:cNvPr id="5" name="Object 4">
                        <a:extLst>
                          <a:ext uri="{FF2B5EF4-FFF2-40B4-BE49-F238E27FC236}">
                            <a16:creationId xmlns:a16="http://schemas.microsoft.com/office/drawing/2014/main" id="{87E171FB-74AE-8897-462A-1F885BEDD358}"/>
                          </a:ext>
                        </a:extLst>
                      </p:cNvPr>
                      <p:cNvPicPr/>
                      <p:nvPr/>
                    </p:nvPicPr>
                    <p:blipFill>
                      <a:blip r:embed="rId3"/>
                      <a:stretch>
                        <a:fillRect/>
                      </a:stretch>
                    </p:blipFill>
                    <p:spPr>
                      <a:xfrm>
                        <a:off x="430211" y="981559"/>
                        <a:ext cx="11179175" cy="4050162"/>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675BB889-7BBF-A69A-4AA6-1FBC695E3BFF}"/>
              </a:ext>
            </a:extLst>
          </p:cNvPr>
          <p:cNvSpPr>
            <a:spLocks noGrp="1"/>
          </p:cNvSpPr>
          <p:nvPr>
            <p:ph type="title"/>
          </p:nvPr>
        </p:nvSpPr>
        <p:spPr>
          <a:xfrm>
            <a:off x="838200" y="336551"/>
            <a:ext cx="10515600" cy="790344"/>
          </a:xfrm>
        </p:spPr>
        <p:txBody>
          <a:bodyPr>
            <a:normAutofit/>
          </a:bodyPr>
          <a:lstStyle/>
          <a:p>
            <a:r>
              <a:rPr lang="en-US"/>
              <a:t>Capital Scenarios Summary</a:t>
            </a:r>
            <a:endParaRPr lang="en-US">
              <a:solidFill>
                <a:srgbClr val="FF0000"/>
              </a:solidFill>
            </a:endParaRPr>
          </a:p>
        </p:txBody>
      </p:sp>
      <p:sp>
        <p:nvSpPr>
          <p:cNvPr id="4" name="Slide Number Placeholder 3">
            <a:extLst>
              <a:ext uri="{FF2B5EF4-FFF2-40B4-BE49-F238E27FC236}">
                <a16:creationId xmlns:a16="http://schemas.microsoft.com/office/drawing/2014/main" id="{D0D49AEB-0F3F-C382-3DD9-B882B53BACE7}"/>
              </a:ext>
            </a:extLst>
          </p:cNvPr>
          <p:cNvSpPr>
            <a:spLocks noGrp="1"/>
          </p:cNvSpPr>
          <p:nvPr>
            <p:ph type="sldNum" sz="quarter" idx="4"/>
          </p:nvPr>
        </p:nvSpPr>
        <p:spPr>
          <a:xfrm>
            <a:off x="11784888" y="6356350"/>
            <a:ext cx="394641" cy="365125"/>
          </a:xfrm>
        </p:spPr>
        <p:txBody>
          <a:bodyPr/>
          <a:lstStyle/>
          <a:p>
            <a:endParaRPr lang="en-US"/>
          </a:p>
          <a:p>
            <a:endParaRPr lang="en-US"/>
          </a:p>
        </p:txBody>
      </p:sp>
      <p:pic>
        <p:nvPicPr>
          <p:cNvPr id="14" name="Picture 13">
            <a:extLst>
              <a:ext uri="{FF2B5EF4-FFF2-40B4-BE49-F238E27FC236}">
                <a16:creationId xmlns:a16="http://schemas.microsoft.com/office/drawing/2014/main" id="{18274DDF-C552-D18F-DBE7-DA687C5CB107}"/>
              </a:ext>
            </a:extLst>
          </p:cNvPr>
          <p:cNvPicPr>
            <a:picLocks noChangeAspect="1"/>
          </p:cNvPicPr>
          <p:nvPr/>
        </p:nvPicPr>
        <p:blipFill>
          <a:blip r:embed="rId4"/>
          <a:stretch>
            <a:fillRect/>
          </a:stretch>
        </p:blipFill>
        <p:spPr>
          <a:xfrm>
            <a:off x="1127124" y="1126895"/>
            <a:ext cx="9937751" cy="515291"/>
          </a:xfrm>
          <a:prstGeom prst="rect">
            <a:avLst/>
          </a:prstGeom>
        </p:spPr>
      </p:pic>
      <p:sp>
        <p:nvSpPr>
          <p:cNvPr id="16" name="Slide Number Placeholder 3">
            <a:extLst>
              <a:ext uri="{FF2B5EF4-FFF2-40B4-BE49-F238E27FC236}">
                <a16:creationId xmlns:a16="http://schemas.microsoft.com/office/drawing/2014/main" id="{DB3BD9F5-8A10-823D-FC44-161C43707A83}"/>
              </a:ext>
            </a:extLst>
          </p:cNvPr>
          <p:cNvSpPr txBox="1">
            <a:spLocks/>
          </p:cNvSpPr>
          <p:nvPr/>
        </p:nvSpPr>
        <p:spPr>
          <a:xfrm>
            <a:off x="11784887" y="6350000"/>
            <a:ext cx="394641" cy="365125"/>
          </a:xfrm>
          <a:prstGeom prst="rect">
            <a:avLst/>
          </a:prstGeom>
        </p:spPr>
        <p:txBody>
          <a:bodyPr vert="horz" lIns="91440" tIns="45720" rIns="91440" bIns="45720" rtlCol="0" anchor="ctr"/>
          <a:lstStyle>
            <a:defPPr>
              <a:defRPr lang="en-US"/>
            </a:defPPr>
            <a:lvl1pPr marL="0" algn="ctr" defTabSz="457200" rtl="0" eaLnBrk="1" latinLnBrk="0" hangingPunct="1">
              <a:defRPr sz="14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E6AD65C-9977-0A42-9A31-E3F636BC8503}" type="slidenum">
              <a:rPr lang="en-US" smtClean="0"/>
              <a:pPr/>
              <a:t>10</a:t>
            </a:fld>
            <a:endParaRPr lang="en-US"/>
          </a:p>
        </p:txBody>
      </p:sp>
      <p:sp>
        <p:nvSpPr>
          <p:cNvPr id="3" name="TextBox 2">
            <a:extLst>
              <a:ext uri="{FF2B5EF4-FFF2-40B4-BE49-F238E27FC236}">
                <a16:creationId xmlns:a16="http://schemas.microsoft.com/office/drawing/2014/main" id="{5C0532F1-45D8-3D4E-BBB5-AA6F83AA495C}"/>
              </a:ext>
            </a:extLst>
          </p:cNvPr>
          <p:cNvSpPr txBox="1"/>
          <p:nvPr/>
        </p:nvSpPr>
        <p:spPr>
          <a:xfrm>
            <a:off x="1888067" y="5521146"/>
            <a:ext cx="9037108" cy="64633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i="1"/>
              <a:t>*The draft WTD proposal is very similar to the forecast projected at the time of the 2026 rate adoption but starts to differ significantly towards the end of the 6-year period.</a:t>
            </a:r>
          </a:p>
        </p:txBody>
      </p:sp>
      <p:sp>
        <p:nvSpPr>
          <p:cNvPr id="6" name="Rectangle 5">
            <a:extLst>
              <a:ext uri="{FF2B5EF4-FFF2-40B4-BE49-F238E27FC236}">
                <a16:creationId xmlns:a16="http://schemas.microsoft.com/office/drawing/2014/main" id="{633C466F-DDC9-4D0B-BFC9-7D21628CA59B}"/>
              </a:ext>
            </a:extLst>
          </p:cNvPr>
          <p:cNvSpPr/>
          <p:nvPr/>
        </p:nvSpPr>
        <p:spPr>
          <a:xfrm>
            <a:off x="582615" y="3128962"/>
            <a:ext cx="10895010" cy="719138"/>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618326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C71F85-2A3F-5048-37B8-61DB18EE09FC}"/>
            </a:ext>
          </a:extLst>
        </p:cNvPr>
        <p:cNvGrpSpPr/>
        <p:nvPr/>
      </p:nvGrpSpPr>
      <p:grpSpPr>
        <a:xfrm>
          <a:off x="0" y="0"/>
          <a:ext cx="0" cy="0"/>
          <a:chOff x="0" y="0"/>
          <a:chExt cx="0" cy="0"/>
        </a:xfrm>
      </p:grpSpPr>
      <p:cxnSp>
        <p:nvCxnSpPr>
          <p:cNvPr id="3" name="Line">
            <a:extLst>
              <a:ext uri="{FF2B5EF4-FFF2-40B4-BE49-F238E27FC236}">
                <a16:creationId xmlns:a16="http://schemas.microsoft.com/office/drawing/2014/main" id="{C7C68D5F-76E4-9C7B-D250-63EC31675BA7}"/>
              </a:ext>
              <a:ext uri="{C183D7F6-B498-43B3-948B-1728B52AA6E4}">
                <adec:decorative xmlns:adec="http://schemas.microsoft.com/office/drawing/2017/decorative" val="1"/>
              </a:ext>
            </a:extLst>
          </p:cNvPr>
          <p:cNvCxnSpPr>
            <a:cxnSpLocks/>
          </p:cNvCxnSpPr>
          <p:nvPr/>
        </p:nvCxnSpPr>
        <p:spPr>
          <a:xfrm>
            <a:off x="836466" y="1541116"/>
            <a:ext cx="10519066" cy="0"/>
          </a:xfrm>
          <a:prstGeom prst="line">
            <a:avLst/>
          </a:prstGeom>
          <a:ln w="53975">
            <a:solidFill>
              <a:schemeClr val="tx2"/>
            </a:solidFill>
          </a:ln>
        </p:spPr>
        <p:style>
          <a:lnRef idx="2">
            <a:schemeClr val="accent1"/>
          </a:lnRef>
          <a:fillRef idx="0">
            <a:schemeClr val="accent1"/>
          </a:fillRef>
          <a:effectRef idx="1">
            <a:schemeClr val="accent1"/>
          </a:effectRef>
          <a:fontRef idx="minor">
            <a:schemeClr val="tx1"/>
          </a:fontRef>
        </p:style>
      </p:cxnSp>
      <p:sp>
        <p:nvSpPr>
          <p:cNvPr id="7" name="Body">
            <a:extLst>
              <a:ext uri="{FF2B5EF4-FFF2-40B4-BE49-F238E27FC236}">
                <a16:creationId xmlns:a16="http://schemas.microsoft.com/office/drawing/2014/main" id="{ABB3E00D-A016-4395-6958-79CD0D2E3344}"/>
              </a:ext>
            </a:extLst>
          </p:cNvPr>
          <p:cNvSpPr txBox="1">
            <a:spLocks/>
          </p:cNvSpPr>
          <p:nvPr/>
        </p:nvSpPr>
        <p:spPr>
          <a:xfrm>
            <a:off x="836466" y="1863636"/>
            <a:ext cx="10519066" cy="3904788"/>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4800" kern="1200">
                <a:solidFill>
                  <a:schemeClr val="tx1"/>
                </a:solidFill>
                <a:latin typeface="+mj-lt"/>
                <a:ea typeface="+mj-ea"/>
                <a:cs typeface="+mj-cs"/>
              </a:defRPr>
            </a:lvl1pPr>
          </a:lstStyle>
          <a:p>
            <a:pPr marL="342900" indent="-342900">
              <a:lnSpc>
                <a:spcPct val="120000"/>
              </a:lnSpc>
              <a:buFont typeface="Arial" panose="020B0604020202020204" pitchFamily="34" charset="0"/>
              <a:buChar char="•"/>
              <a:defRPr/>
            </a:pPr>
            <a:endParaRPr kumimoji="0" lang="en-US" sz="2400" b="0" i="0" u="none" strike="noStrike" kern="1200" cap="none" spc="0" normalizeH="0" baseline="0" noProof="0">
              <a:ln>
                <a:noFill/>
              </a:ln>
              <a:solidFill>
                <a:srgbClr val="000000"/>
              </a:solidFill>
              <a:effectLst/>
              <a:uLnTx/>
              <a:uFillTx/>
              <a:latin typeface="Aptos" panose="02110004020202020204"/>
              <a:ea typeface="+mj-ea"/>
              <a:cs typeface="+mj-cs"/>
            </a:endParaRPr>
          </a:p>
          <a:p>
            <a:pPr marL="800100" lvl="1" indent="-342900">
              <a:lnSpc>
                <a:spcPct val="120000"/>
              </a:lnSpc>
              <a:spcBef>
                <a:spcPct val="0"/>
              </a:spcBef>
              <a:buFont typeface="Arial" panose="020B0604020202020204" pitchFamily="34" charset="0"/>
              <a:buChar char="•"/>
              <a:defRPr/>
            </a:pPr>
            <a:endParaRPr kumimoji="0" lang="en-US" sz="100" b="0" i="0" u="none" strike="noStrike" kern="1200" cap="none" spc="0" normalizeH="0" baseline="0" noProof="0">
              <a:ln>
                <a:noFill/>
              </a:ln>
              <a:solidFill>
                <a:srgbClr val="000000"/>
              </a:solidFill>
              <a:effectLst/>
              <a:uLnTx/>
              <a:uFillTx/>
              <a:latin typeface="Aptos" panose="02110004020202020204"/>
              <a:ea typeface="+mj-ea"/>
              <a:cs typeface="+mj-cs"/>
            </a:endParaRPr>
          </a:p>
        </p:txBody>
      </p:sp>
      <p:sp>
        <p:nvSpPr>
          <p:cNvPr id="6" name="Title">
            <a:extLst>
              <a:ext uri="{FF2B5EF4-FFF2-40B4-BE49-F238E27FC236}">
                <a16:creationId xmlns:a16="http://schemas.microsoft.com/office/drawing/2014/main" id="{BA691403-1438-1248-6A1E-E084407FC71F}"/>
              </a:ext>
            </a:extLst>
          </p:cNvPr>
          <p:cNvSpPr>
            <a:spLocks noGrp="1"/>
          </p:cNvSpPr>
          <p:nvPr>
            <p:ph type="ctrTitle" hasCustomPrompt="1"/>
          </p:nvPr>
        </p:nvSpPr>
        <p:spPr>
          <a:xfrm>
            <a:off x="836466" y="638036"/>
            <a:ext cx="10519066" cy="903080"/>
          </a:xfrm>
        </p:spPr>
        <p:txBody>
          <a:bodyPr anchor="b">
            <a:normAutofit fontScale="90000"/>
          </a:bodyPr>
          <a:lstStyle>
            <a:lvl1pPr algn="l">
              <a:defRPr sz="6000"/>
            </a:lvl1pPr>
          </a:lstStyle>
          <a:p>
            <a:r>
              <a:rPr lang="en-US" sz="4800"/>
              <a:t>Major Changes in Current State from 2026 Adopted Sewer Rate Forecast</a:t>
            </a:r>
          </a:p>
        </p:txBody>
      </p:sp>
      <p:graphicFrame>
        <p:nvGraphicFramePr>
          <p:cNvPr id="10" name="Table 9">
            <a:extLst>
              <a:ext uri="{FF2B5EF4-FFF2-40B4-BE49-F238E27FC236}">
                <a16:creationId xmlns:a16="http://schemas.microsoft.com/office/drawing/2014/main" id="{D7BFE745-EECC-7895-5F4D-B1C48BCDD3EC}"/>
              </a:ext>
            </a:extLst>
          </p:cNvPr>
          <p:cNvGraphicFramePr>
            <a:graphicFrameLocks noGrp="1"/>
          </p:cNvGraphicFramePr>
          <p:nvPr/>
        </p:nvGraphicFramePr>
        <p:xfrm>
          <a:off x="848226" y="1594797"/>
          <a:ext cx="10507306" cy="4540390"/>
        </p:xfrm>
        <a:graphic>
          <a:graphicData uri="http://schemas.openxmlformats.org/drawingml/2006/table">
            <a:tbl>
              <a:tblPr firstRow="1" bandRow="1">
                <a:tableStyleId>{5C22544A-7EE6-4342-B048-85BDC9FD1C3A}</a:tableStyleId>
              </a:tblPr>
              <a:tblGrid>
                <a:gridCol w="3844090">
                  <a:extLst>
                    <a:ext uri="{9D8B030D-6E8A-4147-A177-3AD203B41FA5}">
                      <a16:colId xmlns:a16="http://schemas.microsoft.com/office/drawing/2014/main" val="3711426141"/>
                    </a:ext>
                  </a:extLst>
                </a:gridCol>
                <a:gridCol w="2027321">
                  <a:extLst>
                    <a:ext uri="{9D8B030D-6E8A-4147-A177-3AD203B41FA5}">
                      <a16:colId xmlns:a16="http://schemas.microsoft.com/office/drawing/2014/main" val="1622852795"/>
                    </a:ext>
                  </a:extLst>
                </a:gridCol>
                <a:gridCol w="4635895">
                  <a:extLst>
                    <a:ext uri="{9D8B030D-6E8A-4147-A177-3AD203B41FA5}">
                      <a16:colId xmlns:a16="http://schemas.microsoft.com/office/drawing/2014/main" val="379320236"/>
                    </a:ext>
                  </a:extLst>
                </a:gridCol>
              </a:tblGrid>
              <a:tr h="396014">
                <a:tc>
                  <a:txBody>
                    <a:bodyPr/>
                    <a:lstStyle/>
                    <a:p>
                      <a:r>
                        <a:rPr lang="en-US"/>
                        <a:t>Project/Program</a:t>
                      </a:r>
                    </a:p>
                  </a:txBody>
                  <a:tcPr/>
                </a:tc>
                <a:tc>
                  <a:txBody>
                    <a:bodyPr/>
                    <a:lstStyle/>
                    <a:p>
                      <a:r>
                        <a:rPr lang="en-US"/>
                        <a:t>2026-2036 Impact</a:t>
                      </a:r>
                    </a:p>
                  </a:txBody>
                  <a:tcPr/>
                </a:tc>
                <a:tc>
                  <a:txBody>
                    <a:bodyPr/>
                    <a:lstStyle/>
                    <a:p>
                      <a:endParaRPr lang="en-US"/>
                    </a:p>
                  </a:txBody>
                  <a:tcPr/>
                </a:tc>
                <a:extLst>
                  <a:ext uri="{0D108BD9-81ED-4DB2-BD59-A6C34878D82A}">
                    <a16:rowId xmlns:a16="http://schemas.microsoft.com/office/drawing/2014/main" val="782337047"/>
                  </a:ext>
                </a:extLst>
              </a:tr>
              <a:tr h="396014">
                <a:tc>
                  <a:txBody>
                    <a:bodyPr/>
                    <a:lstStyle/>
                    <a:p>
                      <a:r>
                        <a:rPr lang="en-US"/>
                        <a:t>Minor Asset Management Programs</a:t>
                      </a:r>
                    </a:p>
                  </a:txBody>
                  <a:tcPr/>
                </a:tc>
                <a:tc>
                  <a:txBody>
                    <a:bodyPr/>
                    <a:lstStyle/>
                    <a:p>
                      <a:r>
                        <a:rPr lang="en-US"/>
                        <a:t>+ $490M</a:t>
                      </a:r>
                    </a:p>
                  </a:txBody>
                  <a:tcPr/>
                </a:tc>
                <a:tc>
                  <a:txBody>
                    <a:bodyPr/>
                    <a:lstStyle/>
                    <a:p>
                      <a:r>
                        <a:rPr lang="en-US"/>
                        <a:t>Annual forecasts increased as part of 2026/2027 Budget Submittal decisioning</a:t>
                      </a:r>
                    </a:p>
                  </a:txBody>
                  <a:tcPr/>
                </a:tc>
                <a:extLst>
                  <a:ext uri="{0D108BD9-81ED-4DB2-BD59-A6C34878D82A}">
                    <a16:rowId xmlns:a16="http://schemas.microsoft.com/office/drawing/2014/main" val="806601960"/>
                  </a:ext>
                </a:extLst>
              </a:tr>
              <a:tr h="396014">
                <a:tc>
                  <a:txBody>
                    <a:bodyPr/>
                    <a:lstStyle/>
                    <a:p>
                      <a:r>
                        <a:rPr lang="en-US"/>
                        <a:t>Sammamish Plateau Diversion </a:t>
                      </a:r>
                    </a:p>
                  </a:txBody>
                  <a:tcPr/>
                </a:tc>
                <a:tc>
                  <a:txBody>
                    <a:bodyPr/>
                    <a:lstStyle/>
                    <a:p>
                      <a:r>
                        <a:rPr lang="en-US"/>
                        <a:t>+ $460M</a:t>
                      </a:r>
                    </a:p>
                  </a:txBody>
                  <a:tcPr/>
                </a:tc>
                <a:tc>
                  <a:txBody>
                    <a:bodyPr/>
                    <a:lstStyle/>
                    <a:p>
                      <a:r>
                        <a:rPr lang="en-US"/>
                        <a:t>Prelim Gate 2 estimate in Oct 2025</a:t>
                      </a:r>
                    </a:p>
                  </a:txBody>
                  <a:tcPr/>
                </a:tc>
                <a:extLst>
                  <a:ext uri="{0D108BD9-81ED-4DB2-BD59-A6C34878D82A}">
                    <a16:rowId xmlns:a16="http://schemas.microsoft.com/office/drawing/2014/main" val="4076875277"/>
                  </a:ext>
                </a:extLst>
              </a:tr>
              <a:tr h="396014">
                <a:tc>
                  <a:txBody>
                    <a:bodyPr/>
                    <a:lstStyle/>
                    <a:p>
                      <a:r>
                        <a:rPr lang="en-US"/>
                        <a:t>Elliott West WWTS</a:t>
                      </a:r>
                    </a:p>
                  </a:txBody>
                  <a:tcPr/>
                </a:tc>
                <a:tc>
                  <a:txBody>
                    <a:bodyPr/>
                    <a:lstStyle/>
                    <a:p>
                      <a:r>
                        <a:rPr lang="en-US"/>
                        <a:t>+ $320M</a:t>
                      </a:r>
                    </a:p>
                  </a:txBody>
                  <a:tcPr/>
                </a:tc>
                <a:tc>
                  <a:txBody>
                    <a:bodyPr/>
                    <a:lstStyle/>
                    <a:p>
                      <a:r>
                        <a:rPr lang="en-US"/>
                        <a:t>Gate 3 approved June 2025</a:t>
                      </a:r>
                    </a:p>
                  </a:txBody>
                  <a:tcPr/>
                </a:tc>
                <a:extLst>
                  <a:ext uri="{0D108BD9-81ED-4DB2-BD59-A6C34878D82A}">
                    <a16:rowId xmlns:a16="http://schemas.microsoft.com/office/drawing/2014/main" val="3212144450"/>
                  </a:ext>
                </a:extLst>
              </a:tr>
              <a:tr h="396014">
                <a:tc>
                  <a:txBody>
                    <a:bodyPr/>
                    <a:lstStyle/>
                    <a:p>
                      <a:r>
                        <a:rPr lang="en-US"/>
                        <a:t>East Ship Canal CSO Program</a:t>
                      </a:r>
                    </a:p>
                  </a:txBody>
                  <a:tcPr/>
                </a:tc>
                <a:tc>
                  <a:txBody>
                    <a:bodyPr/>
                    <a:lstStyle/>
                    <a:p>
                      <a:r>
                        <a:rPr lang="en-US"/>
                        <a:t>+ $270M</a:t>
                      </a:r>
                    </a:p>
                  </a:txBody>
                  <a:tcPr/>
                </a:tc>
                <a:tc>
                  <a:txBody>
                    <a:bodyPr/>
                    <a:lstStyle/>
                    <a:p>
                      <a:r>
                        <a:rPr lang="en-US"/>
                        <a:t>ROM estimate for combined alternative</a:t>
                      </a:r>
                    </a:p>
                  </a:txBody>
                  <a:tcPr/>
                </a:tc>
                <a:extLst>
                  <a:ext uri="{0D108BD9-81ED-4DB2-BD59-A6C34878D82A}">
                    <a16:rowId xmlns:a16="http://schemas.microsoft.com/office/drawing/2014/main" val="3952504436"/>
                  </a:ext>
                </a:extLst>
              </a:tr>
              <a:tr h="396014">
                <a:tc>
                  <a:txBody>
                    <a:bodyPr/>
                    <a:lstStyle/>
                    <a:p>
                      <a:r>
                        <a:rPr lang="en-US"/>
                        <a:t>South Magnolia Supplemental Compliance Project </a:t>
                      </a:r>
                    </a:p>
                  </a:txBody>
                  <a:tcPr/>
                </a:tc>
                <a:tc>
                  <a:txBody>
                    <a:bodyPr/>
                    <a:lstStyle/>
                    <a:p>
                      <a:r>
                        <a:rPr lang="en-US"/>
                        <a:t>+ $235M</a:t>
                      </a:r>
                    </a:p>
                  </a:txBody>
                  <a:tcPr/>
                </a:tc>
                <a:tc>
                  <a:txBody>
                    <a:bodyPr/>
                    <a:lstStyle/>
                    <a:p>
                      <a:r>
                        <a:rPr lang="en-US"/>
                        <a:t>Identified in options analysis </a:t>
                      </a:r>
                    </a:p>
                  </a:txBody>
                  <a:tcPr/>
                </a:tc>
                <a:extLst>
                  <a:ext uri="{0D108BD9-81ED-4DB2-BD59-A6C34878D82A}">
                    <a16:rowId xmlns:a16="http://schemas.microsoft.com/office/drawing/2014/main" val="3166506836"/>
                  </a:ext>
                </a:extLst>
              </a:tr>
              <a:tr h="396014">
                <a:tc>
                  <a:txBody>
                    <a:bodyPr/>
                    <a:lstStyle/>
                    <a:p>
                      <a:r>
                        <a:rPr lang="en-US"/>
                        <a:t>South Plant Electrical Improvements</a:t>
                      </a:r>
                    </a:p>
                  </a:txBody>
                  <a:tcPr/>
                </a:tc>
                <a:tc>
                  <a:txBody>
                    <a:bodyPr/>
                    <a:lstStyle/>
                    <a:p>
                      <a:r>
                        <a:rPr lang="en-US"/>
                        <a:t>+ $170M</a:t>
                      </a:r>
                    </a:p>
                  </a:txBody>
                  <a:tcPr/>
                </a:tc>
                <a:tc>
                  <a:txBody>
                    <a:bodyPr/>
                    <a:lstStyle/>
                    <a:p>
                      <a:r>
                        <a:rPr lang="en-US"/>
                        <a:t>Charter approved July 2025</a:t>
                      </a:r>
                    </a:p>
                  </a:txBody>
                  <a:tcPr/>
                </a:tc>
                <a:extLst>
                  <a:ext uri="{0D108BD9-81ED-4DB2-BD59-A6C34878D82A}">
                    <a16:rowId xmlns:a16="http://schemas.microsoft.com/office/drawing/2014/main" val="591876633"/>
                  </a:ext>
                </a:extLst>
              </a:tr>
              <a:tr h="396014">
                <a:tc>
                  <a:txBody>
                    <a:bodyPr/>
                    <a:lstStyle/>
                    <a:p>
                      <a:r>
                        <a:rPr lang="en-US"/>
                        <a:t>Lake Hills Trunk/NW Sammamish Interceptor Upgrade</a:t>
                      </a:r>
                    </a:p>
                  </a:txBody>
                  <a:tcPr/>
                </a:tc>
                <a:tc>
                  <a:txBody>
                    <a:bodyPr/>
                    <a:lstStyle/>
                    <a:p>
                      <a:r>
                        <a:rPr lang="en-US"/>
                        <a:t>+ $110M</a:t>
                      </a:r>
                    </a:p>
                  </a:txBody>
                  <a:tcPr/>
                </a:tc>
                <a:tc>
                  <a:txBody>
                    <a:bodyPr/>
                    <a:lstStyle/>
                    <a:p>
                      <a:r>
                        <a:rPr lang="en-US"/>
                        <a:t>Revised 90% estimate reflected in May 2025 forecast save</a:t>
                      </a:r>
                    </a:p>
                  </a:txBody>
                  <a:tcPr/>
                </a:tc>
                <a:extLst>
                  <a:ext uri="{0D108BD9-81ED-4DB2-BD59-A6C34878D82A}">
                    <a16:rowId xmlns:a16="http://schemas.microsoft.com/office/drawing/2014/main" val="2199204212"/>
                  </a:ext>
                </a:extLst>
              </a:tr>
              <a:tr h="396014">
                <a:tc>
                  <a:txBody>
                    <a:bodyPr/>
                    <a:lstStyle/>
                    <a:p>
                      <a:r>
                        <a:rPr lang="en-US"/>
                        <a:t>Brightwater Aeration Basin No. 4</a:t>
                      </a:r>
                    </a:p>
                  </a:txBody>
                  <a:tcPr/>
                </a:tc>
                <a:tc>
                  <a:txBody>
                    <a:bodyPr/>
                    <a:lstStyle/>
                    <a:p>
                      <a:r>
                        <a:rPr lang="en-US"/>
                        <a:t>+ $85M</a:t>
                      </a:r>
                    </a:p>
                  </a:txBody>
                  <a:tcPr/>
                </a:tc>
                <a:tc>
                  <a:txBody>
                    <a:bodyPr/>
                    <a:lstStyle/>
                    <a:p>
                      <a:r>
                        <a:rPr lang="en-US"/>
                        <a:t>Revised conceptual estimate from Treatment Planning Program</a:t>
                      </a:r>
                    </a:p>
                  </a:txBody>
                  <a:tcPr/>
                </a:tc>
                <a:extLst>
                  <a:ext uri="{0D108BD9-81ED-4DB2-BD59-A6C34878D82A}">
                    <a16:rowId xmlns:a16="http://schemas.microsoft.com/office/drawing/2014/main" val="1218419043"/>
                  </a:ext>
                </a:extLst>
              </a:tr>
            </a:tbl>
          </a:graphicData>
        </a:graphic>
      </p:graphicFrame>
      <p:sp>
        <p:nvSpPr>
          <p:cNvPr id="11" name="TextBox 10">
            <a:extLst>
              <a:ext uri="{FF2B5EF4-FFF2-40B4-BE49-F238E27FC236}">
                <a16:creationId xmlns:a16="http://schemas.microsoft.com/office/drawing/2014/main" id="{FEFCA50D-8D0A-FCAA-9BB4-BD4001975AC9}"/>
              </a:ext>
            </a:extLst>
          </p:cNvPr>
          <p:cNvSpPr txBox="1"/>
          <p:nvPr/>
        </p:nvSpPr>
        <p:spPr>
          <a:xfrm>
            <a:off x="8807571" y="6402183"/>
            <a:ext cx="3000366" cy="276999"/>
          </a:xfrm>
          <a:prstGeom prst="rect">
            <a:avLst/>
          </a:prstGeom>
          <a:noFill/>
        </p:spPr>
        <p:txBody>
          <a:bodyPr wrap="square" rtlCol="0">
            <a:spAutoFit/>
          </a:bodyPr>
          <a:lstStyle/>
          <a:p>
            <a:r>
              <a:rPr lang="en-US" sz="1200" i="1">
                <a:solidFill>
                  <a:schemeClr val="bg1"/>
                </a:solidFill>
              </a:rPr>
              <a:t>Confidential - For Internal  Discussion Only</a:t>
            </a:r>
          </a:p>
        </p:txBody>
      </p:sp>
      <p:sp>
        <p:nvSpPr>
          <p:cNvPr id="2" name="Slide Number Placeholder 3">
            <a:extLst>
              <a:ext uri="{FF2B5EF4-FFF2-40B4-BE49-F238E27FC236}">
                <a16:creationId xmlns:a16="http://schemas.microsoft.com/office/drawing/2014/main" id="{7EA08391-C1A8-16B2-D481-03986E0D8D5B}"/>
              </a:ext>
            </a:extLst>
          </p:cNvPr>
          <p:cNvSpPr txBox="1">
            <a:spLocks/>
          </p:cNvSpPr>
          <p:nvPr/>
        </p:nvSpPr>
        <p:spPr>
          <a:xfrm>
            <a:off x="11784887" y="6350000"/>
            <a:ext cx="394641" cy="365125"/>
          </a:xfrm>
          <a:prstGeom prst="rect">
            <a:avLst/>
          </a:prstGeom>
        </p:spPr>
        <p:txBody>
          <a:bodyPr vert="horz" lIns="91440" tIns="45720" rIns="91440" bIns="45720" rtlCol="0" anchor="ctr"/>
          <a:lstStyle>
            <a:defPPr>
              <a:defRPr lang="en-US"/>
            </a:defPPr>
            <a:lvl1pPr marL="0" algn="ctr" defTabSz="457200" rtl="0" eaLnBrk="1" latinLnBrk="0" hangingPunct="1">
              <a:defRPr sz="14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E6AD65C-9977-0A42-9A31-E3F636BC8503}" type="slidenum">
              <a:rPr lang="en-US" smtClean="0"/>
              <a:pPr/>
              <a:t>11</a:t>
            </a:fld>
            <a:endParaRPr lang="en-US"/>
          </a:p>
        </p:txBody>
      </p:sp>
    </p:spTree>
    <p:extLst>
      <p:ext uri="{BB962C8B-B14F-4D97-AF65-F5344CB8AC3E}">
        <p14:creationId xmlns:p14="http://schemas.microsoft.com/office/powerpoint/2010/main" val="26281542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0E045-0168-DA18-D479-312A3292347F}"/>
            </a:ext>
          </a:extLst>
        </p:cNvPr>
        <p:cNvGrpSpPr/>
        <p:nvPr/>
      </p:nvGrpSpPr>
      <p:grpSpPr>
        <a:xfrm>
          <a:off x="0" y="0"/>
          <a:ext cx="0" cy="0"/>
          <a:chOff x="0" y="0"/>
          <a:chExt cx="0" cy="0"/>
        </a:xfrm>
      </p:grpSpPr>
      <p:cxnSp>
        <p:nvCxnSpPr>
          <p:cNvPr id="3" name="Line">
            <a:extLst>
              <a:ext uri="{FF2B5EF4-FFF2-40B4-BE49-F238E27FC236}">
                <a16:creationId xmlns:a16="http://schemas.microsoft.com/office/drawing/2014/main" id="{9F88BB8A-EA84-0B74-825A-6664FFE2C546}"/>
              </a:ext>
              <a:ext uri="{C183D7F6-B498-43B3-948B-1728B52AA6E4}">
                <adec:decorative xmlns:adec="http://schemas.microsoft.com/office/drawing/2017/decorative" val="1"/>
              </a:ext>
            </a:extLst>
          </p:cNvPr>
          <p:cNvCxnSpPr>
            <a:cxnSpLocks/>
          </p:cNvCxnSpPr>
          <p:nvPr/>
        </p:nvCxnSpPr>
        <p:spPr>
          <a:xfrm>
            <a:off x="836466" y="1541116"/>
            <a:ext cx="10519066" cy="0"/>
          </a:xfrm>
          <a:prstGeom prst="line">
            <a:avLst/>
          </a:prstGeom>
          <a:ln w="53975">
            <a:solidFill>
              <a:schemeClr val="tx2"/>
            </a:solidFill>
          </a:ln>
        </p:spPr>
        <p:style>
          <a:lnRef idx="2">
            <a:schemeClr val="accent1"/>
          </a:lnRef>
          <a:fillRef idx="0">
            <a:schemeClr val="accent1"/>
          </a:fillRef>
          <a:effectRef idx="1">
            <a:schemeClr val="accent1"/>
          </a:effectRef>
          <a:fontRef idx="minor">
            <a:schemeClr val="tx1"/>
          </a:fontRef>
        </p:style>
      </p:cxnSp>
      <p:sp>
        <p:nvSpPr>
          <p:cNvPr id="7" name="Body">
            <a:extLst>
              <a:ext uri="{FF2B5EF4-FFF2-40B4-BE49-F238E27FC236}">
                <a16:creationId xmlns:a16="http://schemas.microsoft.com/office/drawing/2014/main" id="{CD4B83B3-7E10-A79A-D606-902BA8B2C4E8}"/>
              </a:ext>
            </a:extLst>
          </p:cNvPr>
          <p:cNvSpPr txBox="1">
            <a:spLocks/>
          </p:cNvSpPr>
          <p:nvPr/>
        </p:nvSpPr>
        <p:spPr>
          <a:xfrm>
            <a:off x="836466" y="1863636"/>
            <a:ext cx="10519066" cy="3904788"/>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4800" kern="1200">
                <a:solidFill>
                  <a:schemeClr val="tx1"/>
                </a:solidFill>
                <a:latin typeface="+mj-lt"/>
                <a:ea typeface="+mj-ea"/>
                <a:cs typeface="+mj-cs"/>
              </a:defRPr>
            </a:lvl1pPr>
          </a:lstStyle>
          <a:p>
            <a:pPr marL="342900" indent="-342900">
              <a:lnSpc>
                <a:spcPct val="120000"/>
              </a:lnSpc>
              <a:buFont typeface="Arial" panose="020B0604020202020204" pitchFamily="34" charset="0"/>
              <a:buChar char="•"/>
              <a:defRPr/>
            </a:pPr>
            <a:endParaRPr kumimoji="0" lang="en-US" sz="2400" b="0" i="0" u="none" strike="noStrike" kern="1200" cap="none" spc="0" normalizeH="0" baseline="0" noProof="0">
              <a:ln>
                <a:noFill/>
              </a:ln>
              <a:solidFill>
                <a:srgbClr val="000000"/>
              </a:solidFill>
              <a:effectLst/>
              <a:uLnTx/>
              <a:uFillTx/>
              <a:latin typeface="Aptos" panose="02110004020202020204"/>
              <a:ea typeface="+mj-ea"/>
              <a:cs typeface="+mj-cs"/>
            </a:endParaRPr>
          </a:p>
          <a:p>
            <a:pPr marL="800100" lvl="1" indent="-342900">
              <a:lnSpc>
                <a:spcPct val="120000"/>
              </a:lnSpc>
              <a:spcBef>
                <a:spcPct val="0"/>
              </a:spcBef>
              <a:buFont typeface="Arial" panose="020B0604020202020204" pitchFamily="34" charset="0"/>
              <a:buChar char="•"/>
              <a:defRPr/>
            </a:pPr>
            <a:endParaRPr kumimoji="0" lang="en-US" sz="100" b="0" i="0" u="none" strike="noStrike" kern="1200" cap="none" spc="0" normalizeH="0" baseline="0" noProof="0">
              <a:ln>
                <a:noFill/>
              </a:ln>
              <a:solidFill>
                <a:srgbClr val="000000"/>
              </a:solidFill>
              <a:effectLst/>
              <a:uLnTx/>
              <a:uFillTx/>
              <a:latin typeface="Aptos" panose="02110004020202020204"/>
              <a:ea typeface="+mj-ea"/>
              <a:cs typeface="+mj-cs"/>
            </a:endParaRPr>
          </a:p>
        </p:txBody>
      </p:sp>
      <p:sp>
        <p:nvSpPr>
          <p:cNvPr id="6" name="Title">
            <a:extLst>
              <a:ext uri="{FF2B5EF4-FFF2-40B4-BE49-F238E27FC236}">
                <a16:creationId xmlns:a16="http://schemas.microsoft.com/office/drawing/2014/main" id="{79BA6D7E-8227-D4B5-169F-615198685120}"/>
              </a:ext>
            </a:extLst>
          </p:cNvPr>
          <p:cNvSpPr>
            <a:spLocks noGrp="1"/>
          </p:cNvSpPr>
          <p:nvPr>
            <p:ph type="ctrTitle" hasCustomPrompt="1"/>
          </p:nvPr>
        </p:nvSpPr>
        <p:spPr>
          <a:xfrm>
            <a:off x="836466" y="638036"/>
            <a:ext cx="10519066" cy="903080"/>
          </a:xfrm>
        </p:spPr>
        <p:txBody>
          <a:bodyPr anchor="b">
            <a:normAutofit fontScale="90000"/>
          </a:bodyPr>
          <a:lstStyle>
            <a:lvl1pPr algn="l">
              <a:defRPr sz="6000"/>
            </a:lvl1pPr>
          </a:lstStyle>
          <a:p>
            <a:r>
              <a:rPr lang="en-US" sz="4800"/>
              <a:t>Seattle area construction costs have outpaced inflation</a:t>
            </a:r>
          </a:p>
        </p:txBody>
      </p:sp>
      <p:sp>
        <p:nvSpPr>
          <p:cNvPr id="11" name="TextBox 10">
            <a:extLst>
              <a:ext uri="{FF2B5EF4-FFF2-40B4-BE49-F238E27FC236}">
                <a16:creationId xmlns:a16="http://schemas.microsoft.com/office/drawing/2014/main" id="{152C6243-A3EA-2027-2BF1-4375BA2BB37E}"/>
              </a:ext>
            </a:extLst>
          </p:cNvPr>
          <p:cNvSpPr txBox="1"/>
          <p:nvPr/>
        </p:nvSpPr>
        <p:spPr>
          <a:xfrm>
            <a:off x="8807571" y="6402183"/>
            <a:ext cx="3000366" cy="276999"/>
          </a:xfrm>
          <a:prstGeom prst="rect">
            <a:avLst/>
          </a:prstGeom>
          <a:noFill/>
        </p:spPr>
        <p:txBody>
          <a:bodyPr wrap="square" rtlCol="0">
            <a:spAutoFit/>
          </a:bodyPr>
          <a:lstStyle/>
          <a:p>
            <a:r>
              <a:rPr lang="en-US" sz="1200" i="1">
                <a:solidFill>
                  <a:schemeClr val="bg1"/>
                </a:solidFill>
              </a:rPr>
              <a:t>Confidential - For Internal  Discussion Only</a:t>
            </a:r>
          </a:p>
        </p:txBody>
      </p:sp>
      <p:sp>
        <p:nvSpPr>
          <p:cNvPr id="2" name="Slide Number Placeholder 3">
            <a:extLst>
              <a:ext uri="{FF2B5EF4-FFF2-40B4-BE49-F238E27FC236}">
                <a16:creationId xmlns:a16="http://schemas.microsoft.com/office/drawing/2014/main" id="{3B366076-DBAB-F0B1-B48E-35858991BFF5}"/>
              </a:ext>
            </a:extLst>
          </p:cNvPr>
          <p:cNvSpPr txBox="1">
            <a:spLocks/>
          </p:cNvSpPr>
          <p:nvPr/>
        </p:nvSpPr>
        <p:spPr>
          <a:xfrm>
            <a:off x="11784887" y="6350000"/>
            <a:ext cx="394641" cy="365125"/>
          </a:xfrm>
          <a:prstGeom prst="rect">
            <a:avLst/>
          </a:prstGeom>
        </p:spPr>
        <p:txBody>
          <a:bodyPr vert="horz" lIns="91440" tIns="45720" rIns="91440" bIns="45720" rtlCol="0" anchor="ctr"/>
          <a:lstStyle>
            <a:defPPr>
              <a:defRPr lang="en-US"/>
            </a:defPPr>
            <a:lvl1pPr marL="0" algn="ctr" defTabSz="457200" rtl="0" eaLnBrk="1" latinLnBrk="0" hangingPunct="1">
              <a:defRPr sz="14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E6AD65C-9977-0A42-9A31-E3F636BC8503}" type="slidenum">
              <a:rPr lang="en-US" smtClean="0"/>
              <a:pPr/>
              <a:t>12</a:t>
            </a:fld>
            <a:endParaRPr lang="en-US"/>
          </a:p>
        </p:txBody>
      </p:sp>
      <p:graphicFrame>
        <p:nvGraphicFramePr>
          <p:cNvPr id="8" name="Chart 7">
            <a:extLst>
              <a:ext uri="{FF2B5EF4-FFF2-40B4-BE49-F238E27FC236}">
                <a16:creationId xmlns:a16="http://schemas.microsoft.com/office/drawing/2014/main" id="{E5F677FE-3A14-A792-64CC-2206C5912EC0}"/>
              </a:ext>
            </a:extLst>
          </p:cNvPr>
          <p:cNvGraphicFramePr>
            <a:graphicFrameLocks/>
          </p:cNvGraphicFramePr>
          <p:nvPr>
            <p:extLst>
              <p:ext uri="{D42A27DB-BD31-4B8C-83A1-F6EECF244321}">
                <p14:modId xmlns:p14="http://schemas.microsoft.com/office/powerpoint/2010/main" val="1980272491"/>
              </p:ext>
            </p:extLst>
          </p:nvPr>
        </p:nvGraphicFramePr>
        <p:xfrm>
          <a:off x="1661962" y="1801528"/>
          <a:ext cx="8868074" cy="4340243"/>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a:extLst>
              <a:ext uri="{FF2B5EF4-FFF2-40B4-BE49-F238E27FC236}">
                <a16:creationId xmlns:a16="http://schemas.microsoft.com/office/drawing/2014/main" id="{6BE60254-9BBB-8F2B-6266-5061124E2BFC}"/>
              </a:ext>
            </a:extLst>
          </p:cNvPr>
          <p:cNvSpPr txBox="1"/>
          <p:nvPr/>
        </p:nvSpPr>
        <p:spPr>
          <a:xfrm>
            <a:off x="1661962" y="6186221"/>
            <a:ext cx="8044011" cy="461665"/>
          </a:xfrm>
          <a:prstGeom prst="rect">
            <a:avLst/>
          </a:prstGeom>
          <a:noFill/>
        </p:spPr>
        <p:txBody>
          <a:bodyPr wrap="square" rtlCol="0">
            <a:spAutoFit/>
          </a:bodyPr>
          <a:lstStyle/>
          <a:p>
            <a:r>
              <a:rPr lang="en-US" sz="1200" i="1"/>
              <a:t>Source for Seattle-area and national CCI: Engineering News-Record</a:t>
            </a:r>
          </a:p>
          <a:p>
            <a:r>
              <a:rPr lang="en-US" sz="1200" i="1"/>
              <a:t>Source for CPI (All Items): Federal Reserve Bank of St. Louis</a:t>
            </a:r>
          </a:p>
        </p:txBody>
      </p:sp>
    </p:spTree>
    <p:extLst>
      <p:ext uri="{BB962C8B-B14F-4D97-AF65-F5344CB8AC3E}">
        <p14:creationId xmlns:p14="http://schemas.microsoft.com/office/powerpoint/2010/main" val="27627668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24C330-BA1E-87F7-6246-8E474CD2D6F8}"/>
            </a:ext>
          </a:extLst>
        </p:cNvPr>
        <p:cNvGrpSpPr/>
        <p:nvPr/>
      </p:nvGrpSpPr>
      <p:grpSpPr>
        <a:xfrm>
          <a:off x="0" y="0"/>
          <a:ext cx="0" cy="0"/>
          <a:chOff x="0" y="0"/>
          <a:chExt cx="0" cy="0"/>
        </a:xfrm>
      </p:grpSpPr>
      <p:cxnSp>
        <p:nvCxnSpPr>
          <p:cNvPr id="3" name="Line">
            <a:extLst>
              <a:ext uri="{FF2B5EF4-FFF2-40B4-BE49-F238E27FC236}">
                <a16:creationId xmlns:a16="http://schemas.microsoft.com/office/drawing/2014/main" id="{4CFBDBB3-D471-489C-2E77-3BFEF3BE5D41}"/>
              </a:ext>
              <a:ext uri="{C183D7F6-B498-43B3-948B-1728B52AA6E4}">
                <adec:decorative xmlns:adec="http://schemas.microsoft.com/office/drawing/2017/decorative" val="1"/>
              </a:ext>
            </a:extLst>
          </p:cNvPr>
          <p:cNvCxnSpPr>
            <a:cxnSpLocks/>
          </p:cNvCxnSpPr>
          <p:nvPr/>
        </p:nvCxnSpPr>
        <p:spPr>
          <a:xfrm>
            <a:off x="836466" y="1541116"/>
            <a:ext cx="10519066" cy="0"/>
          </a:xfrm>
          <a:prstGeom prst="line">
            <a:avLst/>
          </a:prstGeom>
          <a:ln w="53975">
            <a:solidFill>
              <a:schemeClr val="tx2"/>
            </a:solidFill>
          </a:ln>
        </p:spPr>
        <p:style>
          <a:lnRef idx="2">
            <a:schemeClr val="accent1"/>
          </a:lnRef>
          <a:fillRef idx="0">
            <a:schemeClr val="accent1"/>
          </a:fillRef>
          <a:effectRef idx="1">
            <a:schemeClr val="accent1"/>
          </a:effectRef>
          <a:fontRef idx="minor">
            <a:schemeClr val="tx1"/>
          </a:fontRef>
        </p:style>
      </p:cxnSp>
      <p:sp>
        <p:nvSpPr>
          <p:cNvPr id="7" name="Body">
            <a:extLst>
              <a:ext uri="{FF2B5EF4-FFF2-40B4-BE49-F238E27FC236}">
                <a16:creationId xmlns:a16="http://schemas.microsoft.com/office/drawing/2014/main" id="{D4CA406D-B19B-8142-5C28-54AD3DEC8067}"/>
              </a:ext>
            </a:extLst>
          </p:cNvPr>
          <p:cNvSpPr txBox="1">
            <a:spLocks/>
          </p:cNvSpPr>
          <p:nvPr/>
        </p:nvSpPr>
        <p:spPr>
          <a:xfrm>
            <a:off x="836466" y="1863635"/>
            <a:ext cx="10519066" cy="4641667"/>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4800" kern="1200">
                <a:solidFill>
                  <a:schemeClr val="tx1"/>
                </a:solidFill>
                <a:latin typeface="+mj-lt"/>
                <a:ea typeface="+mj-ea"/>
                <a:cs typeface="+mj-cs"/>
              </a:defRPr>
            </a:lvl1pPr>
          </a:lstStyle>
          <a:p>
            <a:pPr marL="342900" indent="-342900">
              <a:lnSpc>
                <a:spcPct val="120000"/>
              </a:lnSpc>
              <a:buFont typeface="Arial" panose="020B0604020202020204" pitchFamily="34" charset="0"/>
              <a:buChar char="•"/>
              <a:defRPr/>
            </a:pPr>
            <a:r>
              <a:rPr lang="en-US" sz="2000" b="1">
                <a:solidFill>
                  <a:srgbClr val="000000"/>
                </a:solidFill>
                <a:latin typeface="Aptos" panose="02110004020202020204"/>
              </a:rPr>
              <a:t>Facility programs: </a:t>
            </a:r>
            <a:r>
              <a:rPr lang="en-US" sz="2000">
                <a:solidFill>
                  <a:srgbClr val="000000"/>
                </a:solidFill>
                <a:latin typeface="Aptos" panose="02110004020202020204"/>
              </a:rPr>
              <a:t>Dedicated facility-based delivery teams; reduces learning curve and provides increased coordination with O&amp;M</a:t>
            </a:r>
          </a:p>
          <a:p>
            <a:pPr marL="342900" indent="-342900">
              <a:lnSpc>
                <a:spcPct val="120000"/>
              </a:lnSpc>
              <a:buFont typeface="Arial" panose="020B0604020202020204" pitchFamily="34" charset="0"/>
              <a:buChar char="•"/>
              <a:defRPr/>
            </a:pPr>
            <a:r>
              <a:rPr kumimoji="0" lang="en-US" sz="2000" b="1" i="0" u="none" strike="noStrike" kern="1200" cap="none" spc="0" normalizeH="0" baseline="0" noProof="0">
                <a:ln>
                  <a:noFill/>
                </a:ln>
                <a:solidFill>
                  <a:srgbClr val="000000"/>
                </a:solidFill>
                <a:effectLst/>
                <a:uLnTx/>
                <a:uFillTx/>
                <a:latin typeface="Aptos" panose="02110004020202020204"/>
                <a:ea typeface="+mj-ea"/>
                <a:cs typeface="+mj-cs"/>
              </a:rPr>
              <a:t>Procurement Improvements: </a:t>
            </a:r>
            <a:r>
              <a:rPr kumimoji="0" lang="en-US" sz="2000" i="0" u="none" strike="noStrike" kern="1200" cap="none" spc="0" normalizeH="0" baseline="0" noProof="0">
                <a:ln>
                  <a:noFill/>
                </a:ln>
                <a:solidFill>
                  <a:srgbClr val="000000"/>
                </a:solidFill>
                <a:effectLst/>
                <a:uLnTx/>
                <a:uFillTx/>
                <a:latin typeface="Aptos" panose="02110004020202020204"/>
                <a:ea typeface="+mj-ea"/>
                <a:cs typeface="+mj-cs"/>
              </a:rPr>
              <a:t>Pr</a:t>
            </a:r>
            <a:r>
              <a:rPr kumimoji="0" lang="en-US" sz="2000" b="0" i="0" u="none" strike="noStrike" kern="1200" cap="none" spc="0" normalizeH="0" baseline="0" noProof="0">
                <a:ln>
                  <a:noFill/>
                </a:ln>
                <a:solidFill>
                  <a:srgbClr val="000000"/>
                </a:solidFill>
                <a:effectLst/>
                <a:uLnTx/>
                <a:uFillTx/>
                <a:latin typeface="Aptos" panose="02110004020202020204"/>
                <a:ea typeface="+mj-ea"/>
                <a:cs typeface="+mj-cs"/>
              </a:rPr>
              <a:t>ogrammatic contracts to reduce procurement volume</a:t>
            </a:r>
            <a:r>
              <a:rPr lang="en-US" sz="2000">
                <a:solidFill>
                  <a:srgbClr val="000000"/>
                </a:solidFill>
                <a:latin typeface="Aptos" panose="02110004020202020204"/>
              </a:rPr>
              <a:t>;</a:t>
            </a:r>
            <a:r>
              <a:rPr kumimoji="0" lang="en-US" sz="2000" b="0" i="0" u="none" strike="noStrike" kern="1200" cap="none" spc="0" normalizeH="0" baseline="0" noProof="0">
                <a:ln>
                  <a:noFill/>
                </a:ln>
                <a:solidFill>
                  <a:srgbClr val="000000"/>
                </a:solidFill>
                <a:effectLst/>
                <a:uLnTx/>
                <a:uFillTx/>
                <a:latin typeface="Aptos" panose="02110004020202020204"/>
                <a:ea typeface="+mj-ea"/>
                <a:cs typeface="+mj-cs"/>
              </a:rPr>
              <a:t> expanded contractor outreach to increase competition; dashboards to identify and resolve bottlenecks</a:t>
            </a:r>
          </a:p>
          <a:p>
            <a:pPr marL="342900" indent="-342900">
              <a:lnSpc>
                <a:spcPct val="120000"/>
              </a:lnSpc>
              <a:buFont typeface="Arial" panose="020B0604020202020204" pitchFamily="34" charset="0"/>
              <a:buChar char="•"/>
              <a:defRPr/>
            </a:pPr>
            <a:r>
              <a:rPr lang="en-US" sz="2000" b="1">
                <a:solidFill>
                  <a:srgbClr val="000000"/>
                </a:solidFill>
                <a:latin typeface="Aptos" panose="02110004020202020204"/>
              </a:rPr>
              <a:t>Real-Time Project Information: </a:t>
            </a:r>
            <a:r>
              <a:rPr lang="en-US" sz="2000">
                <a:solidFill>
                  <a:srgbClr val="000000"/>
                </a:solidFill>
                <a:latin typeface="Aptos" panose="02110004020202020204"/>
              </a:rPr>
              <a:t>Continuously improving project information system (PRISM) combining nightly accounting data with team reporting for real‑time status, schedule, and cost visibility</a:t>
            </a:r>
          </a:p>
          <a:p>
            <a:pPr marL="342900" indent="-342900">
              <a:lnSpc>
                <a:spcPct val="120000"/>
              </a:lnSpc>
              <a:buFont typeface="Arial" panose="020B0604020202020204" pitchFamily="34" charset="0"/>
              <a:buChar char="•"/>
              <a:defRPr/>
            </a:pPr>
            <a:r>
              <a:rPr kumimoji="0" lang="en-US" sz="2000" b="1" i="0" u="none" strike="noStrike" kern="1200" cap="none" spc="0" normalizeH="0" baseline="0" noProof="0">
                <a:ln>
                  <a:noFill/>
                </a:ln>
                <a:solidFill>
                  <a:srgbClr val="000000"/>
                </a:solidFill>
                <a:effectLst/>
                <a:uLnTx/>
                <a:uFillTx/>
                <a:latin typeface="Aptos" panose="02110004020202020204"/>
                <a:ea typeface="+mj-ea"/>
                <a:cs typeface="+mj-cs"/>
              </a:rPr>
              <a:t>Cost Estimating: </a:t>
            </a:r>
            <a:r>
              <a:rPr kumimoji="0" lang="en-US" sz="2000" b="0" i="0" u="none" strike="noStrike" kern="1200" cap="none" spc="0" normalizeH="0" baseline="0" noProof="0">
                <a:ln>
                  <a:noFill/>
                </a:ln>
                <a:solidFill>
                  <a:srgbClr val="000000"/>
                </a:solidFill>
                <a:effectLst/>
                <a:uLnTx/>
                <a:uFillTx/>
                <a:latin typeface="Aptos" panose="02110004020202020204"/>
                <a:ea typeface="+mj-ea"/>
                <a:cs typeface="+mj-cs"/>
              </a:rPr>
              <a:t>Formulation program for early conceptual </a:t>
            </a:r>
            <a:r>
              <a:rPr lang="en-US" sz="2000">
                <a:solidFill>
                  <a:srgbClr val="000000"/>
                </a:solidFill>
                <a:latin typeface="Aptos" panose="02110004020202020204"/>
              </a:rPr>
              <a:t>estimates; standardized Basis of Estimate documentation; continue to build in-house estimating capability</a:t>
            </a:r>
          </a:p>
          <a:p>
            <a:pPr marL="342900" indent="-342900">
              <a:lnSpc>
                <a:spcPct val="120000"/>
              </a:lnSpc>
              <a:buFont typeface="Arial" panose="020B0604020202020204" pitchFamily="34" charset="0"/>
              <a:buChar char="•"/>
              <a:defRPr/>
            </a:pPr>
            <a:r>
              <a:rPr lang="en-US" sz="2000" b="1">
                <a:solidFill>
                  <a:srgbClr val="000000"/>
                </a:solidFill>
                <a:latin typeface="Aptos" panose="02110004020202020204"/>
              </a:rPr>
              <a:t>Responsiveness and Transparency: </a:t>
            </a:r>
            <a:r>
              <a:rPr lang="en-US" sz="2000">
                <a:solidFill>
                  <a:srgbClr val="000000"/>
                </a:solidFill>
                <a:latin typeface="Aptos" panose="02110004020202020204"/>
              </a:rPr>
              <a:t>Long range capital forecast; clearer rate communication; increased engagement with MWPAAC</a:t>
            </a:r>
            <a:endParaRPr kumimoji="0" lang="en-US" sz="2400" b="0" i="0" u="none" strike="noStrike" kern="1200" cap="none" spc="0" normalizeH="0" baseline="0" noProof="0">
              <a:ln>
                <a:noFill/>
              </a:ln>
              <a:solidFill>
                <a:srgbClr val="000000"/>
              </a:solidFill>
              <a:effectLst/>
              <a:uLnTx/>
              <a:uFillTx/>
              <a:latin typeface="Aptos" panose="02110004020202020204"/>
              <a:ea typeface="+mj-ea"/>
              <a:cs typeface="+mj-cs"/>
            </a:endParaRPr>
          </a:p>
          <a:p>
            <a:pPr marL="800100" lvl="1" indent="-342900">
              <a:lnSpc>
                <a:spcPct val="120000"/>
              </a:lnSpc>
              <a:spcBef>
                <a:spcPct val="0"/>
              </a:spcBef>
              <a:buFont typeface="Arial" panose="020B0604020202020204" pitchFamily="34" charset="0"/>
              <a:buChar char="•"/>
              <a:defRPr/>
            </a:pPr>
            <a:endParaRPr kumimoji="0" lang="en-US" sz="100" b="0" i="0" u="none" strike="noStrike" kern="1200" cap="none" spc="0" normalizeH="0" baseline="0" noProof="0">
              <a:ln>
                <a:noFill/>
              </a:ln>
              <a:solidFill>
                <a:srgbClr val="000000"/>
              </a:solidFill>
              <a:effectLst/>
              <a:uLnTx/>
              <a:uFillTx/>
              <a:latin typeface="Aptos" panose="02110004020202020204"/>
              <a:ea typeface="+mj-ea"/>
              <a:cs typeface="+mj-cs"/>
            </a:endParaRPr>
          </a:p>
        </p:txBody>
      </p:sp>
      <p:sp>
        <p:nvSpPr>
          <p:cNvPr id="6" name="Title">
            <a:extLst>
              <a:ext uri="{FF2B5EF4-FFF2-40B4-BE49-F238E27FC236}">
                <a16:creationId xmlns:a16="http://schemas.microsoft.com/office/drawing/2014/main" id="{69E415CA-7EF7-FF04-BCAF-6909DA643FCA}"/>
              </a:ext>
            </a:extLst>
          </p:cNvPr>
          <p:cNvSpPr>
            <a:spLocks noGrp="1"/>
          </p:cNvSpPr>
          <p:nvPr>
            <p:ph type="ctrTitle" hasCustomPrompt="1"/>
          </p:nvPr>
        </p:nvSpPr>
        <p:spPr>
          <a:xfrm>
            <a:off x="836466" y="638036"/>
            <a:ext cx="10519066" cy="903080"/>
          </a:xfrm>
        </p:spPr>
        <p:txBody>
          <a:bodyPr anchor="b">
            <a:normAutofit fontScale="90000"/>
          </a:bodyPr>
          <a:lstStyle>
            <a:lvl1pPr algn="l">
              <a:defRPr sz="6000"/>
            </a:lvl1pPr>
          </a:lstStyle>
          <a:p>
            <a:r>
              <a:rPr lang="en-US" sz="4800"/>
              <a:t>Capital Efficiency and Transparency Measures</a:t>
            </a:r>
          </a:p>
        </p:txBody>
      </p:sp>
      <p:sp>
        <p:nvSpPr>
          <p:cNvPr id="11" name="TextBox 10">
            <a:extLst>
              <a:ext uri="{FF2B5EF4-FFF2-40B4-BE49-F238E27FC236}">
                <a16:creationId xmlns:a16="http://schemas.microsoft.com/office/drawing/2014/main" id="{D52515B2-C6FC-CA77-75F6-7D4815A24F39}"/>
              </a:ext>
            </a:extLst>
          </p:cNvPr>
          <p:cNvSpPr txBox="1"/>
          <p:nvPr/>
        </p:nvSpPr>
        <p:spPr>
          <a:xfrm>
            <a:off x="8807571" y="6402183"/>
            <a:ext cx="3000366" cy="276999"/>
          </a:xfrm>
          <a:prstGeom prst="rect">
            <a:avLst/>
          </a:prstGeom>
          <a:noFill/>
        </p:spPr>
        <p:txBody>
          <a:bodyPr wrap="square" rtlCol="0">
            <a:spAutoFit/>
          </a:bodyPr>
          <a:lstStyle/>
          <a:p>
            <a:r>
              <a:rPr lang="en-US" sz="1200" i="1">
                <a:solidFill>
                  <a:schemeClr val="bg1"/>
                </a:solidFill>
              </a:rPr>
              <a:t>Confidential - For Internal  Discussion Only</a:t>
            </a:r>
          </a:p>
        </p:txBody>
      </p:sp>
      <p:sp>
        <p:nvSpPr>
          <p:cNvPr id="2" name="Slide Number Placeholder 3">
            <a:extLst>
              <a:ext uri="{FF2B5EF4-FFF2-40B4-BE49-F238E27FC236}">
                <a16:creationId xmlns:a16="http://schemas.microsoft.com/office/drawing/2014/main" id="{6E42D601-D72C-9552-7CEB-401D5E9A03AB}"/>
              </a:ext>
            </a:extLst>
          </p:cNvPr>
          <p:cNvSpPr txBox="1">
            <a:spLocks/>
          </p:cNvSpPr>
          <p:nvPr/>
        </p:nvSpPr>
        <p:spPr>
          <a:xfrm>
            <a:off x="11784887" y="6350000"/>
            <a:ext cx="394641" cy="365125"/>
          </a:xfrm>
          <a:prstGeom prst="rect">
            <a:avLst/>
          </a:prstGeom>
        </p:spPr>
        <p:txBody>
          <a:bodyPr vert="horz" lIns="91440" tIns="45720" rIns="91440" bIns="45720" rtlCol="0" anchor="ctr"/>
          <a:lstStyle>
            <a:defPPr>
              <a:defRPr lang="en-US"/>
            </a:defPPr>
            <a:lvl1pPr marL="0" algn="ctr" defTabSz="457200" rtl="0" eaLnBrk="1" latinLnBrk="0" hangingPunct="1">
              <a:defRPr sz="14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E6AD65C-9977-0A42-9A31-E3F636BC8503}" type="slidenum">
              <a:rPr lang="en-US" smtClean="0"/>
              <a:pPr/>
              <a:t>13</a:t>
            </a:fld>
            <a:endParaRPr lang="en-US"/>
          </a:p>
        </p:txBody>
      </p:sp>
    </p:spTree>
    <p:extLst>
      <p:ext uri="{BB962C8B-B14F-4D97-AF65-F5344CB8AC3E}">
        <p14:creationId xmlns:p14="http://schemas.microsoft.com/office/powerpoint/2010/main" val="2805817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2B6BC0-8209-30B7-38F1-B6D1F5E8566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C846C3F-D87B-75C7-AF2D-682FD1F5B810}"/>
              </a:ext>
            </a:extLst>
          </p:cNvPr>
          <p:cNvSpPr>
            <a:spLocks noGrp="1"/>
          </p:cNvSpPr>
          <p:nvPr>
            <p:ph type="title"/>
          </p:nvPr>
        </p:nvSpPr>
        <p:spPr>
          <a:xfrm>
            <a:off x="414671" y="285865"/>
            <a:ext cx="11370216" cy="790344"/>
          </a:xfrm>
        </p:spPr>
        <p:txBody>
          <a:bodyPr>
            <a:normAutofit/>
          </a:bodyPr>
          <a:lstStyle/>
          <a:p>
            <a:r>
              <a:rPr lang="en-US"/>
              <a:t>WTD Proposed Capital Portfolio Assumptions</a:t>
            </a:r>
          </a:p>
        </p:txBody>
      </p:sp>
      <p:sp>
        <p:nvSpPr>
          <p:cNvPr id="3" name="Content Placeholder 2">
            <a:extLst>
              <a:ext uri="{FF2B5EF4-FFF2-40B4-BE49-F238E27FC236}">
                <a16:creationId xmlns:a16="http://schemas.microsoft.com/office/drawing/2014/main" id="{963BA56A-7C4B-529E-6CF3-5F2BC32104B6}"/>
              </a:ext>
            </a:extLst>
          </p:cNvPr>
          <p:cNvSpPr>
            <a:spLocks noGrp="1"/>
          </p:cNvSpPr>
          <p:nvPr>
            <p:ph idx="1"/>
          </p:nvPr>
        </p:nvSpPr>
        <p:spPr/>
        <p:txBody>
          <a:bodyPr vert="horz" lIns="91440" tIns="45720" rIns="91440" bIns="45720" rtlCol="0" anchor="t">
            <a:normAutofit/>
          </a:bodyPr>
          <a:lstStyle/>
          <a:p>
            <a:pPr marL="457200" indent="-457200">
              <a:buFont typeface="+mj-lt"/>
              <a:buAutoNum type="arabicPeriod"/>
            </a:pPr>
            <a:endParaRPr lang="en-US" sz="2200" b="1"/>
          </a:p>
          <a:p>
            <a:pPr marL="457200" indent="-457200">
              <a:buFont typeface="+mj-lt"/>
              <a:buAutoNum type="arabicPeriod"/>
            </a:pPr>
            <a:r>
              <a:rPr lang="en-US" sz="2200" b="1"/>
              <a:t>Regulatory (50% of 1</a:t>
            </a:r>
            <a:r>
              <a:rPr lang="en-US" sz="2200" b="1" baseline="30000"/>
              <a:t>st</a:t>
            </a:r>
            <a:r>
              <a:rPr lang="en-US" sz="2200" b="1"/>
              <a:t> Decade Forecast)</a:t>
            </a:r>
          </a:p>
          <a:p>
            <a:pPr marL="708025" lvl="1" indent="-342900"/>
            <a:r>
              <a:rPr lang="en-US" sz="2000"/>
              <a:t>Prioritize meeting known regulatory requirements: CSO Consent Decree, Lower Duwamish, West Point Treatment Plant NPDES permit</a:t>
            </a:r>
          </a:p>
          <a:p>
            <a:pPr marL="708025" lvl="1" indent="-342900"/>
            <a:r>
              <a:rPr lang="en-US" sz="2000"/>
              <a:t>Funds nutrient reduction evaluation and near-term optimization strategies, but not large-scale nitrogen reduction</a:t>
            </a:r>
          </a:p>
          <a:p>
            <a:pPr marL="708025" lvl="1" indent="-342900"/>
            <a:r>
              <a:rPr lang="en-US" sz="2000"/>
              <a:t>Does not fund any other potential regulation (PFAS, other CECs, etc.)</a:t>
            </a:r>
          </a:p>
          <a:p>
            <a:pPr marL="549275" indent="-457200">
              <a:buFont typeface="+mj-lt"/>
              <a:buAutoNum type="arabicPeriod"/>
            </a:pPr>
            <a:r>
              <a:rPr lang="en-US" sz="2200" b="1"/>
              <a:t>Asset Management Conveyance and Plants (27% of 1</a:t>
            </a:r>
            <a:r>
              <a:rPr lang="en-US" sz="2200" b="1" baseline="30000"/>
              <a:t>st</a:t>
            </a:r>
            <a:r>
              <a:rPr lang="en-US" sz="2200" b="1"/>
              <a:t> Decade Forecast)</a:t>
            </a:r>
          </a:p>
          <a:p>
            <a:pPr marL="708025" lvl="1" indent="-342900"/>
            <a:r>
              <a:rPr lang="en-US" sz="2000"/>
              <a:t>Addresses the highest risk asset renewal and replacement needs – major asset, poor condition, larger scale cost (&gt;$5M) </a:t>
            </a:r>
          </a:p>
          <a:p>
            <a:pPr marL="708025" lvl="1" indent="-342900"/>
            <a:r>
              <a:rPr lang="en-US" sz="2000"/>
              <a:t>Includes funding (about $80M per year) to address small scale asset replacements that do not require major system overhauls </a:t>
            </a:r>
          </a:p>
          <a:p>
            <a:pPr marL="914400" lvl="1" indent="-457200"/>
            <a:endParaRPr lang="en-US" sz="2000"/>
          </a:p>
          <a:p>
            <a:endParaRPr lang="en-US"/>
          </a:p>
        </p:txBody>
      </p:sp>
      <p:sp>
        <p:nvSpPr>
          <p:cNvPr id="4" name="Slide Number Placeholder 3">
            <a:extLst>
              <a:ext uri="{FF2B5EF4-FFF2-40B4-BE49-F238E27FC236}">
                <a16:creationId xmlns:a16="http://schemas.microsoft.com/office/drawing/2014/main" id="{89CFAEC2-25E6-427F-4038-EE9791D132EC}"/>
              </a:ext>
            </a:extLst>
          </p:cNvPr>
          <p:cNvSpPr>
            <a:spLocks noGrp="1"/>
          </p:cNvSpPr>
          <p:nvPr>
            <p:ph type="sldNum" sz="quarter" idx="4"/>
          </p:nvPr>
        </p:nvSpPr>
        <p:spPr>
          <a:xfrm>
            <a:off x="11784888" y="6356350"/>
            <a:ext cx="394641" cy="365125"/>
          </a:xfrm>
        </p:spPr>
        <p:txBody>
          <a:bodyPr/>
          <a:lstStyle/>
          <a:p>
            <a:endParaRPr lang="en-US"/>
          </a:p>
          <a:p>
            <a:endParaRPr lang="en-US"/>
          </a:p>
        </p:txBody>
      </p:sp>
      <p:sp>
        <p:nvSpPr>
          <p:cNvPr id="5" name="Slide Number Placeholder 3">
            <a:extLst>
              <a:ext uri="{FF2B5EF4-FFF2-40B4-BE49-F238E27FC236}">
                <a16:creationId xmlns:a16="http://schemas.microsoft.com/office/drawing/2014/main" id="{95E338E6-DE44-16AF-CFA5-766E4C557E60}"/>
              </a:ext>
            </a:extLst>
          </p:cNvPr>
          <p:cNvSpPr txBox="1">
            <a:spLocks/>
          </p:cNvSpPr>
          <p:nvPr/>
        </p:nvSpPr>
        <p:spPr>
          <a:xfrm>
            <a:off x="11784887" y="6350000"/>
            <a:ext cx="394641" cy="365125"/>
          </a:xfrm>
          <a:prstGeom prst="rect">
            <a:avLst/>
          </a:prstGeom>
        </p:spPr>
        <p:txBody>
          <a:bodyPr vert="horz" lIns="91440" tIns="45720" rIns="91440" bIns="45720" rtlCol="0" anchor="ctr"/>
          <a:lstStyle>
            <a:defPPr>
              <a:defRPr lang="en-US"/>
            </a:defPPr>
            <a:lvl1pPr marL="0" algn="ctr" defTabSz="457200" rtl="0" eaLnBrk="1" latinLnBrk="0" hangingPunct="1">
              <a:defRPr sz="14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E6AD65C-9977-0A42-9A31-E3F636BC8503}" type="slidenum">
              <a:rPr lang="en-US" smtClean="0"/>
              <a:pPr/>
              <a:t>14</a:t>
            </a:fld>
            <a:endParaRPr lang="en-US"/>
          </a:p>
        </p:txBody>
      </p:sp>
    </p:spTree>
    <p:extLst>
      <p:ext uri="{BB962C8B-B14F-4D97-AF65-F5344CB8AC3E}">
        <p14:creationId xmlns:p14="http://schemas.microsoft.com/office/powerpoint/2010/main" val="26695779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EEA48-E26D-C9A6-E787-5701E0E1DAC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FD6BD55-3EE6-FFD5-C64E-7F8B3CC262EC}"/>
              </a:ext>
            </a:extLst>
          </p:cNvPr>
          <p:cNvSpPr>
            <a:spLocks noGrp="1"/>
          </p:cNvSpPr>
          <p:nvPr>
            <p:ph type="title"/>
          </p:nvPr>
        </p:nvSpPr>
        <p:spPr>
          <a:xfrm>
            <a:off x="414670" y="365126"/>
            <a:ext cx="11621386" cy="790344"/>
          </a:xfrm>
        </p:spPr>
        <p:txBody>
          <a:bodyPr>
            <a:normAutofit/>
          </a:bodyPr>
          <a:lstStyle/>
          <a:p>
            <a:r>
              <a:rPr lang="en-US"/>
              <a:t>WTD Proposed Capital Portfolio Assumptions</a:t>
            </a:r>
          </a:p>
        </p:txBody>
      </p:sp>
      <p:sp>
        <p:nvSpPr>
          <p:cNvPr id="3" name="Content Placeholder 2">
            <a:extLst>
              <a:ext uri="{FF2B5EF4-FFF2-40B4-BE49-F238E27FC236}">
                <a16:creationId xmlns:a16="http://schemas.microsoft.com/office/drawing/2014/main" id="{95E2FA6A-AB26-2C78-1D16-ACD3607085BC}"/>
              </a:ext>
            </a:extLst>
          </p:cNvPr>
          <p:cNvSpPr>
            <a:spLocks noGrp="1"/>
          </p:cNvSpPr>
          <p:nvPr>
            <p:ph idx="1"/>
          </p:nvPr>
        </p:nvSpPr>
        <p:spPr/>
        <p:txBody>
          <a:bodyPr vert="horz" lIns="91440" tIns="45720" rIns="91440" bIns="45720" rtlCol="0" anchor="t">
            <a:normAutofit/>
          </a:bodyPr>
          <a:lstStyle/>
          <a:p>
            <a:pPr marL="457200" indent="-457200">
              <a:buFont typeface="+mj-lt"/>
              <a:buAutoNum type="arabicPeriod" startAt="3"/>
            </a:pPr>
            <a:endParaRPr lang="en-US" sz="2000" b="1" dirty="0"/>
          </a:p>
          <a:p>
            <a:pPr marL="457200" indent="-457200">
              <a:buFont typeface="+mj-lt"/>
              <a:buAutoNum type="arabicPeriod" startAt="3"/>
            </a:pPr>
            <a:r>
              <a:rPr lang="en-US" sz="2000" b="1" dirty="0"/>
              <a:t>Capacity (15% of First Decade Forecast)</a:t>
            </a:r>
          </a:p>
          <a:p>
            <a:pPr marL="708025" lvl="1" indent="-342900"/>
            <a:r>
              <a:rPr lang="en-US" sz="2000" dirty="0"/>
              <a:t>Prioritizes capacity projects (conveyance system and treatment plants) that are driven by population growth </a:t>
            </a:r>
          </a:p>
          <a:p>
            <a:pPr marL="708025" lvl="1" indent="-342900"/>
            <a:r>
              <a:rPr lang="en-US" sz="2000" dirty="0"/>
              <a:t>Deprioritizes conveyance system projects due to inflow and infiltration in first decade, shifts those to second decade forecast</a:t>
            </a:r>
          </a:p>
          <a:p>
            <a:pPr marL="549275" indent="-457200">
              <a:buFont typeface="+mj-lt"/>
              <a:buAutoNum type="arabicPeriod" startAt="3"/>
            </a:pPr>
            <a:r>
              <a:rPr lang="en-US" sz="2000" b="1" dirty="0"/>
              <a:t>All Other Portfolio Categories (e.g., Resource Recovery, Op Enhancements, etc.) (8% of First Decade Forecast)</a:t>
            </a:r>
          </a:p>
          <a:p>
            <a:pPr marL="708025" lvl="1" indent="-342900"/>
            <a:r>
              <a:rPr lang="en-US" sz="2000" dirty="0"/>
              <a:t>Prioritizes system planning (RWSP Update, Conveyance System Improvements, Treatment Planning, Climate Adaptation Planning, etc.) </a:t>
            </a:r>
          </a:p>
          <a:p>
            <a:pPr marL="708025" lvl="1" indent="-342900"/>
            <a:r>
              <a:rPr lang="en-US" sz="2000" dirty="0"/>
              <a:t>Prioritizes cost-efficient investments to meet climate action goals in the near-term</a:t>
            </a:r>
          </a:p>
          <a:p>
            <a:pPr marL="708025" lvl="1" indent="-342900"/>
            <a:r>
              <a:rPr lang="en-US" sz="2000" dirty="0"/>
              <a:t>Defers investment in seismic resiliency to the second half of the 1</a:t>
            </a:r>
            <a:r>
              <a:rPr lang="en-US" sz="2000" baseline="30000" dirty="0"/>
              <a:t>st</a:t>
            </a:r>
            <a:r>
              <a:rPr lang="en-US" sz="2000" dirty="0"/>
              <a:t> decade and beyond</a:t>
            </a:r>
          </a:p>
          <a:p>
            <a:pPr marL="708025" lvl="1" indent="-342900"/>
            <a:r>
              <a:rPr lang="en-US" sz="2000" dirty="0"/>
              <a:t>Does not invest in projects to address climate resiliency of existing system</a:t>
            </a:r>
            <a:endParaRPr lang="en-US" dirty="0"/>
          </a:p>
        </p:txBody>
      </p:sp>
      <p:sp>
        <p:nvSpPr>
          <p:cNvPr id="4" name="Slide Number Placeholder 3">
            <a:extLst>
              <a:ext uri="{FF2B5EF4-FFF2-40B4-BE49-F238E27FC236}">
                <a16:creationId xmlns:a16="http://schemas.microsoft.com/office/drawing/2014/main" id="{65192447-4A46-138F-A380-AC3D74A13472}"/>
              </a:ext>
            </a:extLst>
          </p:cNvPr>
          <p:cNvSpPr>
            <a:spLocks noGrp="1"/>
          </p:cNvSpPr>
          <p:nvPr>
            <p:ph type="sldNum" sz="quarter" idx="4"/>
          </p:nvPr>
        </p:nvSpPr>
        <p:spPr>
          <a:xfrm>
            <a:off x="11784888" y="6356350"/>
            <a:ext cx="394641" cy="365125"/>
          </a:xfrm>
        </p:spPr>
        <p:txBody>
          <a:bodyPr/>
          <a:lstStyle/>
          <a:p>
            <a:endParaRPr lang="en-US"/>
          </a:p>
          <a:p>
            <a:endParaRPr lang="en-US"/>
          </a:p>
        </p:txBody>
      </p:sp>
      <p:sp>
        <p:nvSpPr>
          <p:cNvPr id="5" name="Slide Number Placeholder 3">
            <a:extLst>
              <a:ext uri="{FF2B5EF4-FFF2-40B4-BE49-F238E27FC236}">
                <a16:creationId xmlns:a16="http://schemas.microsoft.com/office/drawing/2014/main" id="{6CD41D58-3C4B-2A8F-F912-B4581FC954B4}"/>
              </a:ext>
            </a:extLst>
          </p:cNvPr>
          <p:cNvSpPr txBox="1">
            <a:spLocks/>
          </p:cNvSpPr>
          <p:nvPr/>
        </p:nvSpPr>
        <p:spPr>
          <a:xfrm>
            <a:off x="11784887" y="6350000"/>
            <a:ext cx="394641" cy="365125"/>
          </a:xfrm>
          <a:prstGeom prst="rect">
            <a:avLst/>
          </a:prstGeom>
        </p:spPr>
        <p:txBody>
          <a:bodyPr vert="horz" lIns="91440" tIns="45720" rIns="91440" bIns="45720" rtlCol="0" anchor="ctr"/>
          <a:lstStyle>
            <a:defPPr>
              <a:defRPr lang="en-US"/>
            </a:defPPr>
            <a:lvl1pPr marL="0" algn="ctr" defTabSz="457200" rtl="0" eaLnBrk="1" latinLnBrk="0" hangingPunct="1">
              <a:defRPr sz="14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E6AD65C-9977-0A42-9A31-E3F636BC8503}" type="slidenum">
              <a:rPr lang="en-US" smtClean="0"/>
              <a:pPr/>
              <a:t>15</a:t>
            </a:fld>
            <a:endParaRPr lang="en-US"/>
          </a:p>
        </p:txBody>
      </p:sp>
    </p:spTree>
    <p:extLst>
      <p:ext uri="{BB962C8B-B14F-4D97-AF65-F5344CB8AC3E}">
        <p14:creationId xmlns:p14="http://schemas.microsoft.com/office/powerpoint/2010/main" val="10031605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9F334A-F05E-E73E-88B0-E2F383BA0985}"/>
            </a:ext>
          </a:extLst>
        </p:cNvPr>
        <p:cNvGrpSpPr/>
        <p:nvPr/>
      </p:nvGrpSpPr>
      <p:grpSpPr>
        <a:xfrm>
          <a:off x="0" y="0"/>
          <a:ext cx="0" cy="0"/>
          <a:chOff x="0" y="0"/>
          <a:chExt cx="0" cy="0"/>
        </a:xfrm>
      </p:grpSpPr>
      <p:graphicFrame>
        <p:nvGraphicFramePr>
          <p:cNvPr id="6" name="Chart 5">
            <a:extLst>
              <a:ext uri="{FF2B5EF4-FFF2-40B4-BE49-F238E27FC236}">
                <a16:creationId xmlns:a16="http://schemas.microsoft.com/office/drawing/2014/main" id="{F05E9892-3838-4578-8E69-B48BC1436B46}"/>
              </a:ext>
            </a:extLst>
          </p:cNvPr>
          <p:cNvGraphicFramePr>
            <a:graphicFrameLocks/>
          </p:cNvGraphicFramePr>
          <p:nvPr/>
        </p:nvGraphicFramePr>
        <p:xfrm>
          <a:off x="105871" y="2002515"/>
          <a:ext cx="7832904" cy="4124700"/>
        </p:xfrm>
        <a:graphic>
          <a:graphicData uri="http://schemas.openxmlformats.org/drawingml/2006/chart">
            <c:chart xmlns:c="http://schemas.openxmlformats.org/drawingml/2006/chart" xmlns:r="http://schemas.openxmlformats.org/officeDocument/2006/relationships" r:id="rId3"/>
          </a:graphicData>
        </a:graphic>
      </p:graphicFrame>
      <p:cxnSp>
        <p:nvCxnSpPr>
          <p:cNvPr id="3" name="Line">
            <a:extLst>
              <a:ext uri="{FF2B5EF4-FFF2-40B4-BE49-F238E27FC236}">
                <a16:creationId xmlns:a16="http://schemas.microsoft.com/office/drawing/2014/main" id="{2B4AFBE2-C54D-6357-0393-65F9F79EA865}"/>
              </a:ext>
              <a:ext uri="{C183D7F6-B498-43B3-948B-1728B52AA6E4}">
                <adec:decorative xmlns:adec="http://schemas.microsoft.com/office/drawing/2017/decorative" val="1"/>
              </a:ext>
            </a:extLst>
          </p:cNvPr>
          <p:cNvCxnSpPr>
            <a:cxnSpLocks/>
          </p:cNvCxnSpPr>
          <p:nvPr/>
        </p:nvCxnSpPr>
        <p:spPr>
          <a:xfrm>
            <a:off x="836466" y="1116724"/>
            <a:ext cx="10515600" cy="0"/>
          </a:xfrm>
          <a:prstGeom prst="line">
            <a:avLst/>
          </a:prstGeom>
          <a:ln w="53975">
            <a:solidFill>
              <a:schemeClr val="tx2"/>
            </a:solidFill>
          </a:ln>
        </p:spPr>
        <p:style>
          <a:lnRef idx="2">
            <a:schemeClr val="accent1"/>
          </a:lnRef>
          <a:fillRef idx="0">
            <a:schemeClr val="accent1"/>
          </a:fillRef>
          <a:effectRef idx="1">
            <a:schemeClr val="accent1"/>
          </a:effectRef>
          <a:fontRef idx="minor">
            <a:schemeClr val="tx1"/>
          </a:fontRef>
        </p:style>
      </p:cxnSp>
      <p:sp>
        <p:nvSpPr>
          <p:cNvPr id="7" name="Body">
            <a:extLst>
              <a:ext uri="{FF2B5EF4-FFF2-40B4-BE49-F238E27FC236}">
                <a16:creationId xmlns:a16="http://schemas.microsoft.com/office/drawing/2014/main" id="{36C87C3D-AF8D-3157-7AB7-9560DBF93A8E}"/>
              </a:ext>
            </a:extLst>
          </p:cNvPr>
          <p:cNvSpPr txBox="1">
            <a:spLocks/>
          </p:cNvSpPr>
          <p:nvPr/>
        </p:nvSpPr>
        <p:spPr>
          <a:xfrm>
            <a:off x="836466" y="1863636"/>
            <a:ext cx="10519066" cy="3904788"/>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4800" kern="1200">
                <a:solidFill>
                  <a:schemeClr val="tx1"/>
                </a:solidFill>
                <a:latin typeface="+mj-lt"/>
                <a:ea typeface="+mj-ea"/>
                <a:cs typeface="+mj-cs"/>
              </a:defRPr>
            </a:lvl1pPr>
          </a:lstStyle>
          <a:p>
            <a:pPr marL="342900" indent="-342900">
              <a:lnSpc>
                <a:spcPct val="120000"/>
              </a:lnSpc>
              <a:buFont typeface="Arial" panose="020B0604020202020204" pitchFamily="34" charset="0"/>
              <a:buChar char="•"/>
              <a:defRPr/>
            </a:pPr>
            <a:endParaRPr kumimoji="0" lang="en-US" sz="2400" b="0" i="0" u="none" strike="noStrike" kern="1200" cap="none" spc="0" normalizeH="0" baseline="0" noProof="0">
              <a:ln>
                <a:noFill/>
              </a:ln>
              <a:solidFill>
                <a:srgbClr val="000000"/>
              </a:solidFill>
              <a:effectLst/>
              <a:uLnTx/>
              <a:uFillTx/>
              <a:latin typeface="Aptos" panose="02110004020202020204"/>
              <a:ea typeface="+mj-ea"/>
              <a:cs typeface="+mj-cs"/>
            </a:endParaRPr>
          </a:p>
          <a:p>
            <a:pPr marL="800100" lvl="1" indent="-342900">
              <a:lnSpc>
                <a:spcPct val="120000"/>
              </a:lnSpc>
              <a:spcBef>
                <a:spcPct val="0"/>
              </a:spcBef>
              <a:buFont typeface="Arial" panose="020B0604020202020204" pitchFamily="34" charset="0"/>
              <a:buChar char="•"/>
              <a:defRPr/>
            </a:pPr>
            <a:endParaRPr kumimoji="0" lang="en-US" sz="100" b="0" i="0" u="none" strike="noStrike" kern="1200" cap="none" spc="0" normalizeH="0" baseline="0" noProof="0">
              <a:ln>
                <a:noFill/>
              </a:ln>
              <a:solidFill>
                <a:srgbClr val="000000"/>
              </a:solidFill>
              <a:effectLst/>
              <a:uLnTx/>
              <a:uFillTx/>
              <a:latin typeface="Aptos" panose="02110004020202020204"/>
              <a:ea typeface="+mj-ea"/>
              <a:cs typeface="+mj-cs"/>
            </a:endParaRPr>
          </a:p>
        </p:txBody>
      </p:sp>
      <p:sp>
        <p:nvSpPr>
          <p:cNvPr id="32" name="Rectangle 31">
            <a:extLst>
              <a:ext uri="{FF2B5EF4-FFF2-40B4-BE49-F238E27FC236}">
                <a16:creationId xmlns:a16="http://schemas.microsoft.com/office/drawing/2014/main" id="{B7F91041-F6F0-F81E-A4E8-C14D281426DD}"/>
              </a:ext>
            </a:extLst>
          </p:cNvPr>
          <p:cNvSpPr/>
          <p:nvPr/>
        </p:nvSpPr>
        <p:spPr>
          <a:xfrm>
            <a:off x="551677" y="1309159"/>
            <a:ext cx="5766189" cy="481668"/>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a:t>Current State Capital Forecast</a:t>
            </a:r>
          </a:p>
          <a:p>
            <a:pPr algn="ctr"/>
            <a:r>
              <a:rPr lang="en-US" sz="1100" i="1"/>
              <a:t>By Portfolio Category</a:t>
            </a:r>
          </a:p>
        </p:txBody>
      </p:sp>
      <p:sp>
        <p:nvSpPr>
          <p:cNvPr id="11" name="TextBox 10">
            <a:extLst>
              <a:ext uri="{FF2B5EF4-FFF2-40B4-BE49-F238E27FC236}">
                <a16:creationId xmlns:a16="http://schemas.microsoft.com/office/drawing/2014/main" id="{9F19054A-0517-A749-D14C-E0F3CB2FE322}"/>
              </a:ext>
            </a:extLst>
          </p:cNvPr>
          <p:cNvSpPr txBox="1"/>
          <p:nvPr/>
        </p:nvSpPr>
        <p:spPr>
          <a:xfrm>
            <a:off x="836466" y="321238"/>
            <a:ext cx="10515600" cy="649922"/>
          </a:xfrm>
          <a:prstGeom prst="rect">
            <a:avLst/>
          </a:prstGeom>
          <a:noFill/>
        </p:spPr>
        <p:txBody>
          <a:bodyPr wrap="square" rtlCol="0">
            <a:spAutoFit/>
          </a:bodyPr>
          <a:lstStyle/>
          <a:p>
            <a:pPr defTabSz="914400">
              <a:lnSpc>
                <a:spcPct val="90000"/>
              </a:lnSpc>
              <a:spcBef>
                <a:spcPct val="0"/>
              </a:spcBef>
            </a:pPr>
            <a:r>
              <a:rPr lang="en-US" sz="4000">
                <a:solidFill>
                  <a:schemeClr val="accent1"/>
                </a:solidFill>
                <a:latin typeface="+mj-lt"/>
                <a:ea typeface="+mj-ea"/>
                <a:cs typeface="+mj-cs"/>
              </a:rPr>
              <a:t>Regulatory required investment is a key rate driver</a:t>
            </a:r>
          </a:p>
        </p:txBody>
      </p:sp>
      <p:sp>
        <p:nvSpPr>
          <p:cNvPr id="12" name="Rectangle: Rounded Corners 11">
            <a:extLst>
              <a:ext uri="{FF2B5EF4-FFF2-40B4-BE49-F238E27FC236}">
                <a16:creationId xmlns:a16="http://schemas.microsoft.com/office/drawing/2014/main" id="{CF6703BA-ED39-4096-450F-6517FBB5140B}"/>
              </a:ext>
            </a:extLst>
          </p:cNvPr>
          <p:cNvSpPr/>
          <p:nvPr/>
        </p:nvSpPr>
        <p:spPr>
          <a:xfrm>
            <a:off x="8582030" y="1309159"/>
            <a:ext cx="3291840" cy="2194560"/>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600">
                <a:solidFill>
                  <a:schemeClr val="tx1"/>
                </a:solidFill>
              </a:rPr>
              <a:t>Regulatory projects – and the state and federal requirements that drive them – are the </a:t>
            </a:r>
            <a:r>
              <a:rPr lang="en-US" sz="1600" b="1">
                <a:solidFill>
                  <a:schemeClr val="tx1"/>
                </a:solidFill>
              </a:rPr>
              <a:t>largest driver </a:t>
            </a:r>
            <a:r>
              <a:rPr lang="en-US" sz="1600">
                <a:solidFill>
                  <a:schemeClr val="tx1"/>
                </a:solidFill>
              </a:rPr>
              <a:t>of the  current sewer rate increases. </a:t>
            </a:r>
            <a:r>
              <a:rPr lang="en-US" sz="1600" b="1">
                <a:solidFill>
                  <a:schemeClr val="tx1"/>
                </a:solidFill>
              </a:rPr>
              <a:t>Changing this</a:t>
            </a:r>
            <a:r>
              <a:rPr lang="en-US" sz="1600">
                <a:solidFill>
                  <a:schemeClr val="tx1"/>
                </a:solidFill>
              </a:rPr>
              <a:t> requires modification of regulatory and consent decree requirements.</a:t>
            </a:r>
          </a:p>
        </p:txBody>
      </p:sp>
      <p:sp>
        <p:nvSpPr>
          <p:cNvPr id="14" name="Rectangle: Rounded Corners 13">
            <a:extLst>
              <a:ext uri="{FF2B5EF4-FFF2-40B4-BE49-F238E27FC236}">
                <a16:creationId xmlns:a16="http://schemas.microsoft.com/office/drawing/2014/main" id="{CF885E2E-F4AA-543D-26D4-0983F8C6A2A1}"/>
              </a:ext>
            </a:extLst>
          </p:cNvPr>
          <p:cNvSpPr/>
          <p:nvPr/>
        </p:nvSpPr>
        <p:spPr>
          <a:xfrm>
            <a:off x="8616722" y="3657600"/>
            <a:ext cx="3291840" cy="2194560"/>
          </a:xfrm>
          <a:prstGeom prst="round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a:solidFill>
                  <a:schemeClr val="tx1"/>
                </a:solidFill>
              </a:rPr>
              <a:t>Asset management projects represent </a:t>
            </a:r>
            <a:r>
              <a:rPr lang="en-US" sz="1600" b="1">
                <a:solidFill>
                  <a:schemeClr val="tx1"/>
                </a:solidFill>
              </a:rPr>
              <a:t>minimal opportunity </a:t>
            </a:r>
            <a:r>
              <a:rPr lang="en-US" sz="1600">
                <a:solidFill>
                  <a:schemeClr val="tx1"/>
                </a:solidFill>
              </a:rPr>
              <a:t>to modify the rate and the </a:t>
            </a:r>
            <a:r>
              <a:rPr lang="en-US" sz="1600" b="1">
                <a:solidFill>
                  <a:schemeClr val="tx1"/>
                </a:solidFill>
              </a:rPr>
              <a:t>greatest risk </a:t>
            </a:r>
            <a:r>
              <a:rPr lang="en-US" sz="1600">
                <a:solidFill>
                  <a:schemeClr val="tx1"/>
                </a:solidFill>
              </a:rPr>
              <a:t>if deferred. Risks include overflows, sinkholes, equipment damage, permit violations, and life safety hazards.</a:t>
            </a:r>
          </a:p>
        </p:txBody>
      </p:sp>
      <p:pic>
        <p:nvPicPr>
          <p:cNvPr id="26" name="Graphic 25" descr="Warning outline">
            <a:extLst>
              <a:ext uri="{FF2B5EF4-FFF2-40B4-BE49-F238E27FC236}">
                <a16:creationId xmlns:a16="http://schemas.microsoft.com/office/drawing/2014/main" id="{3C5D4783-826C-DCA7-0FCA-A77D7DA3737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167974" y="2686256"/>
            <a:ext cx="367794" cy="367794"/>
          </a:xfrm>
          <a:prstGeom prst="rect">
            <a:avLst/>
          </a:prstGeom>
        </p:spPr>
      </p:pic>
      <p:pic>
        <p:nvPicPr>
          <p:cNvPr id="29" name="Picture 28">
            <a:extLst>
              <a:ext uri="{FF2B5EF4-FFF2-40B4-BE49-F238E27FC236}">
                <a16:creationId xmlns:a16="http://schemas.microsoft.com/office/drawing/2014/main" id="{2B218C7F-172C-4F96-71B7-DF29D03F676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69678" y="3936629"/>
            <a:ext cx="412352" cy="392654"/>
          </a:xfrm>
          <a:prstGeom prst="rect">
            <a:avLst/>
          </a:prstGeom>
        </p:spPr>
      </p:pic>
      <p:pic>
        <p:nvPicPr>
          <p:cNvPr id="30" name="Picture 29">
            <a:extLst>
              <a:ext uri="{FF2B5EF4-FFF2-40B4-BE49-F238E27FC236}">
                <a16:creationId xmlns:a16="http://schemas.microsoft.com/office/drawing/2014/main" id="{C45DC885-4F3C-8D93-F0B8-AD065C55C34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69678" y="4470108"/>
            <a:ext cx="412352" cy="392654"/>
          </a:xfrm>
          <a:prstGeom prst="rect">
            <a:avLst/>
          </a:prstGeom>
        </p:spPr>
      </p:pic>
      <p:cxnSp>
        <p:nvCxnSpPr>
          <p:cNvPr id="10" name="Straight Connector 9">
            <a:extLst>
              <a:ext uri="{FF2B5EF4-FFF2-40B4-BE49-F238E27FC236}">
                <a16:creationId xmlns:a16="http://schemas.microsoft.com/office/drawing/2014/main" id="{AD5073F3-06D1-2A74-6160-32C906D22BF0}"/>
              </a:ext>
            </a:extLst>
          </p:cNvPr>
          <p:cNvCxnSpPr/>
          <p:nvPr/>
        </p:nvCxnSpPr>
        <p:spPr>
          <a:xfrm flipV="1">
            <a:off x="4622800" y="1921933"/>
            <a:ext cx="0" cy="3175000"/>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16" name="Straight Arrow Connector 15">
            <a:extLst>
              <a:ext uri="{FF2B5EF4-FFF2-40B4-BE49-F238E27FC236}">
                <a16:creationId xmlns:a16="http://schemas.microsoft.com/office/drawing/2014/main" id="{BF8087B1-1D04-64C5-DA3A-B069C6310E5E}"/>
              </a:ext>
            </a:extLst>
          </p:cNvPr>
          <p:cNvCxnSpPr>
            <a:cxnSpLocks/>
          </p:cNvCxnSpPr>
          <p:nvPr/>
        </p:nvCxnSpPr>
        <p:spPr>
          <a:xfrm flipV="1">
            <a:off x="3911711" y="2474446"/>
            <a:ext cx="4895860" cy="1059369"/>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20" name="Straight Arrow Connector 19">
            <a:extLst>
              <a:ext uri="{FF2B5EF4-FFF2-40B4-BE49-F238E27FC236}">
                <a16:creationId xmlns:a16="http://schemas.microsoft.com/office/drawing/2014/main" id="{D11944BC-7FDA-F45A-EE59-0E115CF3E47F}"/>
              </a:ext>
            </a:extLst>
          </p:cNvPr>
          <p:cNvCxnSpPr>
            <a:cxnSpLocks/>
          </p:cNvCxnSpPr>
          <p:nvPr/>
        </p:nvCxnSpPr>
        <p:spPr>
          <a:xfrm>
            <a:off x="3911711" y="4528117"/>
            <a:ext cx="4895860" cy="415227"/>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17" name="TextBox 16">
            <a:extLst>
              <a:ext uri="{FF2B5EF4-FFF2-40B4-BE49-F238E27FC236}">
                <a16:creationId xmlns:a16="http://schemas.microsoft.com/office/drawing/2014/main" id="{45384D86-8A96-5CED-5111-6251723DEAD3}"/>
              </a:ext>
            </a:extLst>
          </p:cNvPr>
          <p:cNvSpPr txBox="1"/>
          <p:nvPr/>
        </p:nvSpPr>
        <p:spPr>
          <a:xfrm>
            <a:off x="4690946" y="2165581"/>
            <a:ext cx="2133600" cy="584775"/>
          </a:xfrm>
          <a:prstGeom prst="rect">
            <a:avLst/>
          </a:prstGeom>
          <a:noFill/>
        </p:spPr>
        <p:txBody>
          <a:bodyPr wrap="square" rtlCol="0">
            <a:spAutoFit/>
          </a:bodyPr>
          <a:lstStyle/>
          <a:p>
            <a:r>
              <a:rPr lang="en-US" sz="1600" i="1">
                <a:solidFill>
                  <a:srgbClr val="FF0000"/>
                </a:solidFill>
              </a:rPr>
              <a:t>2037 CSO Consent Decree Deadline</a:t>
            </a:r>
          </a:p>
        </p:txBody>
      </p:sp>
      <p:pic>
        <p:nvPicPr>
          <p:cNvPr id="5" name="Graphic 4" descr="Warning outline">
            <a:extLst>
              <a:ext uri="{FF2B5EF4-FFF2-40B4-BE49-F238E27FC236}">
                <a16:creationId xmlns:a16="http://schemas.microsoft.com/office/drawing/2014/main" id="{0805F7EC-F6ED-67DC-4263-6D0A06D01DA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169678" y="2002515"/>
            <a:ext cx="367794" cy="367794"/>
          </a:xfrm>
          <a:prstGeom prst="rect">
            <a:avLst/>
          </a:prstGeom>
        </p:spPr>
      </p:pic>
      <p:sp>
        <p:nvSpPr>
          <p:cNvPr id="2" name="Slide Number Placeholder 3">
            <a:extLst>
              <a:ext uri="{FF2B5EF4-FFF2-40B4-BE49-F238E27FC236}">
                <a16:creationId xmlns:a16="http://schemas.microsoft.com/office/drawing/2014/main" id="{138A59D6-B27C-7911-11FE-2B1C01A6F963}"/>
              </a:ext>
            </a:extLst>
          </p:cNvPr>
          <p:cNvSpPr txBox="1">
            <a:spLocks/>
          </p:cNvSpPr>
          <p:nvPr/>
        </p:nvSpPr>
        <p:spPr>
          <a:xfrm>
            <a:off x="11784887" y="6350000"/>
            <a:ext cx="394641" cy="365125"/>
          </a:xfrm>
          <a:prstGeom prst="rect">
            <a:avLst/>
          </a:prstGeom>
        </p:spPr>
        <p:txBody>
          <a:bodyPr vert="horz" lIns="91440" tIns="45720" rIns="91440" bIns="45720" rtlCol="0" anchor="ctr"/>
          <a:lstStyle>
            <a:defPPr>
              <a:defRPr lang="en-US"/>
            </a:defPPr>
            <a:lvl1pPr marL="0" algn="ctr" defTabSz="457200" rtl="0" eaLnBrk="1" latinLnBrk="0" hangingPunct="1">
              <a:defRPr sz="14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E6AD65C-9977-0A42-9A31-E3F636BC8503}" type="slidenum">
              <a:rPr lang="en-US" smtClean="0"/>
              <a:pPr/>
              <a:t>16</a:t>
            </a:fld>
            <a:endParaRPr lang="en-US"/>
          </a:p>
        </p:txBody>
      </p:sp>
    </p:spTree>
    <p:extLst>
      <p:ext uri="{BB962C8B-B14F-4D97-AF65-F5344CB8AC3E}">
        <p14:creationId xmlns:p14="http://schemas.microsoft.com/office/powerpoint/2010/main" val="37087721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A822FE-143C-658F-4E6D-3944C853C31A}"/>
            </a:ext>
          </a:extLst>
        </p:cNvPr>
        <p:cNvGrpSpPr/>
        <p:nvPr/>
      </p:nvGrpSpPr>
      <p:grpSpPr>
        <a:xfrm>
          <a:off x="0" y="0"/>
          <a:ext cx="0" cy="0"/>
          <a:chOff x="0" y="0"/>
          <a:chExt cx="0" cy="0"/>
        </a:xfrm>
      </p:grpSpPr>
      <p:sp>
        <p:nvSpPr>
          <p:cNvPr id="6" name="Slide Number Placeholder 6">
            <a:extLst>
              <a:ext uri="{FF2B5EF4-FFF2-40B4-BE49-F238E27FC236}">
                <a16:creationId xmlns:a16="http://schemas.microsoft.com/office/drawing/2014/main" id="{DC6C7B6D-8A58-3402-B37B-0FB471E618EF}"/>
              </a:ext>
            </a:extLst>
          </p:cNvPr>
          <p:cNvSpPr txBox="1">
            <a:spLocks/>
          </p:cNvSpPr>
          <p:nvPr/>
        </p:nvSpPr>
        <p:spPr>
          <a:xfrm>
            <a:off x="11775604" y="6383762"/>
            <a:ext cx="394641" cy="365125"/>
          </a:xfrm>
          <a:prstGeom prst="rect">
            <a:avLst/>
          </a:prstGeom>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E6AD65C-9977-0A42-9A31-E3F636BC8503}" type="slidenum">
              <a:rPr lang="en-US" smtClean="0"/>
              <a:pPr/>
              <a:t>17</a:t>
            </a:fld>
            <a:endParaRPr lang="en-US"/>
          </a:p>
        </p:txBody>
      </p:sp>
      <p:cxnSp>
        <p:nvCxnSpPr>
          <p:cNvPr id="9" name="Straight Connector 8">
            <a:extLst>
              <a:ext uri="{FF2B5EF4-FFF2-40B4-BE49-F238E27FC236}">
                <a16:creationId xmlns:a16="http://schemas.microsoft.com/office/drawing/2014/main" id="{1269F7E2-ADB5-69B5-FFA7-DFEDA6385A22}"/>
              </a:ext>
            </a:extLst>
          </p:cNvPr>
          <p:cNvCxnSpPr/>
          <p:nvPr/>
        </p:nvCxnSpPr>
        <p:spPr>
          <a:xfrm>
            <a:off x="1009650" y="1520825"/>
            <a:ext cx="10172700" cy="0"/>
          </a:xfrm>
          <a:prstGeom prst="line">
            <a:avLst/>
          </a:prstGeom>
          <a:ln w="38100">
            <a:solidFill>
              <a:schemeClr val="tx2"/>
            </a:solidFill>
          </a:ln>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84BA993F-D751-3958-AED9-7B176C55953E}"/>
              </a:ext>
            </a:extLst>
          </p:cNvPr>
          <p:cNvSpPr txBox="1"/>
          <p:nvPr/>
        </p:nvSpPr>
        <p:spPr>
          <a:xfrm>
            <a:off x="851202" y="291676"/>
            <a:ext cx="10217150" cy="1077218"/>
          </a:xfrm>
          <a:prstGeom prst="rect">
            <a:avLst/>
          </a:prstGeom>
          <a:noFill/>
        </p:spPr>
        <p:txBody>
          <a:bodyPr wrap="square" lIns="91440" tIns="45720" rIns="91440" bIns="45720" anchor="t">
            <a:spAutoFit/>
          </a:bodyPr>
          <a:lstStyle/>
          <a:p>
            <a:r>
              <a:rPr lang="en-US" sz="3200">
                <a:solidFill>
                  <a:schemeClr val="accent1"/>
                </a:solidFill>
                <a:latin typeface="+mj-lt"/>
                <a:ea typeface="+mj-ea"/>
                <a:cs typeface="+mj-cs"/>
              </a:rPr>
              <a:t>Deferred investment in aging assets increases risk of catastrophic failures</a:t>
            </a:r>
            <a:endParaRPr lang="en-US" sz="2800">
              <a:solidFill>
                <a:schemeClr val="accent1"/>
              </a:solidFill>
            </a:endParaRPr>
          </a:p>
        </p:txBody>
      </p:sp>
      <p:sp>
        <p:nvSpPr>
          <p:cNvPr id="12" name="Rectangle 11">
            <a:extLst>
              <a:ext uri="{FF2B5EF4-FFF2-40B4-BE49-F238E27FC236}">
                <a16:creationId xmlns:a16="http://schemas.microsoft.com/office/drawing/2014/main" id="{AFE15452-ED83-9807-C621-E9B96CFCC1EC}"/>
              </a:ext>
            </a:extLst>
          </p:cNvPr>
          <p:cNvSpPr/>
          <p:nvPr/>
        </p:nvSpPr>
        <p:spPr>
          <a:xfrm>
            <a:off x="789471" y="1697579"/>
            <a:ext cx="6981924" cy="548640"/>
          </a:xfrm>
          <a:prstGeom prst="rect">
            <a:avLst/>
          </a:prstGeom>
          <a:solidFill>
            <a:schemeClr val="tx1"/>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a:t>Example:  Unaddressed corrosion will cause pipeline failure resulting in sinkholes and raw sewage overflows</a:t>
            </a:r>
          </a:p>
        </p:txBody>
      </p:sp>
      <p:sp>
        <p:nvSpPr>
          <p:cNvPr id="13" name="Rectangle 12">
            <a:extLst>
              <a:ext uri="{FF2B5EF4-FFF2-40B4-BE49-F238E27FC236}">
                <a16:creationId xmlns:a16="http://schemas.microsoft.com/office/drawing/2014/main" id="{C9360920-2BB1-EBFF-D0DA-CB300E271A36}"/>
              </a:ext>
            </a:extLst>
          </p:cNvPr>
          <p:cNvSpPr/>
          <p:nvPr/>
        </p:nvSpPr>
        <p:spPr>
          <a:xfrm>
            <a:off x="8074661" y="1711865"/>
            <a:ext cx="3604048" cy="548640"/>
          </a:xfrm>
          <a:prstGeom prst="rect">
            <a:avLst/>
          </a:prstGeom>
          <a:solidFill>
            <a:schemeClr val="tx1"/>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a:t>Future Implications</a:t>
            </a:r>
          </a:p>
        </p:txBody>
      </p:sp>
      <p:sp>
        <p:nvSpPr>
          <p:cNvPr id="14" name="Rectangle 13">
            <a:extLst>
              <a:ext uri="{FF2B5EF4-FFF2-40B4-BE49-F238E27FC236}">
                <a16:creationId xmlns:a16="http://schemas.microsoft.com/office/drawing/2014/main" id="{1F3B099E-87F0-0BBD-EF32-C665C9E5A46B}"/>
              </a:ext>
            </a:extLst>
          </p:cNvPr>
          <p:cNvSpPr/>
          <p:nvPr/>
        </p:nvSpPr>
        <p:spPr>
          <a:xfrm>
            <a:off x="8074660" y="2325651"/>
            <a:ext cx="3604048" cy="3291723"/>
          </a:xfrm>
          <a:prstGeom prst="rect">
            <a:avLst/>
          </a:prstGeom>
          <a:solidFill>
            <a:schemeClr val="bg1">
              <a:lumMod val="8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US">
                <a:solidFill>
                  <a:schemeClr val="tx1"/>
                </a:solidFill>
              </a:rPr>
              <a:t>Some equipment and piping across the system are operating beyond useful life. </a:t>
            </a:r>
          </a:p>
          <a:p>
            <a:pPr marL="285750" indent="-285750">
              <a:buFont typeface="Arial" panose="020B0604020202020204" pitchFamily="34" charset="0"/>
              <a:buChar char="•"/>
            </a:pPr>
            <a:r>
              <a:rPr lang="en-US">
                <a:solidFill>
                  <a:schemeClr val="tx1"/>
                </a:solidFill>
              </a:rPr>
              <a:t>Further deferral increases the risk of sudden failures, with significant consequences.</a:t>
            </a:r>
          </a:p>
          <a:p>
            <a:pPr marL="285750" indent="-285750">
              <a:buFont typeface="Arial" panose="020B0604020202020204" pitchFamily="34" charset="0"/>
              <a:buChar char="•"/>
            </a:pPr>
            <a:r>
              <a:rPr lang="en-US">
                <a:solidFill>
                  <a:schemeClr val="tx1"/>
                </a:solidFill>
              </a:rPr>
              <a:t>Impacts to safety, human health, water quality, and higher response cost.</a:t>
            </a:r>
          </a:p>
        </p:txBody>
      </p:sp>
      <p:cxnSp>
        <p:nvCxnSpPr>
          <p:cNvPr id="16" name="Straight Connector 15">
            <a:extLst>
              <a:ext uri="{FF2B5EF4-FFF2-40B4-BE49-F238E27FC236}">
                <a16:creationId xmlns:a16="http://schemas.microsoft.com/office/drawing/2014/main" id="{5D866C15-8715-6E1F-52B1-21427B50ACE3}"/>
              </a:ext>
            </a:extLst>
          </p:cNvPr>
          <p:cNvCxnSpPr/>
          <p:nvPr/>
        </p:nvCxnSpPr>
        <p:spPr>
          <a:xfrm>
            <a:off x="7931150" y="1758166"/>
            <a:ext cx="0" cy="4049752"/>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pic>
        <p:nvPicPr>
          <p:cNvPr id="8" name="Picture 7" descr="A picture containing stone&#10;&#10;AI-generated content may be incorrect.">
            <a:extLst>
              <a:ext uri="{FF2B5EF4-FFF2-40B4-BE49-F238E27FC236}">
                <a16:creationId xmlns:a16="http://schemas.microsoft.com/office/drawing/2014/main" id="{94BAF6BE-EBB1-8C59-BEF1-25BE390CCE0B}"/>
              </a:ext>
            </a:extLst>
          </p:cNvPr>
          <p:cNvPicPr>
            <a:picLocks noChangeAspect="1"/>
          </p:cNvPicPr>
          <p:nvPr/>
        </p:nvPicPr>
        <p:blipFill>
          <a:blip r:embed="rId2"/>
          <a:srcRect r="22733"/>
          <a:stretch>
            <a:fillRect/>
          </a:stretch>
        </p:blipFill>
        <p:spPr>
          <a:xfrm>
            <a:off x="805713" y="2315416"/>
            <a:ext cx="3474720" cy="3301958"/>
          </a:xfrm>
          <a:prstGeom prst="rect">
            <a:avLst/>
          </a:prstGeom>
        </p:spPr>
      </p:pic>
      <p:pic>
        <p:nvPicPr>
          <p:cNvPr id="1026" name="Picture 2">
            <a:extLst>
              <a:ext uri="{FF2B5EF4-FFF2-40B4-BE49-F238E27FC236}">
                <a16:creationId xmlns:a16="http://schemas.microsoft.com/office/drawing/2014/main" id="{4B14E5F2-2256-E8B0-C33B-3259D300A7A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455" t="7057" r="13518" b="1818"/>
          <a:stretch>
            <a:fillRect/>
          </a:stretch>
        </p:blipFill>
        <p:spPr bwMode="auto">
          <a:xfrm>
            <a:off x="4404360" y="2315416"/>
            <a:ext cx="3383280" cy="3301958"/>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323852E2-7484-6EB3-E3AE-0DF84955D2F7}"/>
              </a:ext>
            </a:extLst>
          </p:cNvPr>
          <p:cNvSpPr txBox="1"/>
          <p:nvPr/>
        </p:nvSpPr>
        <p:spPr>
          <a:xfrm>
            <a:off x="851202" y="5626880"/>
            <a:ext cx="3409649" cy="646331"/>
          </a:xfrm>
          <a:prstGeom prst="rect">
            <a:avLst/>
          </a:prstGeom>
          <a:noFill/>
        </p:spPr>
        <p:txBody>
          <a:bodyPr wrap="square" rtlCol="0">
            <a:spAutoFit/>
          </a:bodyPr>
          <a:lstStyle/>
          <a:p>
            <a:pPr algn="ctr"/>
            <a:r>
              <a:rPr lang="en-US"/>
              <a:t>South Interceptor (Renton, located under I-405)</a:t>
            </a:r>
          </a:p>
        </p:txBody>
      </p:sp>
      <p:sp>
        <p:nvSpPr>
          <p:cNvPr id="17" name="TextBox 16">
            <a:extLst>
              <a:ext uri="{FF2B5EF4-FFF2-40B4-BE49-F238E27FC236}">
                <a16:creationId xmlns:a16="http://schemas.microsoft.com/office/drawing/2014/main" id="{04CD9E12-50E2-2B9B-0558-4C8F5F8B4D5F}"/>
              </a:ext>
            </a:extLst>
          </p:cNvPr>
          <p:cNvSpPr txBox="1"/>
          <p:nvPr/>
        </p:nvSpPr>
        <p:spPr>
          <a:xfrm>
            <a:off x="4400967" y="5676721"/>
            <a:ext cx="3409649" cy="369332"/>
          </a:xfrm>
          <a:prstGeom prst="rect">
            <a:avLst/>
          </a:prstGeom>
          <a:noFill/>
        </p:spPr>
        <p:txBody>
          <a:bodyPr wrap="square" rtlCol="0">
            <a:spAutoFit/>
          </a:bodyPr>
          <a:lstStyle/>
          <a:p>
            <a:pPr algn="ctr"/>
            <a:r>
              <a:rPr lang="en-US"/>
              <a:t>Heathfield Force Main (Bellevue)</a:t>
            </a:r>
          </a:p>
        </p:txBody>
      </p:sp>
    </p:spTree>
    <p:extLst>
      <p:ext uri="{BB962C8B-B14F-4D97-AF65-F5344CB8AC3E}">
        <p14:creationId xmlns:p14="http://schemas.microsoft.com/office/powerpoint/2010/main" val="13955296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2B76D5-92A1-46DE-7B33-F185D4A30BA3}"/>
              </a:ext>
            </a:extLst>
          </p:cNvPr>
          <p:cNvSpPr>
            <a:spLocks noGrp="1"/>
          </p:cNvSpPr>
          <p:nvPr>
            <p:ph type="ctrTitle"/>
          </p:nvPr>
        </p:nvSpPr>
        <p:spPr/>
        <p:txBody>
          <a:bodyPr/>
          <a:lstStyle/>
          <a:p>
            <a:r>
              <a:rPr lang="en-US"/>
              <a:t>WTD’s Recommended Rate</a:t>
            </a:r>
          </a:p>
        </p:txBody>
      </p:sp>
      <p:sp>
        <p:nvSpPr>
          <p:cNvPr id="3" name="Subtitle 2">
            <a:extLst>
              <a:ext uri="{FF2B5EF4-FFF2-40B4-BE49-F238E27FC236}">
                <a16:creationId xmlns:a16="http://schemas.microsoft.com/office/drawing/2014/main" id="{E8B898EE-C0C9-162F-CB0C-589A3C61FAB7}"/>
              </a:ext>
            </a:extLst>
          </p:cNvPr>
          <p:cNvSpPr>
            <a:spLocks noGrp="1"/>
          </p:cNvSpPr>
          <p:nvPr>
            <p:ph type="subTitle" idx="1"/>
          </p:nvPr>
        </p:nvSpPr>
        <p:spPr/>
        <p:txBody>
          <a:bodyPr vert="horz" lIns="91440" tIns="45720" rIns="91440" bIns="45720" rtlCol="0" anchor="t">
            <a:normAutofit/>
          </a:bodyPr>
          <a:lstStyle/>
          <a:p>
            <a:r>
              <a:rPr lang="en-US"/>
              <a:t>       </a:t>
            </a:r>
          </a:p>
        </p:txBody>
      </p:sp>
      <p:sp>
        <p:nvSpPr>
          <p:cNvPr id="4" name="Slide Number Placeholder 3">
            <a:extLst>
              <a:ext uri="{FF2B5EF4-FFF2-40B4-BE49-F238E27FC236}">
                <a16:creationId xmlns:a16="http://schemas.microsoft.com/office/drawing/2014/main" id="{0DA22C12-C817-5906-5083-374365DB8CD6}"/>
              </a:ext>
            </a:extLst>
          </p:cNvPr>
          <p:cNvSpPr txBox="1">
            <a:spLocks/>
          </p:cNvSpPr>
          <p:nvPr/>
        </p:nvSpPr>
        <p:spPr>
          <a:xfrm>
            <a:off x="11784887" y="6350000"/>
            <a:ext cx="394641" cy="365125"/>
          </a:xfrm>
          <a:prstGeom prst="rect">
            <a:avLst/>
          </a:prstGeom>
        </p:spPr>
        <p:txBody>
          <a:bodyPr vert="horz" lIns="91440" tIns="45720" rIns="91440" bIns="45720" rtlCol="0" anchor="ctr"/>
          <a:lstStyle>
            <a:defPPr>
              <a:defRPr lang="en-US"/>
            </a:defPPr>
            <a:lvl1pPr marL="0" algn="ctr" defTabSz="457200" rtl="0" eaLnBrk="1" latinLnBrk="0" hangingPunct="1">
              <a:defRPr sz="14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E6AD65C-9977-0A42-9A31-E3F636BC8503}" type="slidenum">
              <a:rPr lang="en-US" smtClean="0"/>
              <a:pPr/>
              <a:t>18</a:t>
            </a:fld>
            <a:endParaRPr lang="en-US"/>
          </a:p>
        </p:txBody>
      </p:sp>
    </p:spTree>
    <p:extLst>
      <p:ext uri="{BB962C8B-B14F-4D97-AF65-F5344CB8AC3E}">
        <p14:creationId xmlns:p14="http://schemas.microsoft.com/office/powerpoint/2010/main" val="31122886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648196-0ABE-53A6-EC40-39E2E400BBCB}"/>
            </a:ext>
          </a:extLst>
        </p:cNvPr>
        <p:cNvGrpSpPr/>
        <p:nvPr/>
      </p:nvGrpSpPr>
      <p:grpSpPr>
        <a:xfrm>
          <a:off x="0" y="0"/>
          <a:ext cx="0" cy="0"/>
          <a:chOff x="0" y="0"/>
          <a:chExt cx="0" cy="0"/>
        </a:xfrm>
      </p:grpSpPr>
      <p:cxnSp>
        <p:nvCxnSpPr>
          <p:cNvPr id="3" name="Line">
            <a:extLst>
              <a:ext uri="{FF2B5EF4-FFF2-40B4-BE49-F238E27FC236}">
                <a16:creationId xmlns:a16="http://schemas.microsoft.com/office/drawing/2014/main" id="{D1218832-BA7E-BA80-9D63-AB661D82DE0F}"/>
              </a:ext>
              <a:ext uri="{C183D7F6-B498-43B3-948B-1728B52AA6E4}">
                <adec:decorative xmlns:adec="http://schemas.microsoft.com/office/drawing/2017/decorative" val="1"/>
              </a:ext>
            </a:extLst>
          </p:cNvPr>
          <p:cNvCxnSpPr>
            <a:cxnSpLocks/>
          </p:cNvCxnSpPr>
          <p:nvPr/>
        </p:nvCxnSpPr>
        <p:spPr>
          <a:xfrm>
            <a:off x="836466" y="1541116"/>
            <a:ext cx="10519066" cy="0"/>
          </a:xfrm>
          <a:prstGeom prst="line">
            <a:avLst/>
          </a:prstGeom>
          <a:ln w="53975">
            <a:solidFill>
              <a:schemeClr val="tx2"/>
            </a:solidFill>
          </a:ln>
        </p:spPr>
        <p:style>
          <a:lnRef idx="2">
            <a:schemeClr val="accent1"/>
          </a:lnRef>
          <a:fillRef idx="0">
            <a:schemeClr val="accent1"/>
          </a:fillRef>
          <a:effectRef idx="1">
            <a:schemeClr val="accent1"/>
          </a:effectRef>
          <a:fontRef idx="minor">
            <a:schemeClr val="tx1"/>
          </a:fontRef>
        </p:style>
      </p:cxnSp>
      <p:sp>
        <p:nvSpPr>
          <p:cNvPr id="7" name="Body">
            <a:extLst>
              <a:ext uri="{FF2B5EF4-FFF2-40B4-BE49-F238E27FC236}">
                <a16:creationId xmlns:a16="http://schemas.microsoft.com/office/drawing/2014/main" id="{75B06733-AAEA-70A0-2CE3-BFB3BB693B02}"/>
              </a:ext>
            </a:extLst>
          </p:cNvPr>
          <p:cNvSpPr txBox="1">
            <a:spLocks/>
          </p:cNvSpPr>
          <p:nvPr/>
        </p:nvSpPr>
        <p:spPr>
          <a:xfrm>
            <a:off x="836466" y="1863636"/>
            <a:ext cx="10519066" cy="3904788"/>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4800" kern="1200">
                <a:solidFill>
                  <a:schemeClr val="tx1"/>
                </a:solidFill>
                <a:latin typeface="+mj-lt"/>
                <a:ea typeface="+mj-ea"/>
                <a:cs typeface="+mj-cs"/>
              </a:defRPr>
            </a:lvl1pPr>
          </a:lstStyle>
          <a:p>
            <a:pPr marL="342900" indent="-342900">
              <a:lnSpc>
                <a:spcPct val="120000"/>
              </a:lnSpc>
              <a:buFont typeface="Arial" panose="020B0604020202020204" pitchFamily="34" charset="0"/>
              <a:buChar char="•"/>
              <a:defRPr/>
            </a:pPr>
            <a:endParaRPr kumimoji="0" lang="en-US" sz="2400" b="0" i="0" u="none" strike="noStrike" kern="1200" cap="none" spc="0" normalizeH="0" baseline="0" noProof="0">
              <a:ln>
                <a:noFill/>
              </a:ln>
              <a:solidFill>
                <a:srgbClr val="000000"/>
              </a:solidFill>
              <a:effectLst/>
              <a:uLnTx/>
              <a:uFillTx/>
              <a:latin typeface="Aptos" panose="02110004020202020204"/>
              <a:ea typeface="+mj-ea"/>
              <a:cs typeface="+mj-cs"/>
            </a:endParaRPr>
          </a:p>
          <a:p>
            <a:pPr marL="800100" lvl="1" indent="-342900">
              <a:lnSpc>
                <a:spcPct val="120000"/>
              </a:lnSpc>
              <a:spcBef>
                <a:spcPct val="0"/>
              </a:spcBef>
              <a:buFont typeface="Arial" panose="020B0604020202020204" pitchFamily="34" charset="0"/>
              <a:buChar char="•"/>
              <a:defRPr/>
            </a:pPr>
            <a:endParaRPr kumimoji="0" lang="en-US" sz="100" b="0" i="0" u="none" strike="noStrike" kern="1200" cap="none" spc="0" normalizeH="0" baseline="0" noProof="0">
              <a:ln>
                <a:noFill/>
              </a:ln>
              <a:solidFill>
                <a:srgbClr val="000000"/>
              </a:solidFill>
              <a:effectLst/>
              <a:uLnTx/>
              <a:uFillTx/>
              <a:latin typeface="Aptos" panose="02110004020202020204"/>
              <a:ea typeface="+mj-ea"/>
              <a:cs typeface="+mj-cs"/>
            </a:endParaRPr>
          </a:p>
        </p:txBody>
      </p:sp>
      <p:sp>
        <p:nvSpPr>
          <p:cNvPr id="6" name="Title">
            <a:extLst>
              <a:ext uri="{FF2B5EF4-FFF2-40B4-BE49-F238E27FC236}">
                <a16:creationId xmlns:a16="http://schemas.microsoft.com/office/drawing/2014/main" id="{8514F18B-EDB6-AE54-83B4-9652DA7BE2A0}"/>
              </a:ext>
            </a:extLst>
          </p:cNvPr>
          <p:cNvSpPr>
            <a:spLocks noGrp="1"/>
          </p:cNvSpPr>
          <p:nvPr>
            <p:ph type="ctrTitle" hasCustomPrompt="1"/>
          </p:nvPr>
        </p:nvSpPr>
        <p:spPr>
          <a:xfrm>
            <a:off x="836466" y="638036"/>
            <a:ext cx="10519066" cy="914400"/>
          </a:xfrm>
        </p:spPr>
        <p:txBody>
          <a:bodyPr anchor="b">
            <a:noAutofit/>
          </a:bodyPr>
          <a:lstStyle>
            <a:lvl1pPr algn="l">
              <a:defRPr sz="6000"/>
            </a:lvl1pPr>
          </a:lstStyle>
          <a:p>
            <a:r>
              <a:rPr lang="en-US" sz="3200"/>
              <a:t>Draft </a:t>
            </a:r>
            <a:r>
              <a:rPr lang="en-US" sz="3200" b="1"/>
              <a:t>WTD Proposal </a:t>
            </a:r>
            <a:r>
              <a:rPr lang="en-US" sz="3200"/>
              <a:t>prioritizes regulatory compliance, needed asset renewal and replacement, and addresses capacity needs</a:t>
            </a:r>
            <a:endParaRPr lang="en-US" sz="3200">
              <a:highlight>
                <a:srgbClr val="FFFF00"/>
              </a:highlight>
            </a:endParaRPr>
          </a:p>
        </p:txBody>
      </p:sp>
      <p:sp>
        <p:nvSpPr>
          <p:cNvPr id="13" name="TextBox 12">
            <a:extLst>
              <a:ext uri="{FF2B5EF4-FFF2-40B4-BE49-F238E27FC236}">
                <a16:creationId xmlns:a16="http://schemas.microsoft.com/office/drawing/2014/main" id="{632AAD8D-A858-ABFC-004F-86275D2BB253}"/>
              </a:ext>
            </a:extLst>
          </p:cNvPr>
          <p:cNvSpPr txBox="1"/>
          <p:nvPr/>
        </p:nvSpPr>
        <p:spPr>
          <a:xfrm>
            <a:off x="8807571" y="6402183"/>
            <a:ext cx="3000366" cy="276999"/>
          </a:xfrm>
          <a:prstGeom prst="rect">
            <a:avLst/>
          </a:prstGeom>
          <a:noFill/>
        </p:spPr>
        <p:txBody>
          <a:bodyPr wrap="square" rtlCol="0">
            <a:spAutoFit/>
          </a:bodyPr>
          <a:lstStyle/>
          <a:p>
            <a:r>
              <a:rPr lang="en-US" sz="1200" i="1">
                <a:solidFill>
                  <a:schemeClr val="bg1"/>
                </a:solidFill>
              </a:rPr>
              <a:t>Confidential - For Internal  Discussion Only</a:t>
            </a:r>
          </a:p>
        </p:txBody>
      </p:sp>
      <p:sp>
        <p:nvSpPr>
          <p:cNvPr id="17" name="Rectangle 16">
            <a:extLst>
              <a:ext uri="{FF2B5EF4-FFF2-40B4-BE49-F238E27FC236}">
                <a16:creationId xmlns:a16="http://schemas.microsoft.com/office/drawing/2014/main" id="{E6399AE8-EDD8-91CC-1814-1FF409BC2560}"/>
              </a:ext>
            </a:extLst>
          </p:cNvPr>
          <p:cNvSpPr/>
          <p:nvPr/>
        </p:nvSpPr>
        <p:spPr>
          <a:xfrm>
            <a:off x="836466" y="1817994"/>
            <a:ext cx="4386166" cy="4846320"/>
          </a:xfrm>
          <a:prstGeom prst="rect">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1200" i="1">
              <a:solidFill>
                <a:schemeClr val="tx1"/>
              </a:solidFill>
            </a:endParaRPr>
          </a:p>
          <a:p>
            <a:endParaRPr lang="en-US" sz="1200" i="1">
              <a:solidFill>
                <a:schemeClr val="tx1"/>
              </a:solidFill>
            </a:endParaRPr>
          </a:p>
          <a:p>
            <a:endParaRPr lang="en-US" sz="1200" i="1">
              <a:solidFill>
                <a:schemeClr val="tx1"/>
              </a:solidFill>
            </a:endParaRPr>
          </a:p>
          <a:p>
            <a:endParaRPr lang="en-US" sz="1200" i="1">
              <a:solidFill>
                <a:schemeClr val="tx1"/>
              </a:solidFill>
            </a:endParaRPr>
          </a:p>
          <a:p>
            <a:endParaRPr lang="en-US" sz="1200" i="1">
              <a:solidFill>
                <a:schemeClr val="tx1"/>
              </a:solidFill>
            </a:endParaRPr>
          </a:p>
          <a:p>
            <a:endParaRPr lang="en-US" sz="1200" i="1">
              <a:solidFill>
                <a:schemeClr val="tx1"/>
              </a:solidFill>
            </a:endParaRPr>
          </a:p>
          <a:p>
            <a:endParaRPr lang="en-US" sz="1200" i="1">
              <a:solidFill>
                <a:schemeClr val="tx1"/>
              </a:solidFill>
            </a:endParaRPr>
          </a:p>
          <a:p>
            <a:endParaRPr lang="en-US" sz="1200" i="1">
              <a:solidFill>
                <a:schemeClr val="tx1"/>
              </a:solidFill>
            </a:endParaRPr>
          </a:p>
          <a:p>
            <a:endParaRPr lang="en-US" sz="1200" i="1">
              <a:solidFill>
                <a:schemeClr val="tx1"/>
              </a:solidFill>
            </a:endParaRPr>
          </a:p>
          <a:p>
            <a:endParaRPr lang="en-US" sz="1200" i="1">
              <a:solidFill>
                <a:schemeClr val="tx1"/>
              </a:solidFill>
            </a:endParaRPr>
          </a:p>
          <a:p>
            <a:endParaRPr lang="en-US" sz="1200" i="1">
              <a:solidFill>
                <a:schemeClr val="tx1"/>
              </a:solidFill>
            </a:endParaRPr>
          </a:p>
          <a:p>
            <a:endParaRPr lang="en-US" sz="1200" i="1">
              <a:solidFill>
                <a:schemeClr val="tx1"/>
              </a:solidFill>
            </a:endParaRPr>
          </a:p>
          <a:p>
            <a:endParaRPr lang="en-US" sz="1200" i="1">
              <a:solidFill>
                <a:schemeClr val="tx1"/>
              </a:solidFill>
            </a:endParaRPr>
          </a:p>
          <a:p>
            <a:endParaRPr lang="en-US" sz="1200" i="1">
              <a:solidFill>
                <a:schemeClr val="tx1"/>
              </a:solidFill>
            </a:endParaRPr>
          </a:p>
          <a:p>
            <a:endParaRPr lang="en-US" sz="1200" i="1">
              <a:solidFill>
                <a:schemeClr val="tx1"/>
              </a:solidFill>
            </a:endParaRPr>
          </a:p>
          <a:p>
            <a:pPr algn="ctr"/>
            <a:endParaRPr lang="en-US"/>
          </a:p>
        </p:txBody>
      </p:sp>
      <p:sp>
        <p:nvSpPr>
          <p:cNvPr id="19" name="TextBox 18">
            <a:extLst>
              <a:ext uri="{FF2B5EF4-FFF2-40B4-BE49-F238E27FC236}">
                <a16:creationId xmlns:a16="http://schemas.microsoft.com/office/drawing/2014/main" id="{2B334C10-1B2C-2382-EDED-B59417FDA65A}"/>
              </a:ext>
            </a:extLst>
          </p:cNvPr>
          <p:cNvSpPr txBox="1"/>
          <p:nvPr/>
        </p:nvSpPr>
        <p:spPr>
          <a:xfrm>
            <a:off x="1163142" y="3606957"/>
            <a:ext cx="3698544" cy="2046714"/>
          </a:xfrm>
          <a:prstGeom prst="rect">
            <a:avLst/>
          </a:prstGeom>
          <a:solidFill>
            <a:schemeClr val="bg1"/>
          </a:solidFill>
          <a:ln w="19050">
            <a:solidFill>
              <a:srgbClr val="EFDD4F"/>
            </a:solidFill>
          </a:ln>
          <a:effectLst>
            <a:outerShdw blurRad="50800" dist="38100" dir="2700000" algn="tl" rotWithShape="0">
              <a:prstClr val="black">
                <a:alpha val="40000"/>
              </a:prstClr>
            </a:outerShdw>
          </a:effectLst>
        </p:spPr>
        <p:txBody>
          <a:bodyPr wrap="square" rtlCol="0">
            <a:spAutoFit/>
          </a:bodyPr>
          <a:lstStyle/>
          <a:p>
            <a:r>
              <a:rPr lang="en-US" sz="1400" b="1"/>
              <a:t>        Asset Reliability and Safety, System Capacity, and Financial Risk</a:t>
            </a:r>
          </a:p>
          <a:p>
            <a:endParaRPr lang="en-US" sz="300" b="1"/>
          </a:p>
          <a:p>
            <a:pPr marL="285750" indent="-285750">
              <a:buFont typeface="Arial" panose="020B0604020202020204" pitchFamily="34" charset="0"/>
              <a:buChar char="•"/>
            </a:pPr>
            <a:r>
              <a:rPr lang="en-US" sz="1200"/>
              <a:t>Still defers some AM projects identified as being in poor to very poor condition. Risks include overflows, sinkholes, equipment damage, permit violations, and life safety hazards.</a:t>
            </a:r>
          </a:p>
          <a:p>
            <a:pPr marL="285750" indent="-285750">
              <a:buFont typeface="Arial" panose="020B0604020202020204" pitchFamily="34" charset="0"/>
              <a:buChar char="•"/>
            </a:pPr>
            <a:r>
              <a:rPr lang="en-US" sz="1200"/>
              <a:t>Defers I/I driven capacity projects with low levels of service, risks include sewer overflows</a:t>
            </a:r>
          </a:p>
          <a:p>
            <a:pPr marL="285750" indent="-285750">
              <a:buFont typeface="Arial" panose="020B0604020202020204" pitchFamily="34" charset="0"/>
              <a:buChar char="•"/>
            </a:pPr>
            <a:r>
              <a:rPr lang="en-US" sz="1200"/>
              <a:t>Deferrals affecting asset remaining useful life and condition also poses risk to credit ratings</a:t>
            </a:r>
          </a:p>
        </p:txBody>
      </p:sp>
      <p:sp>
        <p:nvSpPr>
          <p:cNvPr id="21" name="TextBox 20">
            <a:extLst>
              <a:ext uri="{FF2B5EF4-FFF2-40B4-BE49-F238E27FC236}">
                <a16:creationId xmlns:a16="http://schemas.microsoft.com/office/drawing/2014/main" id="{C3E80F17-9634-426E-8AA7-193A8E783ECA}"/>
              </a:ext>
            </a:extLst>
          </p:cNvPr>
          <p:cNvSpPr txBox="1"/>
          <p:nvPr/>
        </p:nvSpPr>
        <p:spPr>
          <a:xfrm>
            <a:off x="819331" y="3193718"/>
            <a:ext cx="4386166" cy="369332"/>
          </a:xfrm>
          <a:prstGeom prst="rect">
            <a:avLst/>
          </a:prstGeom>
          <a:noFill/>
        </p:spPr>
        <p:txBody>
          <a:bodyPr wrap="square" rtlCol="0">
            <a:spAutoFit/>
          </a:bodyPr>
          <a:lstStyle/>
          <a:p>
            <a:pPr algn="ctr"/>
            <a:r>
              <a:rPr lang="en-US" b="1"/>
              <a:t>Implications &amp; Risks:</a:t>
            </a:r>
          </a:p>
        </p:txBody>
      </p:sp>
      <p:grpSp>
        <p:nvGrpSpPr>
          <p:cNvPr id="34" name="Group 33">
            <a:extLst>
              <a:ext uri="{FF2B5EF4-FFF2-40B4-BE49-F238E27FC236}">
                <a16:creationId xmlns:a16="http://schemas.microsoft.com/office/drawing/2014/main" id="{D2CA972E-EBA3-5054-19CF-582E1D3FC66C}"/>
              </a:ext>
            </a:extLst>
          </p:cNvPr>
          <p:cNvGrpSpPr/>
          <p:nvPr/>
        </p:nvGrpSpPr>
        <p:grpSpPr>
          <a:xfrm>
            <a:off x="1163142" y="5768424"/>
            <a:ext cx="3698544" cy="723275"/>
            <a:chOff x="1180277" y="3821883"/>
            <a:chExt cx="3698544" cy="723275"/>
          </a:xfrm>
        </p:grpSpPr>
        <p:sp>
          <p:nvSpPr>
            <p:cNvPr id="27" name="TextBox 26">
              <a:extLst>
                <a:ext uri="{FF2B5EF4-FFF2-40B4-BE49-F238E27FC236}">
                  <a16:creationId xmlns:a16="http://schemas.microsoft.com/office/drawing/2014/main" id="{F65DD06C-FCBC-CBEE-5D9F-8A89725980AB}"/>
                </a:ext>
              </a:extLst>
            </p:cNvPr>
            <p:cNvSpPr txBox="1"/>
            <p:nvPr/>
          </p:nvSpPr>
          <p:spPr>
            <a:xfrm>
              <a:off x="1180277" y="3821883"/>
              <a:ext cx="3698544" cy="723275"/>
            </a:xfrm>
            <a:prstGeom prst="rect">
              <a:avLst/>
            </a:prstGeom>
            <a:solidFill>
              <a:schemeClr val="bg1"/>
            </a:solidFill>
            <a:ln w="19050">
              <a:solidFill>
                <a:srgbClr val="00AF4F"/>
              </a:solidFill>
            </a:ln>
            <a:effectLst>
              <a:outerShdw blurRad="50800" dist="38100" dir="2700000" algn="tl" rotWithShape="0">
                <a:prstClr val="black">
                  <a:alpha val="40000"/>
                </a:prstClr>
              </a:outerShdw>
            </a:effectLst>
          </p:spPr>
          <p:txBody>
            <a:bodyPr wrap="square" rtlCol="0">
              <a:spAutoFit/>
            </a:bodyPr>
            <a:lstStyle/>
            <a:p>
              <a:r>
                <a:rPr lang="en-US" sz="1400" b="1"/>
                <a:t>       Regulatory Compliance Risk</a:t>
              </a:r>
            </a:p>
            <a:p>
              <a:endParaRPr lang="en-US" sz="300" b="1"/>
            </a:p>
            <a:p>
              <a:pPr marL="285750" indent="-285750">
                <a:buFont typeface="Arial" panose="020B0604020202020204" pitchFamily="34" charset="0"/>
                <a:buChar char="•"/>
              </a:pPr>
              <a:r>
                <a:rPr lang="en-US" sz="1200"/>
                <a:t>Includes significant investments (50% of 10-year CIP) to meet regulatory milestones</a:t>
              </a:r>
            </a:p>
          </p:txBody>
        </p:sp>
        <p:pic>
          <p:nvPicPr>
            <p:cNvPr id="28" name="Picture 27">
              <a:extLst>
                <a:ext uri="{FF2B5EF4-FFF2-40B4-BE49-F238E27FC236}">
                  <a16:creationId xmlns:a16="http://schemas.microsoft.com/office/drawing/2014/main" id="{040A2397-DD88-5B85-EA28-5EDD683732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7073" y="3865790"/>
              <a:ext cx="281887" cy="251685"/>
            </a:xfrm>
            <a:prstGeom prst="rect">
              <a:avLst/>
            </a:prstGeom>
          </p:spPr>
        </p:pic>
      </p:grpSp>
      <p:sp>
        <p:nvSpPr>
          <p:cNvPr id="32" name="Rectangle 31">
            <a:extLst>
              <a:ext uri="{FF2B5EF4-FFF2-40B4-BE49-F238E27FC236}">
                <a16:creationId xmlns:a16="http://schemas.microsoft.com/office/drawing/2014/main" id="{0A4E4345-F001-2C9A-31D3-BEC356FEE043}"/>
              </a:ext>
            </a:extLst>
          </p:cNvPr>
          <p:cNvSpPr/>
          <p:nvPr/>
        </p:nvSpPr>
        <p:spPr>
          <a:xfrm>
            <a:off x="5458969" y="1817994"/>
            <a:ext cx="5896564" cy="481668"/>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a:t>Current State Capital Forecast*</a:t>
            </a:r>
          </a:p>
          <a:p>
            <a:pPr algn="ctr"/>
            <a:r>
              <a:rPr lang="en-US" sz="1100" i="1"/>
              <a:t>By Portfolio Category</a:t>
            </a:r>
          </a:p>
        </p:txBody>
      </p:sp>
      <p:pic>
        <p:nvPicPr>
          <p:cNvPr id="38" name="Graphic 37" descr="Warning outline">
            <a:extLst>
              <a:ext uri="{FF2B5EF4-FFF2-40B4-BE49-F238E27FC236}">
                <a16:creationId xmlns:a16="http://schemas.microsoft.com/office/drawing/2014/main" id="{3B42042C-5AF3-0585-61D1-876750943A0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218716" y="3630987"/>
            <a:ext cx="244449" cy="244449"/>
          </a:xfrm>
          <a:prstGeom prst="rect">
            <a:avLst/>
          </a:prstGeom>
        </p:spPr>
      </p:pic>
      <p:sp>
        <p:nvSpPr>
          <p:cNvPr id="2" name="Slide Number Placeholder 3">
            <a:extLst>
              <a:ext uri="{FF2B5EF4-FFF2-40B4-BE49-F238E27FC236}">
                <a16:creationId xmlns:a16="http://schemas.microsoft.com/office/drawing/2014/main" id="{D90A90B8-A74D-403F-E026-932714B166CE}"/>
              </a:ext>
            </a:extLst>
          </p:cNvPr>
          <p:cNvSpPr txBox="1">
            <a:spLocks/>
          </p:cNvSpPr>
          <p:nvPr/>
        </p:nvSpPr>
        <p:spPr>
          <a:xfrm>
            <a:off x="11784887" y="6350000"/>
            <a:ext cx="394641" cy="365125"/>
          </a:xfrm>
          <a:prstGeom prst="rect">
            <a:avLst/>
          </a:prstGeom>
        </p:spPr>
        <p:txBody>
          <a:bodyPr vert="horz" lIns="91440" tIns="45720" rIns="91440" bIns="45720" rtlCol="0" anchor="ctr"/>
          <a:lstStyle>
            <a:defPPr>
              <a:defRPr lang="en-US"/>
            </a:defPPr>
            <a:lvl1pPr marL="0" algn="ctr" defTabSz="457200" rtl="0" eaLnBrk="1" latinLnBrk="0" hangingPunct="1">
              <a:defRPr sz="14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E6AD65C-9977-0A42-9A31-E3F636BC8503}" type="slidenum">
              <a:rPr lang="en-US" smtClean="0"/>
              <a:pPr/>
              <a:t>19</a:t>
            </a:fld>
            <a:endParaRPr lang="en-US"/>
          </a:p>
        </p:txBody>
      </p:sp>
      <p:graphicFrame>
        <p:nvGraphicFramePr>
          <p:cNvPr id="9" name="Chart 8">
            <a:extLst>
              <a:ext uri="{FF2B5EF4-FFF2-40B4-BE49-F238E27FC236}">
                <a16:creationId xmlns:a16="http://schemas.microsoft.com/office/drawing/2014/main" id="{B4AAD031-5B26-9566-E9F9-FD3DB3E275B9}"/>
              </a:ext>
            </a:extLst>
          </p:cNvPr>
          <p:cNvGraphicFramePr>
            <a:graphicFrameLocks/>
          </p:cNvGraphicFramePr>
          <p:nvPr/>
        </p:nvGraphicFramePr>
        <p:xfrm>
          <a:off x="5458969" y="2351845"/>
          <a:ext cx="5896564" cy="3479345"/>
        </p:xfrm>
        <a:graphic>
          <a:graphicData uri="http://schemas.openxmlformats.org/drawingml/2006/chart">
            <c:chart xmlns:c="http://schemas.openxmlformats.org/drawingml/2006/chart" xmlns:r="http://schemas.openxmlformats.org/officeDocument/2006/relationships" r:id="rId6"/>
          </a:graphicData>
        </a:graphic>
      </p:graphicFrame>
      <p:sp>
        <p:nvSpPr>
          <p:cNvPr id="4" name="TextBox 3">
            <a:extLst>
              <a:ext uri="{FF2B5EF4-FFF2-40B4-BE49-F238E27FC236}">
                <a16:creationId xmlns:a16="http://schemas.microsoft.com/office/drawing/2014/main" id="{84646CCD-DA93-2F44-AD94-4EC17FB88579}"/>
              </a:ext>
            </a:extLst>
          </p:cNvPr>
          <p:cNvSpPr txBox="1"/>
          <p:nvPr/>
        </p:nvSpPr>
        <p:spPr>
          <a:xfrm>
            <a:off x="819331" y="1863636"/>
            <a:ext cx="4386166" cy="369332"/>
          </a:xfrm>
          <a:prstGeom prst="rect">
            <a:avLst/>
          </a:prstGeom>
          <a:noFill/>
        </p:spPr>
        <p:txBody>
          <a:bodyPr wrap="square" rtlCol="0">
            <a:spAutoFit/>
          </a:bodyPr>
          <a:lstStyle/>
          <a:p>
            <a:pPr algn="ctr"/>
            <a:r>
              <a:rPr lang="en-US" b="1"/>
              <a:t>Benefits:</a:t>
            </a:r>
          </a:p>
        </p:txBody>
      </p:sp>
      <p:sp>
        <p:nvSpPr>
          <p:cNvPr id="5" name="TextBox 4">
            <a:extLst>
              <a:ext uri="{FF2B5EF4-FFF2-40B4-BE49-F238E27FC236}">
                <a16:creationId xmlns:a16="http://schemas.microsoft.com/office/drawing/2014/main" id="{D562047A-5F19-D861-8415-982E42E00AE4}"/>
              </a:ext>
            </a:extLst>
          </p:cNvPr>
          <p:cNvSpPr txBox="1"/>
          <p:nvPr/>
        </p:nvSpPr>
        <p:spPr>
          <a:xfrm>
            <a:off x="1180277" y="2272848"/>
            <a:ext cx="3698544" cy="830997"/>
          </a:xfrm>
          <a:prstGeom prst="rect">
            <a:avLst/>
          </a:prstGeom>
          <a:ln/>
        </p:spPr>
        <p:style>
          <a:lnRef idx="2">
            <a:schemeClr val="dk1"/>
          </a:lnRef>
          <a:fillRef idx="1">
            <a:schemeClr val="lt1"/>
          </a:fillRef>
          <a:effectRef idx="0">
            <a:schemeClr val="dk1"/>
          </a:effectRef>
          <a:fontRef idx="minor">
            <a:schemeClr val="dk1"/>
          </a:fontRef>
        </p:style>
        <p:txBody>
          <a:bodyPr wrap="square" rtlCol="0">
            <a:spAutoFit/>
          </a:bodyPr>
          <a:lstStyle/>
          <a:p>
            <a:r>
              <a:rPr lang="en-US" sz="1200"/>
              <a:t>This capital forecast positions WTD to meet regulatory deadlines, proactively replace some of the most critical assets prior to failure, and avoid building moratoria driven by insufficient capacity.</a:t>
            </a:r>
          </a:p>
        </p:txBody>
      </p:sp>
    </p:spTree>
    <p:extLst>
      <p:ext uri="{BB962C8B-B14F-4D97-AF65-F5344CB8AC3E}">
        <p14:creationId xmlns:p14="http://schemas.microsoft.com/office/powerpoint/2010/main" val="17610615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3D33CF-72AA-C63A-F417-881E969CEF1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EC0936B-DE7B-9219-20E5-B26DD030A790}"/>
              </a:ext>
            </a:extLst>
          </p:cNvPr>
          <p:cNvSpPr>
            <a:spLocks noGrp="1"/>
          </p:cNvSpPr>
          <p:nvPr>
            <p:ph type="title"/>
          </p:nvPr>
        </p:nvSpPr>
        <p:spPr>
          <a:xfrm>
            <a:off x="411480" y="136525"/>
            <a:ext cx="12179528" cy="790344"/>
          </a:xfrm>
        </p:spPr>
        <p:txBody>
          <a:bodyPr>
            <a:noAutofit/>
          </a:bodyPr>
          <a:lstStyle/>
          <a:p>
            <a:r>
              <a:rPr lang="en-US" sz="3600"/>
              <a:t>Rate Impacts – WTD’s Recommended Rate</a:t>
            </a:r>
          </a:p>
        </p:txBody>
      </p:sp>
      <p:sp>
        <p:nvSpPr>
          <p:cNvPr id="18" name="TextBox 17">
            <a:extLst>
              <a:ext uri="{FF2B5EF4-FFF2-40B4-BE49-F238E27FC236}">
                <a16:creationId xmlns:a16="http://schemas.microsoft.com/office/drawing/2014/main" id="{3E752E2F-F8D7-ADAC-C856-91A6700AF05B}"/>
              </a:ext>
            </a:extLst>
          </p:cNvPr>
          <p:cNvSpPr txBox="1"/>
          <p:nvPr/>
        </p:nvSpPr>
        <p:spPr>
          <a:xfrm>
            <a:off x="646745" y="869132"/>
            <a:ext cx="2459114" cy="369332"/>
          </a:xfrm>
          <a:prstGeom prst="rect">
            <a:avLst/>
          </a:prstGeom>
          <a:noFill/>
        </p:spPr>
        <p:txBody>
          <a:bodyPr wrap="square" rtlCol="0">
            <a:spAutoFit/>
          </a:bodyPr>
          <a:lstStyle/>
          <a:p>
            <a:r>
              <a:rPr lang="en-US" b="1" u="sng"/>
              <a:t>2026 Rate Forecast:</a:t>
            </a:r>
          </a:p>
        </p:txBody>
      </p:sp>
      <p:sp>
        <p:nvSpPr>
          <p:cNvPr id="19" name="TextBox 18">
            <a:extLst>
              <a:ext uri="{FF2B5EF4-FFF2-40B4-BE49-F238E27FC236}">
                <a16:creationId xmlns:a16="http://schemas.microsoft.com/office/drawing/2014/main" id="{8A483ECD-16F4-E447-D3E3-18027A6076D0}"/>
              </a:ext>
            </a:extLst>
          </p:cNvPr>
          <p:cNvSpPr txBox="1"/>
          <p:nvPr/>
        </p:nvSpPr>
        <p:spPr>
          <a:xfrm>
            <a:off x="646742" y="3580005"/>
            <a:ext cx="7646865" cy="369332"/>
          </a:xfrm>
          <a:prstGeom prst="rect">
            <a:avLst/>
          </a:prstGeom>
          <a:noFill/>
        </p:spPr>
        <p:txBody>
          <a:bodyPr wrap="square" rtlCol="0">
            <a:spAutoFit/>
          </a:bodyPr>
          <a:lstStyle/>
          <a:p>
            <a:r>
              <a:rPr lang="en-US" b="1" u="sng"/>
              <a:t>2027 WTD’s Recommended Rate Forecast:</a:t>
            </a:r>
          </a:p>
        </p:txBody>
      </p:sp>
      <p:sp>
        <p:nvSpPr>
          <p:cNvPr id="30" name="Rectangle 29">
            <a:extLst>
              <a:ext uri="{FF2B5EF4-FFF2-40B4-BE49-F238E27FC236}">
                <a16:creationId xmlns:a16="http://schemas.microsoft.com/office/drawing/2014/main" id="{FDA4DF19-B850-BAEB-D1A1-8ECB0A749C4E}"/>
              </a:ext>
            </a:extLst>
          </p:cNvPr>
          <p:cNvSpPr/>
          <p:nvPr/>
        </p:nvSpPr>
        <p:spPr bwMode="auto">
          <a:xfrm>
            <a:off x="646744" y="1227355"/>
            <a:ext cx="10742313" cy="2357890"/>
          </a:xfrm>
          <a:prstGeom prst="rect">
            <a:avLst/>
          </a:prstGeom>
          <a:noFill/>
          <a:ln w="25400" cap="flat" cmpd="sng" algn="ctr">
            <a:solidFill>
              <a:schemeClr val="tx1"/>
            </a:solidFill>
            <a:prstDash val="solid"/>
            <a:round/>
            <a:headEnd type="none" w="med" len="med"/>
            <a:tailEnd type="none" w="med" len="med"/>
          </a:ln>
          <a:effectLst/>
        </p:spPr>
        <p:txBody>
          <a:bodyPr vert="horz" wrap="square" lIns="0" tIns="0" rIns="0" bIns="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4" name="Rectangle 3">
            <a:extLst>
              <a:ext uri="{FF2B5EF4-FFF2-40B4-BE49-F238E27FC236}">
                <a16:creationId xmlns:a16="http://schemas.microsoft.com/office/drawing/2014/main" id="{D989B8BF-5E89-CD48-F3EB-EF27AE9334D2}"/>
              </a:ext>
            </a:extLst>
          </p:cNvPr>
          <p:cNvSpPr/>
          <p:nvPr/>
        </p:nvSpPr>
        <p:spPr bwMode="auto">
          <a:xfrm>
            <a:off x="646744" y="4000125"/>
            <a:ext cx="10742313" cy="2357890"/>
          </a:xfrm>
          <a:prstGeom prst="rect">
            <a:avLst/>
          </a:prstGeom>
          <a:noFill/>
          <a:ln w="25400" cap="flat" cmpd="sng" algn="ctr">
            <a:solidFill>
              <a:schemeClr val="tx1"/>
            </a:solidFill>
            <a:prstDash val="solid"/>
            <a:round/>
            <a:headEnd type="none" w="med" len="med"/>
            <a:tailEnd type="none" w="med" len="med"/>
          </a:ln>
          <a:effectLst/>
        </p:spPr>
        <p:txBody>
          <a:bodyPr vert="horz" wrap="square" lIns="0" tIns="0" rIns="0" bIns="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6" name="Slide Number Placeholder 5">
            <a:extLst>
              <a:ext uri="{FF2B5EF4-FFF2-40B4-BE49-F238E27FC236}">
                <a16:creationId xmlns:a16="http://schemas.microsoft.com/office/drawing/2014/main" id="{597A34AB-E5E6-2829-F33B-59FE4BFDA7DD}"/>
              </a:ext>
            </a:extLst>
          </p:cNvPr>
          <p:cNvSpPr>
            <a:spLocks noGrp="1"/>
          </p:cNvSpPr>
          <p:nvPr>
            <p:ph type="sldNum" sz="quarter" idx="4"/>
          </p:nvPr>
        </p:nvSpPr>
        <p:spPr>
          <a:xfrm>
            <a:off x="11784888" y="6356350"/>
            <a:ext cx="394641" cy="365125"/>
          </a:xfrm>
        </p:spPr>
        <p:txBody>
          <a:bodyPr/>
          <a:lstStyle/>
          <a:p>
            <a:endParaRPr lang="en-US"/>
          </a:p>
          <a:p>
            <a:endParaRPr lang="en-US"/>
          </a:p>
        </p:txBody>
      </p:sp>
      <p:sp>
        <p:nvSpPr>
          <p:cNvPr id="8" name="Slide Number Placeholder 3">
            <a:extLst>
              <a:ext uri="{FF2B5EF4-FFF2-40B4-BE49-F238E27FC236}">
                <a16:creationId xmlns:a16="http://schemas.microsoft.com/office/drawing/2014/main" id="{5FC68ADF-CE52-94CE-3909-97EBEA4350F8}"/>
              </a:ext>
            </a:extLst>
          </p:cNvPr>
          <p:cNvSpPr txBox="1">
            <a:spLocks/>
          </p:cNvSpPr>
          <p:nvPr/>
        </p:nvSpPr>
        <p:spPr>
          <a:xfrm>
            <a:off x="11784887" y="6350000"/>
            <a:ext cx="394641" cy="365125"/>
          </a:xfrm>
          <a:prstGeom prst="rect">
            <a:avLst/>
          </a:prstGeom>
        </p:spPr>
        <p:txBody>
          <a:bodyPr vert="horz" lIns="91440" tIns="45720" rIns="91440" bIns="45720" rtlCol="0" anchor="ctr"/>
          <a:lstStyle>
            <a:defPPr>
              <a:defRPr lang="en-US"/>
            </a:defPPr>
            <a:lvl1pPr marL="0" algn="ctr" defTabSz="457200" rtl="0" eaLnBrk="1" latinLnBrk="0" hangingPunct="1">
              <a:defRPr sz="14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E6AD65C-9977-0A42-9A31-E3F636BC8503}" type="slidenum">
              <a:rPr lang="en-US" smtClean="0"/>
              <a:pPr/>
              <a:t>20</a:t>
            </a:fld>
            <a:endParaRPr lang="en-US"/>
          </a:p>
        </p:txBody>
      </p:sp>
      <p:pic>
        <p:nvPicPr>
          <p:cNvPr id="3" name="Picture 2">
            <a:extLst>
              <a:ext uri="{FF2B5EF4-FFF2-40B4-BE49-F238E27FC236}">
                <a16:creationId xmlns:a16="http://schemas.microsoft.com/office/drawing/2014/main" id="{0F428CA6-D4A1-A3C1-4229-A322C7269E4F}"/>
              </a:ext>
            </a:extLst>
          </p:cNvPr>
          <p:cNvPicPr>
            <a:picLocks noChangeAspect="1"/>
          </p:cNvPicPr>
          <p:nvPr/>
        </p:nvPicPr>
        <p:blipFill>
          <a:blip r:embed="rId3"/>
          <a:stretch>
            <a:fillRect/>
          </a:stretch>
        </p:blipFill>
        <p:spPr>
          <a:xfrm>
            <a:off x="695012" y="1305697"/>
            <a:ext cx="10645776" cy="2252727"/>
          </a:xfrm>
          <a:prstGeom prst="rect">
            <a:avLst/>
          </a:prstGeom>
        </p:spPr>
      </p:pic>
      <p:pic>
        <p:nvPicPr>
          <p:cNvPr id="7" name="Picture 6">
            <a:extLst>
              <a:ext uri="{FF2B5EF4-FFF2-40B4-BE49-F238E27FC236}">
                <a16:creationId xmlns:a16="http://schemas.microsoft.com/office/drawing/2014/main" id="{38009C06-7A52-7488-9384-D53A1A305A9F}"/>
              </a:ext>
            </a:extLst>
          </p:cNvPr>
          <p:cNvPicPr>
            <a:picLocks noChangeAspect="1"/>
          </p:cNvPicPr>
          <p:nvPr/>
        </p:nvPicPr>
        <p:blipFill>
          <a:blip r:embed="rId4"/>
          <a:stretch>
            <a:fillRect/>
          </a:stretch>
        </p:blipFill>
        <p:spPr>
          <a:xfrm>
            <a:off x="695012" y="4043792"/>
            <a:ext cx="10645776" cy="2258196"/>
          </a:xfrm>
          <a:prstGeom prst="rect">
            <a:avLst/>
          </a:prstGeom>
        </p:spPr>
      </p:pic>
    </p:spTree>
    <p:extLst>
      <p:ext uri="{BB962C8B-B14F-4D97-AF65-F5344CB8AC3E}">
        <p14:creationId xmlns:p14="http://schemas.microsoft.com/office/powerpoint/2010/main" val="24499671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F6C496-EAFD-2404-3332-7DCC46799E66}"/>
            </a:ext>
          </a:extLst>
        </p:cNvPr>
        <p:cNvGrpSpPr/>
        <p:nvPr/>
      </p:nvGrpSpPr>
      <p:grpSpPr>
        <a:xfrm>
          <a:off x="0" y="0"/>
          <a:ext cx="0" cy="0"/>
          <a:chOff x="0" y="0"/>
          <a:chExt cx="0" cy="0"/>
        </a:xfrm>
      </p:grpSpPr>
      <p:pic>
        <p:nvPicPr>
          <p:cNvPr id="14" name="Content Placeholder 13">
            <a:extLst>
              <a:ext uri="{FF2B5EF4-FFF2-40B4-BE49-F238E27FC236}">
                <a16:creationId xmlns:a16="http://schemas.microsoft.com/office/drawing/2014/main" id="{484F71E4-7A42-7EAD-8927-D2D417B42ECF}"/>
              </a:ext>
            </a:extLst>
          </p:cNvPr>
          <p:cNvPicPr>
            <a:picLocks noGrp="1" noChangeAspect="1"/>
          </p:cNvPicPr>
          <p:nvPr>
            <p:ph idx="1"/>
          </p:nvPr>
        </p:nvPicPr>
        <p:blipFill>
          <a:blip r:embed="rId2"/>
          <a:stretch>
            <a:fillRect/>
          </a:stretch>
        </p:blipFill>
        <p:spPr>
          <a:xfrm>
            <a:off x="192024" y="985036"/>
            <a:ext cx="11592862" cy="5789489"/>
          </a:xfrm>
          <a:prstGeom prst="rect">
            <a:avLst/>
          </a:prstGeom>
        </p:spPr>
      </p:pic>
      <p:sp>
        <p:nvSpPr>
          <p:cNvPr id="2" name="Title 1">
            <a:extLst>
              <a:ext uri="{FF2B5EF4-FFF2-40B4-BE49-F238E27FC236}">
                <a16:creationId xmlns:a16="http://schemas.microsoft.com/office/drawing/2014/main" id="{A0CC196D-399C-A2FF-760B-7D79FE127DD9}"/>
              </a:ext>
            </a:extLst>
          </p:cNvPr>
          <p:cNvSpPr>
            <a:spLocks noGrp="1"/>
          </p:cNvSpPr>
          <p:nvPr>
            <p:ph type="title"/>
          </p:nvPr>
        </p:nvSpPr>
        <p:spPr>
          <a:xfrm>
            <a:off x="192024" y="73639"/>
            <a:ext cx="11887200" cy="790344"/>
          </a:xfrm>
        </p:spPr>
        <p:txBody>
          <a:bodyPr>
            <a:noAutofit/>
          </a:bodyPr>
          <a:lstStyle/>
          <a:p>
            <a:r>
              <a:rPr lang="en-US" sz="3000"/>
              <a:t>20-Year WTD’s Recommended Rate Capital Forecast by Portfolio Category</a:t>
            </a:r>
          </a:p>
        </p:txBody>
      </p:sp>
      <p:cxnSp>
        <p:nvCxnSpPr>
          <p:cNvPr id="8" name="Straight Connector 7">
            <a:extLst>
              <a:ext uri="{FF2B5EF4-FFF2-40B4-BE49-F238E27FC236}">
                <a16:creationId xmlns:a16="http://schemas.microsoft.com/office/drawing/2014/main" id="{6678DCD8-E5C1-6A03-FEBE-984F8E2B8194}"/>
              </a:ext>
            </a:extLst>
          </p:cNvPr>
          <p:cNvCxnSpPr>
            <a:cxnSpLocks/>
          </p:cNvCxnSpPr>
          <p:nvPr/>
        </p:nvCxnSpPr>
        <p:spPr bwMode="auto">
          <a:xfrm>
            <a:off x="6627580" y="2472231"/>
            <a:ext cx="0" cy="3817398"/>
          </a:xfrm>
          <a:prstGeom prst="line">
            <a:avLst/>
          </a:prstGeom>
          <a:ln>
            <a:solidFill>
              <a:schemeClr val="bg1">
                <a:lumMod val="65000"/>
              </a:schemeClr>
            </a:solidFill>
            <a:prstDash val="lgDash"/>
            <a:headEnd type="none" w="med" len="med"/>
            <a:tailEnd type="none" w="med" len="med"/>
          </a:ln>
        </p:spPr>
        <p:style>
          <a:lnRef idx="3">
            <a:schemeClr val="accent3"/>
          </a:lnRef>
          <a:fillRef idx="0">
            <a:schemeClr val="accent3"/>
          </a:fillRef>
          <a:effectRef idx="2">
            <a:schemeClr val="accent3"/>
          </a:effectRef>
          <a:fontRef idx="minor">
            <a:schemeClr val="tx1"/>
          </a:fontRef>
        </p:style>
      </p:cxnSp>
      <p:cxnSp>
        <p:nvCxnSpPr>
          <p:cNvPr id="17" name="Straight Connector 16">
            <a:extLst>
              <a:ext uri="{FF2B5EF4-FFF2-40B4-BE49-F238E27FC236}">
                <a16:creationId xmlns:a16="http://schemas.microsoft.com/office/drawing/2014/main" id="{F611CCBE-3B84-0510-A63E-BAF456779FAA}"/>
              </a:ext>
            </a:extLst>
          </p:cNvPr>
          <p:cNvCxnSpPr>
            <a:cxnSpLocks/>
          </p:cNvCxnSpPr>
          <p:nvPr/>
        </p:nvCxnSpPr>
        <p:spPr bwMode="auto">
          <a:xfrm>
            <a:off x="1801193" y="2479011"/>
            <a:ext cx="0" cy="3817398"/>
          </a:xfrm>
          <a:prstGeom prst="line">
            <a:avLst/>
          </a:prstGeom>
          <a:ln>
            <a:solidFill>
              <a:schemeClr val="bg1">
                <a:lumMod val="65000"/>
              </a:schemeClr>
            </a:solidFill>
            <a:prstDash val="lgDash"/>
            <a:headEnd type="none" w="med" len="med"/>
            <a:tailEnd type="none" w="med" len="med"/>
          </a:ln>
        </p:spPr>
        <p:style>
          <a:lnRef idx="3">
            <a:schemeClr val="accent3"/>
          </a:lnRef>
          <a:fillRef idx="0">
            <a:schemeClr val="accent3"/>
          </a:fillRef>
          <a:effectRef idx="2">
            <a:schemeClr val="accent3"/>
          </a:effectRef>
          <a:fontRef idx="minor">
            <a:schemeClr val="tx1"/>
          </a:fontRef>
        </p:style>
      </p:cxnSp>
      <p:sp>
        <p:nvSpPr>
          <p:cNvPr id="6" name="Slide Number Placeholder 5">
            <a:extLst>
              <a:ext uri="{FF2B5EF4-FFF2-40B4-BE49-F238E27FC236}">
                <a16:creationId xmlns:a16="http://schemas.microsoft.com/office/drawing/2014/main" id="{FEE9AC4A-3097-F93F-CD98-A61FF6F20309}"/>
              </a:ext>
            </a:extLst>
          </p:cNvPr>
          <p:cNvSpPr>
            <a:spLocks noGrp="1"/>
          </p:cNvSpPr>
          <p:nvPr>
            <p:ph type="sldNum" sz="quarter" idx="4"/>
          </p:nvPr>
        </p:nvSpPr>
        <p:spPr>
          <a:xfrm>
            <a:off x="11784888" y="6356350"/>
            <a:ext cx="394641" cy="365125"/>
          </a:xfrm>
        </p:spPr>
        <p:txBody>
          <a:bodyPr/>
          <a:lstStyle/>
          <a:p>
            <a:endParaRPr lang="en-US"/>
          </a:p>
          <a:p>
            <a:endParaRPr lang="en-US"/>
          </a:p>
        </p:txBody>
      </p:sp>
      <p:sp>
        <p:nvSpPr>
          <p:cNvPr id="9" name="Slide Number Placeholder 3">
            <a:extLst>
              <a:ext uri="{FF2B5EF4-FFF2-40B4-BE49-F238E27FC236}">
                <a16:creationId xmlns:a16="http://schemas.microsoft.com/office/drawing/2014/main" id="{E693F617-66BB-0C83-F5DD-E47B98E92EBF}"/>
              </a:ext>
            </a:extLst>
          </p:cNvPr>
          <p:cNvSpPr txBox="1">
            <a:spLocks/>
          </p:cNvSpPr>
          <p:nvPr/>
        </p:nvSpPr>
        <p:spPr>
          <a:xfrm>
            <a:off x="11784887" y="6350000"/>
            <a:ext cx="394641" cy="365125"/>
          </a:xfrm>
          <a:prstGeom prst="rect">
            <a:avLst/>
          </a:prstGeom>
        </p:spPr>
        <p:txBody>
          <a:bodyPr vert="horz" lIns="91440" tIns="45720" rIns="91440" bIns="45720" rtlCol="0" anchor="ctr"/>
          <a:lstStyle>
            <a:defPPr>
              <a:defRPr lang="en-US"/>
            </a:defPPr>
            <a:lvl1pPr marL="0" algn="ctr" defTabSz="457200" rtl="0" eaLnBrk="1" latinLnBrk="0" hangingPunct="1">
              <a:defRPr sz="14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E6AD65C-9977-0A42-9A31-E3F636BC8503}" type="slidenum">
              <a:rPr lang="en-US" smtClean="0"/>
              <a:pPr/>
              <a:t>21</a:t>
            </a:fld>
            <a:endParaRPr lang="en-US"/>
          </a:p>
        </p:txBody>
      </p:sp>
      <p:sp>
        <p:nvSpPr>
          <p:cNvPr id="3" name="TextBox 2">
            <a:extLst>
              <a:ext uri="{FF2B5EF4-FFF2-40B4-BE49-F238E27FC236}">
                <a16:creationId xmlns:a16="http://schemas.microsoft.com/office/drawing/2014/main" id="{EE01A4D9-1A1D-0014-2947-9CFD9AAFF981}"/>
              </a:ext>
            </a:extLst>
          </p:cNvPr>
          <p:cNvSpPr txBox="1"/>
          <p:nvPr/>
        </p:nvSpPr>
        <p:spPr>
          <a:xfrm>
            <a:off x="2364707" y="2122318"/>
            <a:ext cx="3135153" cy="369332"/>
          </a:xfrm>
          <a:prstGeom prst="rect">
            <a:avLst/>
          </a:prstGeom>
          <a:solidFill>
            <a:schemeClr val="bg1"/>
          </a:solidFill>
        </p:spPr>
        <p:style>
          <a:lnRef idx="2">
            <a:schemeClr val="dk1"/>
          </a:lnRef>
          <a:fillRef idx="1">
            <a:schemeClr val="lt1"/>
          </a:fillRef>
          <a:effectRef idx="0">
            <a:schemeClr val="dk1"/>
          </a:effectRef>
          <a:fontRef idx="minor">
            <a:schemeClr val="dk1"/>
          </a:fontRef>
        </p:style>
        <p:txBody>
          <a:bodyPr wrap="square" rtlCol="0">
            <a:spAutoFit/>
          </a:bodyPr>
          <a:lstStyle/>
          <a:p>
            <a:r>
              <a:rPr lang="en-US"/>
              <a:t>1</a:t>
            </a:r>
            <a:r>
              <a:rPr lang="en-US" baseline="30000"/>
              <a:t>st</a:t>
            </a:r>
            <a:r>
              <a:rPr lang="en-US"/>
              <a:t> Decade (‘26-’36): $14.2B</a:t>
            </a:r>
          </a:p>
        </p:txBody>
      </p:sp>
      <p:sp>
        <p:nvSpPr>
          <p:cNvPr id="4" name="TextBox 3">
            <a:extLst>
              <a:ext uri="{FF2B5EF4-FFF2-40B4-BE49-F238E27FC236}">
                <a16:creationId xmlns:a16="http://schemas.microsoft.com/office/drawing/2014/main" id="{18A00052-C6B2-8C1A-B264-0CEE86385694}"/>
              </a:ext>
            </a:extLst>
          </p:cNvPr>
          <p:cNvSpPr txBox="1"/>
          <p:nvPr/>
        </p:nvSpPr>
        <p:spPr>
          <a:xfrm>
            <a:off x="7914590" y="2025401"/>
            <a:ext cx="3135153" cy="369332"/>
          </a:xfrm>
          <a:prstGeom prst="rect">
            <a:avLst/>
          </a:prstGeom>
          <a:solidFill>
            <a:schemeClr val="bg1"/>
          </a:solidFill>
        </p:spPr>
        <p:style>
          <a:lnRef idx="2">
            <a:schemeClr val="dk1"/>
          </a:lnRef>
          <a:fillRef idx="1">
            <a:schemeClr val="lt1"/>
          </a:fillRef>
          <a:effectRef idx="0">
            <a:schemeClr val="dk1"/>
          </a:effectRef>
          <a:fontRef idx="minor">
            <a:schemeClr val="dk1"/>
          </a:fontRef>
        </p:style>
        <p:txBody>
          <a:bodyPr wrap="square" rtlCol="0">
            <a:spAutoFit/>
          </a:bodyPr>
          <a:lstStyle/>
          <a:p>
            <a:r>
              <a:rPr lang="en-US"/>
              <a:t>2</a:t>
            </a:r>
            <a:r>
              <a:rPr lang="en-US" baseline="30000"/>
              <a:t>nd</a:t>
            </a:r>
            <a:r>
              <a:rPr lang="en-US"/>
              <a:t> Decade (‘37-’46): $10.3B</a:t>
            </a:r>
          </a:p>
        </p:txBody>
      </p:sp>
      <p:sp>
        <p:nvSpPr>
          <p:cNvPr id="5" name="TextBox 4">
            <a:extLst>
              <a:ext uri="{FF2B5EF4-FFF2-40B4-BE49-F238E27FC236}">
                <a16:creationId xmlns:a16="http://schemas.microsoft.com/office/drawing/2014/main" id="{4C1AE6F7-AC5A-3603-20B4-9573F7748C53}"/>
              </a:ext>
            </a:extLst>
          </p:cNvPr>
          <p:cNvSpPr txBox="1"/>
          <p:nvPr/>
        </p:nvSpPr>
        <p:spPr>
          <a:xfrm>
            <a:off x="7400639" y="2479011"/>
            <a:ext cx="4163056" cy="907941"/>
          </a:xfrm>
          <a:prstGeom prst="rect">
            <a:avLst/>
          </a:prstGeom>
          <a:solidFill>
            <a:schemeClr val="bg1">
              <a:lumMod val="95000"/>
            </a:schemeClr>
          </a:solidFill>
          <a:ln>
            <a:solidFill>
              <a:srgbClr val="C00000"/>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en-US" sz="1400" b="1" u="sng">
                <a:solidFill>
                  <a:srgbClr val="C00000"/>
                </a:solidFill>
              </a:rPr>
              <a:t>Known Unknowns</a:t>
            </a:r>
            <a:r>
              <a:rPr lang="en-US" sz="1200" b="1" u="sng">
                <a:solidFill>
                  <a:srgbClr val="C00000"/>
                </a:solidFill>
              </a:rPr>
              <a:t>,</a:t>
            </a:r>
            <a:r>
              <a:rPr lang="en-US" sz="1300" b="1" u="sng">
                <a:solidFill>
                  <a:srgbClr val="C00000"/>
                </a:solidFill>
              </a:rPr>
              <a:t> e.g.:</a:t>
            </a:r>
          </a:p>
          <a:p>
            <a:r>
              <a:rPr lang="en-US" sz="1300" b="1">
                <a:solidFill>
                  <a:srgbClr val="C00000"/>
                </a:solidFill>
              </a:rPr>
              <a:t>Nutrient regulations and costs</a:t>
            </a:r>
          </a:p>
          <a:p>
            <a:r>
              <a:rPr lang="en-US" sz="1300" b="1">
                <a:solidFill>
                  <a:srgbClr val="C00000"/>
                </a:solidFill>
              </a:rPr>
              <a:t>Contaminants of emerging concern</a:t>
            </a:r>
          </a:p>
          <a:p>
            <a:r>
              <a:rPr lang="en-US" sz="1300" b="1">
                <a:solidFill>
                  <a:srgbClr val="C00000"/>
                </a:solidFill>
              </a:rPr>
              <a:t>Other CSO cost updates</a:t>
            </a:r>
          </a:p>
        </p:txBody>
      </p:sp>
      <p:cxnSp>
        <p:nvCxnSpPr>
          <p:cNvPr id="11" name="Straight Arrow Connector 10">
            <a:extLst>
              <a:ext uri="{FF2B5EF4-FFF2-40B4-BE49-F238E27FC236}">
                <a16:creationId xmlns:a16="http://schemas.microsoft.com/office/drawing/2014/main" id="{6A5473E9-7A17-B11F-437A-7306FDD39309}"/>
              </a:ext>
            </a:extLst>
          </p:cNvPr>
          <p:cNvCxnSpPr/>
          <p:nvPr/>
        </p:nvCxnSpPr>
        <p:spPr bwMode="auto">
          <a:xfrm>
            <a:off x="8036581" y="3956340"/>
            <a:ext cx="3407620" cy="0"/>
          </a:xfrm>
          <a:prstGeom prst="straightConnector1">
            <a:avLst/>
          </a:prstGeom>
          <a:solidFill>
            <a:schemeClr val="bg2"/>
          </a:solidFill>
          <a:ln w="12700" cap="flat" cmpd="sng" algn="ctr">
            <a:solidFill>
              <a:srgbClr val="C00000"/>
            </a:solidFill>
            <a:prstDash val="solid"/>
            <a:round/>
            <a:headEnd type="none" w="med" len="med"/>
            <a:tailEnd type="triangle"/>
          </a:ln>
          <a:effectLst/>
        </p:spPr>
      </p:cxnSp>
      <p:sp>
        <p:nvSpPr>
          <p:cNvPr id="12" name="TextBox 11">
            <a:extLst>
              <a:ext uri="{FF2B5EF4-FFF2-40B4-BE49-F238E27FC236}">
                <a16:creationId xmlns:a16="http://schemas.microsoft.com/office/drawing/2014/main" id="{EA2BC360-3D8C-99FD-7CF5-73ED6996072E}"/>
              </a:ext>
            </a:extLst>
          </p:cNvPr>
          <p:cNvSpPr txBox="1"/>
          <p:nvPr/>
        </p:nvSpPr>
        <p:spPr>
          <a:xfrm>
            <a:off x="8036581" y="3587008"/>
            <a:ext cx="2759048" cy="369332"/>
          </a:xfrm>
          <a:prstGeom prst="rect">
            <a:avLst/>
          </a:prstGeom>
          <a:noFill/>
        </p:spPr>
        <p:txBody>
          <a:bodyPr wrap="square" rtlCol="0">
            <a:spAutoFit/>
          </a:bodyPr>
          <a:lstStyle/>
          <a:p>
            <a:r>
              <a:rPr lang="en-US" i="1">
                <a:solidFill>
                  <a:srgbClr val="C00000"/>
                </a:solidFill>
              </a:rPr>
              <a:t>Significant uncertainty</a:t>
            </a:r>
          </a:p>
        </p:txBody>
      </p:sp>
    </p:spTree>
    <p:extLst>
      <p:ext uri="{BB962C8B-B14F-4D97-AF65-F5344CB8AC3E}">
        <p14:creationId xmlns:p14="http://schemas.microsoft.com/office/powerpoint/2010/main" val="25886889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8CAD68-1C37-6EFF-3A00-DB5465F503C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F1F5721-3DD7-5D83-122B-184D23113E85}"/>
              </a:ext>
            </a:extLst>
          </p:cNvPr>
          <p:cNvSpPr>
            <a:spLocks noGrp="1"/>
          </p:cNvSpPr>
          <p:nvPr>
            <p:ph type="title"/>
          </p:nvPr>
        </p:nvSpPr>
        <p:spPr>
          <a:xfrm>
            <a:off x="777240" y="218822"/>
            <a:ext cx="10460733" cy="1235074"/>
          </a:xfrm>
        </p:spPr>
        <p:txBody>
          <a:bodyPr>
            <a:normAutofit/>
          </a:bodyPr>
          <a:lstStyle/>
          <a:p>
            <a:r>
              <a:rPr lang="en-US" sz="3200"/>
              <a:t>Breakdown of forecasted $815M of capital spend in 2027</a:t>
            </a:r>
          </a:p>
        </p:txBody>
      </p:sp>
      <p:sp>
        <p:nvSpPr>
          <p:cNvPr id="4" name="Slide Number Placeholder 3">
            <a:extLst>
              <a:ext uri="{FF2B5EF4-FFF2-40B4-BE49-F238E27FC236}">
                <a16:creationId xmlns:a16="http://schemas.microsoft.com/office/drawing/2014/main" id="{738EC2F1-727D-1842-DA01-8A6E27A50F82}"/>
              </a:ext>
            </a:extLst>
          </p:cNvPr>
          <p:cNvSpPr>
            <a:spLocks noGrp="1"/>
          </p:cNvSpPr>
          <p:nvPr>
            <p:ph type="sldNum" sz="quarter" idx="4"/>
          </p:nvPr>
        </p:nvSpPr>
        <p:spPr/>
        <p:txBody>
          <a:bodyPr/>
          <a:lstStyle/>
          <a:p>
            <a:fld id="{6E6AD65C-9977-0A42-9A31-E3F636BC8503}" type="slidenum">
              <a:rPr lang="en-US" smtClean="0"/>
              <a:pPr/>
              <a:t>22</a:t>
            </a:fld>
            <a:endParaRPr lang="en-US"/>
          </a:p>
        </p:txBody>
      </p:sp>
      <p:sp>
        <p:nvSpPr>
          <p:cNvPr id="14" name="Rectangle 13">
            <a:extLst>
              <a:ext uri="{FF2B5EF4-FFF2-40B4-BE49-F238E27FC236}">
                <a16:creationId xmlns:a16="http://schemas.microsoft.com/office/drawing/2014/main" id="{191CB290-5A04-CF3A-2FD3-3E97F11AD859}"/>
              </a:ext>
            </a:extLst>
          </p:cNvPr>
          <p:cNvSpPr/>
          <p:nvPr/>
        </p:nvSpPr>
        <p:spPr>
          <a:xfrm>
            <a:off x="905256" y="1547597"/>
            <a:ext cx="10332719" cy="625488"/>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a:t>Capital Projects with Largest Forecasted 2027 Spend by Portfolio</a:t>
            </a:r>
          </a:p>
        </p:txBody>
      </p:sp>
      <p:sp>
        <p:nvSpPr>
          <p:cNvPr id="15" name="Rectangle 14">
            <a:extLst>
              <a:ext uri="{FF2B5EF4-FFF2-40B4-BE49-F238E27FC236}">
                <a16:creationId xmlns:a16="http://schemas.microsoft.com/office/drawing/2014/main" id="{F56FCE64-8B19-2BD9-3BB3-D74D43D25B81}"/>
              </a:ext>
            </a:extLst>
          </p:cNvPr>
          <p:cNvSpPr/>
          <p:nvPr/>
        </p:nvSpPr>
        <p:spPr>
          <a:xfrm>
            <a:off x="3776472" y="2279806"/>
            <a:ext cx="7461504" cy="1545414"/>
          </a:xfrm>
          <a:prstGeom prst="rect">
            <a:avLst/>
          </a:prstGeom>
          <a:solidFill>
            <a:srgbClr val="00B050">
              <a:alpha val="79000"/>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b="1">
                <a:solidFill>
                  <a:schemeClr val="tx1"/>
                </a:solidFill>
              </a:rPr>
              <a:t>Regulatory (44%)</a:t>
            </a:r>
          </a:p>
          <a:p>
            <a:pPr marL="285750" indent="-285750">
              <a:buFont typeface="Arial" panose="020B0604020202020204" pitchFamily="34" charset="0"/>
              <a:buChar char="•"/>
            </a:pPr>
            <a:r>
              <a:rPr lang="en-US">
                <a:solidFill>
                  <a:schemeClr val="tx1"/>
                </a:solidFill>
              </a:rPr>
              <a:t>Mouth of the Duwamish CSO ($200M) – </a:t>
            </a:r>
            <a:r>
              <a:rPr lang="en-US" i="1">
                <a:solidFill>
                  <a:schemeClr val="tx1"/>
                </a:solidFill>
              </a:rPr>
              <a:t>Pre-Design/Land Acquisition</a:t>
            </a:r>
          </a:p>
          <a:p>
            <a:pPr marL="285750" indent="-285750">
              <a:buFont typeface="Arial" panose="020B0604020202020204" pitchFamily="34" charset="0"/>
              <a:buChar char="•"/>
            </a:pPr>
            <a:r>
              <a:rPr lang="en-US">
                <a:solidFill>
                  <a:schemeClr val="tx1"/>
                </a:solidFill>
              </a:rPr>
              <a:t>West Duwamish Wet Weather Storage ($40M) – </a:t>
            </a:r>
            <a:r>
              <a:rPr lang="en-US" i="1">
                <a:solidFill>
                  <a:schemeClr val="tx1"/>
                </a:solidFill>
              </a:rPr>
              <a:t>Construction Awarded</a:t>
            </a:r>
          </a:p>
          <a:p>
            <a:pPr marL="285750" indent="-285750">
              <a:buFont typeface="Arial" panose="020B0604020202020204" pitchFamily="34" charset="0"/>
              <a:buChar char="•"/>
            </a:pPr>
            <a:r>
              <a:rPr lang="en-US">
                <a:solidFill>
                  <a:schemeClr val="tx1"/>
                </a:solidFill>
              </a:rPr>
              <a:t>Joint Ship Canal Water Quality Program ($25M) – </a:t>
            </a:r>
            <a:r>
              <a:rPr lang="en-US" i="1">
                <a:solidFill>
                  <a:schemeClr val="tx1"/>
                </a:solidFill>
              </a:rPr>
              <a:t>Nearing Completion</a:t>
            </a:r>
          </a:p>
          <a:p>
            <a:pPr marL="285750" indent="-285750">
              <a:buFont typeface="Arial" panose="020B0604020202020204" pitchFamily="34" charset="0"/>
              <a:buChar char="•"/>
            </a:pPr>
            <a:r>
              <a:rPr lang="en-US">
                <a:solidFill>
                  <a:schemeClr val="tx1"/>
                </a:solidFill>
              </a:rPr>
              <a:t>Elliott West Wet Weather Treatment Station ($20M) – </a:t>
            </a:r>
            <a:r>
              <a:rPr lang="en-US" i="1">
                <a:solidFill>
                  <a:schemeClr val="tx1"/>
                </a:solidFill>
              </a:rPr>
              <a:t>Final Design</a:t>
            </a:r>
          </a:p>
        </p:txBody>
      </p:sp>
      <p:sp>
        <p:nvSpPr>
          <p:cNvPr id="3" name="Rectangle 2">
            <a:extLst>
              <a:ext uri="{FF2B5EF4-FFF2-40B4-BE49-F238E27FC236}">
                <a16:creationId xmlns:a16="http://schemas.microsoft.com/office/drawing/2014/main" id="{1C1C02C0-543E-046C-618C-91688840A990}"/>
              </a:ext>
            </a:extLst>
          </p:cNvPr>
          <p:cNvSpPr/>
          <p:nvPr/>
        </p:nvSpPr>
        <p:spPr>
          <a:xfrm>
            <a:off x="3776472" y="3931941"/>
            <a:ext cx="7461504" cy="1107418"/>
          </a:xfrm>
          <a:prstGeom prst="rect">
            <a:avLst/>
          </a:prstGeom>
          <a:solidFill>
            <a:srgbClr val="00B0F0">
              <a:alpha val="76000"/>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b="1">
                <a:solidFill>
                  <a:schemeClr val="tx1"/>
                </a:solidFill>
              </a:rPr>
              <a:t>Asset Management – Plants &amp; Conveyance (38%)</a:t>
            </a:r>
          </a:p>
          <a:p>
            <a:pPr marL="285750" indent="-285750">
              <a:buFont typeface="Arial" panose="020B0604020202020204" pitchFamily="34" charset="0"/>
              <a:buChar char="•"/>
            </a:pPr>
            <a:r>
              <a:rPr lang="en-US">
                <a:solidFill>
                  <a:schemeClr val="tx1"/>
                </a:solidFill>
              </a:rPr>
              <a:t>West Point Electrical Improvements ($90M) – </a:t>
            </a:r>
            <a:r>
              <a:rPr lang="en-US" i="1">
                <a:solidFill>
                  <a:schemeClr val="tx1"/>
                </a:solidFill>
              </a:rPr>
              <a:t>Preliminary/Final Design </a:t>
            </a:r>
          </a:p>
          <a:p>
            <a:pPr marL="285750" indent="-285750">
              <a:buFont typeface="Arial" panose="020B0604020202020204" pitchFamily="34" charset="0"/>
              <a:buChar char="•"/>
            </a:pPr>
            <a:r>
              <a:rPr lang="en-US">
                <a:solidFill>
                  <a:schemeClr val="tx1"/>
                </a:solidFill>
              </a:rPr>
              <a:t>Interbay Force Main &amp; Odor Control ($20M) – </a:t>
            </a:r>
            <a:r>
              <a:rPr lang="en-US" i="1">
                <a:solidFill>
                  <a:schemeClr val="tx1"/>
                </a:solidFill>
              </a:rPr>
              <a:t>Mid-Construction</a:t>
            </a:r>
          </a:p>
        </p:txBody>
      </p:sp>
      <p:sp>
        <p:nvSpPr>
          <p:cNvPr id="5" name="Rectangle 4">
            <a:extLst>
              <a:ext uri="{FF2B5EF4-FFF2-40B4-BE49-F238E27FC236}">
                <a16:creationId xmlns:a16="http://schemas.microsoft.com/office/drawing/2014/main" id="{E095D995-DE7F-C1FD-CE9E-D144AE572BB2}"/>
              </a:ext>
            </a:extLst>
          </p:cNvPr>
          <p:cNvSpPr/>
          <p:nvPr/>
        </p:nvSpPr>
        <p:spPr>
          <a:xfrm>
            <a:off x="3776469" y="5146080"/>
            <a:ext cx="7461504" cy="1040362"/>
          </a:xfrm>
          <a:prstGeom prst="rect">
            <a:avLst/>
          </a:prstGeom>
          <a:solidFill>
            <a:srgbClr val="FFC000">
              <a:alpha val="73000"/>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b="1">
                <a:solidFill>
                  <a:schemeClr val="tx1"/>
                </a:solidFill>
              </a:rPr>
              <a:t>Capacity Improvement (9%)</a:t>
            </a:r>
          </a:p>
          <a:p>
            <a:pPr marL="285750" indent="-285750">
              <a:buFont typeface="Arial" panose="020B0604020202020204" pitchFamily="34" charset="0"/>
              <a:buChar char="•"/>
            </a:pPr>
            <a:r>
              <a:rPr lang="en-US">
                <a:solidFill>
                  <a:schemeClr val="tx1"/>
                </a:solidFill>
              </a:rPr>
              <a:t>Coal Creek Siphon &amp; Trunk Parallel ($30M) – </a:t>
            </a:r>
            <a:r>
              <a:rPr lang="en-US" i="1">
                <a:solidFill>
                  <a:schemeClr val="tx1"/>
                </a:solidFill>
              </a:rPr>
              <a:t>Mid-Construction</a:t>
            </a:r>
          </a:p>
          <a:p>
            <a:pPr marL="285750" indent="-285750">
              <a:buFont typeface="Arial" panose="020B0604020202020204" pitchFamily="34" charset="0"/>
              <a:buChar char="•"/>
            </a:pPr>
            <a:r>
              <a:rPr lang="en-US">
                <a:solidFill>
                  <a:schemeClr val="tx1"/>
                </a:solidFill>
              </a:rPr>
              <a:t>Sammamish Plateau Diversion ($20M) – </a:t>
            </a:r>
            <a:r>
              <a:rPr lang="en-US" i="1">
                <a:solidFill>
                  <a:schemeClr val="tx1"/>
                </a:solidFill>
              </a:rPr>
              <a:t>Preliminary Design</a:t>
            </a:r>
          </a:p>
        </p:txBody>
      </p:sp>
      <p:sp>
        <p:nvSpPr>
          <p:cNvPr id="7" name="Right Brace 6">
            <a:extLst>
              <a:ext uri="{FF2B5EF4-FFF2-40B4-BE49-F238E27FC236}">
                <a16:creationId xmlns:a16="http://schemas.microsoft.com/office/drawing/2014/main" id="{3A471A7E-DE49-80CF-CCB2-E5F3D36EE321}"/>
              </a:ext>
            </a:extLst>
          </p:cNvPr>
          <p:cNvSpPr/>
          <p:nvPr/>
        </p:nvSpPr>
        <p:spPr>
          <a:xfrm>
            <a:off x="3357524" y="2532888"/>
            <a:ext cx="295563" cy="1399052"/>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8" name="Right Brace 7">
            <a:extLst>
              <a:ext uri="{FF2B5EF4-FFF2-40B4-BE49-F238E27FC236}">
                <a16:creationId xmlns:a16="http://schemas.microsoft.com/office/drawing/2014/main" id="{CA910354-08AC-84BD-17EB-9D9C416035E4}"/>
              </a:ext>
            </a:extLst>
          </p:cNvPr>
          <p:cNvSpPr/>
          <p:nvPr/>
        </p:nvSpPr>
        <p:spPr>
          <a:xfrm>
            <a:off x="3357525" y="4133850"/>
            <a:ext cx="295563" cy="1257300"/>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0" name="Right Brace 9">
            <a:extLst>
              <a:ext uri="{FF2B5EF4-FFF2-40B4-BE49-F238E27FC236}">
                <a16:creationId xmlns:a16="http://schemas.microsoft.com/office/drawing/2014/main" id="{8FD82DE3-CAB7-C523-95B7-D83790ED0687}"/>
              </a:ext>
            </a:extLst>
          </p:cNvPr>
          <p:cNvSpPr/>
          <p:nvPr/>
        </p:nvSpPr>
        <p:spPr>
          <a:xfrm>
            <a:off x="3357525" y="5552194"/>
            <a:ext cx="295563" cy="228133"/>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graphicFrame>
        <p:nvGraphicFramePr>
          <p:cNvPr id="9" name="Chart 8">
            <a:extLst>
              <a:ext uri="{FF2B5EF4-FFF2-40B4-BE49-F238E27FC236}">
                <a16:creationId xmlns:a16="http://schemas.microsoft.com/office/drawing/2014/main" id="{3EF37C62-64F6-6AC1-DF9E-3F4AE5B3C014}"/>
              </a:ext>
            </a:extLst>
          </p:cNvPr>
          <p:cNvGraphicFramePr>
            <a:graphicFrameLocks/>
          </p:cNvGraphicFramePr>
          <p:nvPr>
            <p:extLst>
              <p:ext uri="{D42A27DB-BD31-4B8C-83A1-F6EECF244321}">
                <p14:modId xmlns:p14="http://schemas.microsoft.com/office/powerpoint/2010/main" val="3775372824"/>
              </p:ext>
            </p:extLst>
          </p:nvPr>
        </p:nvGraphicFramePr>
        <p:xfrm>
          <a:off x="1028370" y="2173085"/>
          <a:ext cx="2329156" cy="418858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9012051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9C48FD-9DE6-DE2E-F8D7-DA3697466F7E}"/>
            </a:ext>
          </a:extLst>
        </p:cNvPr>
        <p:cNvGrpSpPr/>
        <p:nvPr/>
      </p:nvGrpSpPr>
      <p:grpSpPr>
        <a:xfrm>
          <a:off x="0" y="0"/>
          <a:ext cx="0" cy="0"/>
          <a:chOff x="0" y="0"/>
          <a:chExt cx="0" cy="0"/>
        </a:xfrm>
      </p:grpSpPr>
      <p:pic>
        <p:nvPicPr>
          <p:cNvPr id="19" name="Picture 18">
            <a:extLst>
              <a:ext uri="{FF2B5EF4-FFF2-40B4-BE49-F238E27FC236}">
                <a16:creationId xmlns:a16="http://schemas.microsoft.com/office/drawing/2014/main" id="{56DB3A18-1399-0F28-2EF7-153B22A967B8}"/>
              </a:ext>
            </a:extLst>
          </p:cNvPr>
          <p:cNvPicPr>
            <a:picLocks noChangeAspect="1"/>
          </p:cNvPicPr>
          <p:nvPr/>
        </p:nvPicPr>
        <p:blipFill>
          <a:blip r:embed="rId2"/>
          <a:stretch>
            <a:fillRect/>
          </a:stretch>
        </p:blipFill>
        <p:spPr>
          <a:xfrm>
            <a:off x="111808" y="1005841"/>
            <a:ext cx="11643666" cy="5350510"/>
          </a:xfrm>
          <a:prstGeom prst="rect">
            <a:avLst/>
          </a:prstGeom>
        </p:spPr>
      </p:pic>
      <p:sp>
        <p:nvSpPr>
          <p:cNvPr id="2" name="Title 1">
            <a:extLst>
              <a:ext uri="{FF2B5EF4-FFF2-40B4-BE49-F238E27FC236}">
                <a16:creationId xmlns:a16="http://schemas.microsoft.com/office/drawing/2014/main" id="{84344E18-8CDB-BA8E-9307-09D1A1BF3EBD}"/>
              </a:ext>
            </a:extLst>
          </p:cNvPr>
          <p:cNvSpPr>
            <a:spLocks noGrp="1"/>
          </p:cNvSpPr>
          <p:nvPr>
            <p:ph type="title"/>
          </p:nvPr>
        </p:nvSpPr>
        <p:spPr/>
        <p:txBody>
          <a:bodyPr>
            <a:normAutofit/>
          </a:bodyPr>
          <a:lstStyle/>
          <a:p>
            <a:r>
              <a:rPr lang="en-US"/>
              <a:t>Revenue Requirement</a:t>
            </a:r>
          </a:p>
        </p:txBody>
      </p:sp>
      <p:cxnSp>
        <p:nvCxnSpPr>
          <p:cNvPr id="11" name="Straight Connector 10">
            <a:extLst>
              <a:ext uri="{FF2B5EF4-FFF2-40B4-BE49-F238E27FC236}">
                <a16:creationId xmlns:a16="http://schemas.microsoft.com/office/drawing/2014/main" id="{FD3DD497-7A99-0231-F056-E88E0E8A4D58}"/>
              </a:ext>
            </a:extLst>
          </p:cNvPr>
          <p:cNvCxnSpPr>
            <a:cxnSpLocks/>
          </p:cNvCxnSpPr>
          <p:nvPr/>
        </p:nvCxnSpPr>
        <p:spPr bwMode="auto">
          <a:xfrm>
            <a:off x="6642631" y="1989915"/>
            <a:ext cx="0" cy="3817398"/>
          </a:xfrm>
          <a:prstGeom prst="line">
            <a:avLst/>
          </a:prstGeom>
          <a:ln>
            <a:solidFill>
              <a:schemeClr val="bg1">
                <a:lumMod val="65000"/>
              </a:schemeClr>
            </a:solidFill>
            <a:prstDash val="lgDash"/>
            <a:headEnd type="none" w="med" len="med"/>
            <a:tailEnd type="none" w="med" len="med"/>
          </a:ln>
        </p:spPr>
        <p:style>
          <a:lnRef idx="3">
            <a:schemeClr val="accent3"/>
          </a:lnRef>
          <a:fillRef idx="0">
            <a:schemeClr val="accent3"/>
          </a:fillRef>
          <a:effectRef idx="2">
            <a:schemeClr val="accent3"/>
          </a:effectRef>
          <a:fontRef idx="minor">
            <a:schemeClr val="tx1"/>
          </a:fontRef>
        </p:style>
      </p:cxnSp>
      <p:cxnSp>
        <p:nvCxnSpPr>
          <p:cNvPr id="12" name="Straight Connector 11">
            <a:extLst>
              <a:ext uri="{FF2B5EF4-FFF2-40B4-BE49-F238E27FC236}">
                <a16:creationId xmlns:a16="http://schemas.microsoft.com/office/drawing/2014/main" id="{12799076-2218-56BE-69F8-7EF5BC34FAF6}"/>
              </a:ext>
            </a:extLst>
          </p:cNvPr>
          <p:cNvCxnSpPr>
            <a:cxnSpLocks/>
          </p:cNvCxnSpPr>
          <p:nvPr/>
        </p:nvCxnSpPr>
        <p:spPr bwMode="auto">
          <a:xfrm>
            <a:off x="1828886" y="2297518"/>
            <a:ext cx="0" cy="3628667"/>
          </a:xfrm>
          <a:prstGeom prst="line">
            <a:avLst/>
          </a:prstGeom>
          <a:ln>
            <a:solidFill>
              <a:schemeClr val="bg1">
                <a:lumMod val="65000"/>
              </a:schemeClr>
            </a:solidFill>
            <a:prstDash val="lgDash"/>
            <a:headEnd type="none" w="med" len="med"/>
            <a:tailEnd type="none" w="med" len="med"/>
          </a:ln>
        </p:spPr>
        <p:style>
          <a:lnRef idx="3">
            <a:schemeClr val="accent3"/>
          </a:lnRef>
          <a:fillRef idx="0">
            <a:schemeClr val="accent3"/>
          </a:fillRef>
          <a:effectRef idx="2">
            <a:schemeClr val="accent3"/>
          </a:effectRef>
          <a:fontRef idx="minor">
            <a:schemeClr val="tx1"/>
          </a:fontRef>
        </p:style>
      </p:cxnSp>
      <p:sp>
        <p:nvSpPr>
          <p:cNvPr id="10" name="Slide Number Placeholder 9">
            <a:extLst>
              <a:ext uri="{FF2B5EF4-FFF2-40B4-BE49-F238E27FC236}">
                <a16:creationId xmlns:a16="http://schemas.microsoft.com/office/drawing/2014/main" id="{5C381821-CD81-BA0A-A08D-FE9EE54F4A62}"/>
              </a:ext>
            </a:extLst>
          </p:cNvPr>
          <p:cNvSpPr>
            <a:spLocks noGrp="1"/>
          </p:cNvSpPr>
          <p:nvPr>
            <p:ph type="sldNum" sz="quarter" idx="4"/>
          </p:nvPr>
        </p:nvSpPr>
        <p:spPr>
          <a:xfrm>
            <a:off x="11784888" y="6356350"/>
            <a:ext cx="394641" cy="365125"/>
          </a:xfrm>
        </p:spPr>
        <p:txBody>
          <a:bodyPr/>
          <a:lstStyle/>
          <a:p>
            <a:endParaRPr lang="en-US"/>
          </a:p>
          <a:p>
            <a:endParaRPr lang="en-US"/>
          </a:p>
        </p:txBody>
      </p:sp>
      <p:sp>
        <p:nvSpPr>
          <p:cNvPr id="6" name="Slide Number Placeholder 3">
            <a:extLst>
              <a:ext uri="{FF2B5EF4-FFF2-40B4-BE49-F238E27FC236}">
                <a16:creationId xmlns:a16="http://schemas.microsoft.com/office/drawing/2014/main" id="{9874E4CC-564F-E48E-8C54-79DEA1F28736}"/>
              </a:ext>
            </a:extLst>
          </p:cNvPr>
          <p:cNvSpPr txBox="1">
            <a:spLocks/>
          </p:cNvSpPr>
          <p:nvPr/>
        </p:nvSpPr>
        <p:spPr>
          <a:xfrm>
            <a:off x="11784887" y="6350000"/>
            <a:ext cx="394641" cy="365125"/>
          </a:xfrm>
          <a:prstGeom prst="rect">
            <a:avLst/>
          </a:prstGeom>
        </p:spPr>
        <p:txBody>
          <a:bodyPr vert="horz" lIns="91440" tIns="45720" rIns="91440" bIns="45720" rtlCol="0" anchor="ctr"/>
          <a:lstStyle>
            <a:defPPr>
              <a:defRPr lang="en-US"/>
            </a:defPPr>
            <a:lvl1pPr marL="0" algn="ctr" defTabSz="457200" rtl="0" eaLnBrk="1" latinLnBrk="0" hangingPunct="1">
              <a:defRPr sz="14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E6AD65C-9977-0A42-9A31-E3F636BC8503}" type="slidenum">
              <a:rPr lang="en-US" smtClean="0"/>
              <a:pPr/>
              <a:t>23</a:t>
            </a:fld>
            <a:endParaRPr lang="en-US"/>
          </a:p>
        </p:txBody>
      </p:sp>
      <p:sp>
        <p:nvSpPr>
          <p:cNvPr id="3" name="TextBox 2">
            <a:extLst>
              <a:ext uri="{FF2B5EF4-FFF2-40B4-BE49-F238E27FC236}">
                <a16:creationId xmlns:a16="http://schemas.microsoft.com/office/drawing/2014/main" id="{AF7AF0E6-57D3-A4CB-8332-5E7E7782714F}"/>
              </a:ext>
            </a:extLst>
          </p:cNvPr>
          <p:cNvSpPr txBox="1"/>
          <p:nvPr/>
        </p:nvSpPr>
        <p:spPr>
          <a:xfrm>
            <a:off x="2682240" y="1814194"/>
            <a:ext cx="3346704" cy="1477328"/>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US"/>
              <a:t>2027 Rate: </a:t>
            </a:r>
            <a:r>
              <a:rPr lang="en-US">
                <a:solidFill>
                  <a:schemeClr val="tx1"/>
                </a:solidFill>
              </a:rPr>
              <a:t>$70.65</a:t>
            </a:r>
          </a:p>
          <a:p>
            <a:r>
              <a:rPr lang="en-US">
                <a:solidFill>
                  <a:schemeClr val="tx1"/>
                </a:solidFill>
              </a:rPr>
              <a:t>32%--O&amp;M</a:t>
            </a:r>
          </a:p>
          <a:p>
            <a:r>
              <a:rPr lang="en-US">
                <a:solidFill>
                  <a:schemeClr val="tx1"/>
                </a:solidFill>
              </a:rPr>
              <a:t>37%--Existing Debt Service</a:t>
            </a:r>
          </a:p>
          <a:p>
            <a:r>
              <a:rPr lang="en-US">
                <a:solidFill>
                  <a:schemeClr val="tx1"/>
                </a:solidFill>
              </a:rPr>
              <a:t>5%--New Debt Service</a:t>
            </a:r>
          </a:p>
          <a:p>
            <a:r>
              <a:rPr lang="en-US">
                <a:solidFill>
                  <a:schemeClr val="tx1"/>
                </a:solidFill>
              </a:rPr>
              <a:t>25%--Cash-Funded Capital</a:t>
            </a:r>
          </a:p>
        </p:txBody>
      </p:sp>
      <p:cxnSp>
        <p:nvCxnSpPr>
          <p:cNvPr id="7" name="Straight Arrow Connector 6">
            <a:extLst>
              <a:ext uri="{FF2B5EF4-FFF2-40B4-BE49-F238E27FC236}">
                <a16:creationId xmlns:a16="http://schemas.microsoft.com/office/drawing/2014/main" id="{7F0F6692-7AB8-E3AE-BC8C-8F7990AEE603}"/>
              </a:ext>
            </a:extLst>
          </p:cNvPr>
          <p:cNvCxnSpPr>
            <a:cxnSpLocks/>
          </p:cNvCxnSpPr>
          <p:nvPr/>
        </p:nvCxnSpPr>
        <p:spPr>
          <a:xfrm flipH="1">
            <a:off x="2194560" y="3291522"/>
            <a:ext cx="1424940" cy="1408494"/>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24613795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2A012C-A591-4490-F7CD-3A45544E3533}"/>
              </a:ext>
            </a:extLst>
          </p:cNvPr>
          <p:cNvSpPr>
            <a:spLocks noGrp="1"/>
          </p:cNvSpPr>
          <p:nvPr>
            <p:ph type="ctrTitle"/>
          </p:nvPr>
        </p:nvSpPr>
        <p:spPr/>
        <p:txBody>
          <a:bodyPr/>
          <a:lstStyle/>
          <a:p>
            <a:r>
              <a:rPr lang="en-US"/>
              <a:t>Alternative Scenarios</a:t>
            </a:r>
          </a:p>
        </p:txBody>
      </p:sp>
      <p:sp>
        <p:nvSpPr>
          <p:cNvPr id="3" name="Subtitle 2">
            <a:extLst>
              <a:ext uri="{FF2B5EF4-FFF2-40B4-BE49-F238E27FC236}">
                <a16:creationId xmlns:a16="http://schemas.microsoft.com/office/drawing/2014/main" id="{246CFF0D-D21B-17A3-4BFC-4504B973AFB1}"/>
              </a:ext>
            </a:extLst>
          </p:cNvPr>
          <p:cNvSpPr>
            <a:spLocks noGrp="1"/>
          </p:cNvSpPr>
          <p:nvPr>
            <p:ph type="subTitle" idx="1"/>
          </p:nvPr>
        </p:nvSpPr>
        <p:spPr/>
        <p:txBody>
          <a:bodyPr vert="horz" lIns="91440" tIns="45720" rIns="91440" bIns="45720" rtlCol="0" anchor="t">
            <a:normAutofit/>
          </a:bodyPr>
          <a:lstStyle/>
          <a:p>
            <a:r>
              <a:rPr lang="en-US"/>
              <a:t>     </a:t>
            </a:r>
          </a:p>
        </p:txBody>
      </p:sp>
      <p:sp>
        <p:nvSpPr>
          <p:cNvPr id="4" name="Slide Number Placeholder 3">
            <a:extLst>
              <a:ext uri="{FF2B5EF4-FFF2-40B4-BE49-F238E27FC236}">
                <a16:creationId xmlns:a16="http://schemas.microsoft.com/office/drawing/2014/main" id="{310C42EA-9C72-0206-898C-00C32010781B}"/>
              </a:ext>
            </a:extLst>
          </p:cNvPr>
          <p:cNvSpPr txBox="1">
            <a:spLocks/>
          </p:cNvSpPr>
          <p:nvPr/>
        </p:nvSpPr>
        <p:spPr>
          <a:xfrm>
            <a:off x="11784887" y="6350000"/>
            <a:ext cx="394641" cy="365125"/>
          </a:xfrm>
          <a:prstGeom prst="rect">
            <a:avLst/>
          </a:prstGeom>
        </p:spPr>
        <p:txBody>
          <a:bodyPr vert="horz" lIns="91440" tIns="45720" rIns="91440" bIns="45720" rtlCol="0" anchor="ctr"/>
          <a:lstStyle>
            <a:defPPr>
              <a:defRPr lang="en-US"/>
            </a:defPPr>
            <a:lvl1pPr marL="0" algn="ctr" defTabSz="457200" rtl="0" eaLnBrk="1" latinLnBrk="0" hangingPunct="1">
              <a:defRPr sz="14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E6AD65C-9977-0A42-9A31-E3F636BC8503}" type="slidenum">
              <a:rPr lang="en-US" smtClean="0"/>
              <a:pPr/>
              <a:t>24</a:t>
            </a:fld>
            <a:endParaRPr lang="en-US"/>
          </a:p>
        </p:txBody>
      </p:sp>
    </p:spTree>
    <p:extLst>
      <p:ext uri="{BB962C8B-B14F-4D97-AF65-F5344CB8AC3E}">
        <p14:creationId xmlns:p14="http://schemas.microsoft.com/office/powerpoint/2010/main" val="34121638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7B44E9-4990-B7C4-D2AF-AD5E16F8C1C1}"/>
            </a:ext>
          </a:extLst>
        </p:cNvPr>
        <p:cNvGrpSpPr/>
        <p:nvPr/>
      </p:nvGrpSpPr>
      <p:grpSpPr>
        <a:xfrm>
          <a:off x="0" y="0"/>
          <a:ext cx="0" cy="0"/>
          <a:chOff x="0" y="0"/>
          <a:chExt cx="0" cy="0"/>
        </a:xfrm>
      </p:grpSpPr>
      <p:graphicFrame>
        <p:nvGraphicFramePr>
          <p:cNvPr id="9" name="Chart 8">
            <a:extLst>
              <a:ext uri="{FF2B5EF4-FFF2-40B4-BE49-F238E27FC236}">
                <a16:creationId xmlns:a16="http://schemas.microsoft.com/office/drawing/2014/main" id="{018F95A1-46D9-45E4-B8BA-03AB3D8E3222}"/>
              </a:ext>
            </a:extLst>
          </p:cNvPr>
          <p:cNvGraphicFramePr>
            <a:graphicFrameLocks/>
          </p:cNvGraphicFramePr>
          <p:nvPr/>
        </p:nvGraphicFramePr>
        <p:xfrm>
          <a:off x="5116086" y="2059886"/>
          <a:ext cx="6292468" cy="3708538"/>
        </p:xfrm>
        <a:graphic>
          <a:graphicData uri="http://schemas.openxmlformats.org/drawingml/2006/chart">
            <c:chart xmlns:c="http://schemas.openxmlformats.org/drawingml/2006/chart" xmlns:r="http://schemas.openxmlformats.org/officeDocument/2006/relationships" r:id="rId3"/>
          </a:graphicData>
        </a:graphic>
      </p:graphicFrame>
      <p:cxnSp>
        <p:nvCxnSpPr>
          <p:cNvPr id="3" name="Line">
            <a:extLst>
              <a:ext uri="{FF2B5EF4-FFF2-40B4-BE49-F238E27FC236}">
                <a16:creationId xmlns:a16="http://schemas.microsoft.com/office/drawing/2014/main" id="{3463AF81-3143-80AF-FE06-71954DCA382A}"/>
              </a:ext>
              <a:ext uri="{C183D7F6-B498-43B3-948B-1728B52AA6E4}">
                <adec:decorative xmlns:adec="http://schemas.microsoft.com/office/drawing/2017/decorative" val="1"/>
              </a:ext>
            </a:extLst>
          </p:cNvPr>
          <p:cNvCxnSpPr>
            <a:cxnSpLocks/>
          </p:cNvCxnSpPr>
          <p:nvPr/>
        </p:nvCxnSpPr>
        <p:spPr>
          <a:xfrm>
            <a:off x="836466" y="1541116"/>
            <a:ext cx="10519066" cy="0"/>
          </a:xfrm>
          <a:prstGeom prst="line">
            <a:avLst/>
          </a:prstGeom>
          <a:ln w="53975">
            <a:solidFill>
              <a:schemeClr val="tx2"/>
            </a:solidFill>
          </a:ln>
        </p:spPr>
        <p:style>
          <a:lnRef idx="2">
            <a:schemeClr val="accent1"/>
          </a:lnRef>
          <a:fillRef idx="0">
            <a:schemeClr val="accent1"/>
          </a:fillRef>
          <a:effectRef idx="1">
            <a:schemeClr val="accent1"/>
          </a:effectRef>
          <a:fontRef idx="minor">
            <a:schemeClr val="tx1"/>
          </a:fontRef>
        </p:style>
      </p:cxnSp>
      <p:sp>
        <p:nvSpPr>
          <p:cNvPr id="7" name="Body">
            <a:extLst>
              <a:ext uri="{FF2B5EF4-FFF2-40B4-BE49-F238E27FC236}">
                <a16:creationId xmlns:a16="http://schemas.microsoft.com/office/drawing/2014/main" id="{5A746844-D8DB-5ECE-549C-05FF281D1D86}"/>
              </a:ext>
            </a:extLst>
          </p:cNvPr>
          <p:cNvSpPr txBox="1">
            <a:spLocks/>
          </p:cNvSpPr>
          <p:nvPr/>
        </p:nvSpPr>
        <p:spPr>
          <a:xfrm>
            <a:off x="836466" y="1863636"/>
            <a:ext cx="10519066" cy="3904788"/>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4800" kern="1200">
                <a:solidFill>
                  <a:schemeClr val="tx1"/>
                </a:solidFill>
                <a:latin typeface="+mj-lt"/>
                <a:ea typeface="+mj-ea"/>
                <a:cs typeface="+mj-cs"/>
              </a:defRPr>
            </a:lvl1pPr>
          </a:lstStyle>
          <a:p>
            <a:pPr marL="342900" indent="-342900">
              <a:lnSpc>
                <a:spcPct val="120000"/>
              </a:lnSpc>
              <a:buFont typeface="Arial" panose="020B0604020202020204" pitchFamily="34" charset="0"/>
              <a:buChar char="•"/>
              <a:defRPr/>
            </a:pPr>
            <a:endParaRPr kumimoji="0" lang="en-US" sz="2400" b="0" i="0" u="none" strike="noStrike" kern="1200" cap="none" spc="0" normalizeH="0" baseline="0" noProof="0">
              <a:ln>
                <a:noFill/>
              </a:ln>
              <a:solidFill>
                <a:srgbClr val="000000"/>
              </a:solidFill>
              <a:effectLst/>
              <a:uLnTx/>
              <a:uFillTx/>
              <a:latin typeface="Aptos" panose="02110004020202020204"/>
              <a:ea typeface="+mj-ea"/>
              <a:cs typeface="+mj-cs"/>
            </a:endParaRPr>
          </a:p>
          <a:p>
            <a:pPr marL="800100" lvl="1" indent="-342900">
              <a:lnSpc>
                <a:spcPct val="120000"/>
              </a:lnSpc>
              <a:spcBef>
                <a:spcPct val="0"/>
              </a:spcBef>
              <a:buFont typeface="Arial" panose="020B0604020202020204" pitchFamily="34" charset="0"/>
              <a:buChar char="•"/>
              <a:defRPr/>
            </a:pPr>
            <a:endParaRPr kumimoji="0" lang="en-US" sz="100" b="0" i="0" u="none" strike="noStrike" kern="1200" cap="none" spc="0" normalizeH="0" baseline="0" noProof="0">
              <a:ln>
                <a:noFill/>
              </a:ln>
              <a:solidFill>
                <a:srgbClr val="000000"/>
              </a:solidFill>
              <a:effectLst/>
              <a:uLnTx/>
              <a:uFillTx/>
              <a:latin typeface="Aptos" panose="02110004020202020204"/>
              <a:ea typeface="+mj-ea"/>
              <a:cs typeface="+mj-cs"/>
            </a:endParaRPr>
          </a:p>
        </p:txBody>
      </p:sp>
      <p:sp>
        <p:nvSpPr>
          <p:cNvPr id="6" name="Title">
            <a:extLst>
              <a:ext uri="{FF2B5EF4-FFF2-40B4-BE49-F238E27FC236}">
                <a16:creationId xmlns:a16="http://schemas.microsoft.com/office/drawing/2014/main" id="{6CD59BCB-0D6B-9633-EA3F-85DD19581456}"/>
              </a:ext>
            </a:extLst>
          </p:cNvPr>
          <p:cNvSpPr>
            <a:spLocks noGrp="1"/>
          </p:cNvSpPr>
          <p:nvPr>
            <p:ph type="ctrTitle" hasCustomPrompt="1"/>
          </p:nvPr>
        </p:nvSpPr>
        <p:spPr>
          <a:xfrm>
            <a:off x="838230" y="554350"/>
            <a:ext cx="10519066" cy="903080"/>
          </a:xfrm>
        </p:spPr>
        <p:txBody>
          <a:bodyPr anchor="b">
            <a:noAutofit/>
          </a:bodyPr>
          <a:lstStyle>
            <a:lvl1pPr algn="l">
              <a:defRPr sz="6000"/>
            </a:lvl1pPr>
          </a:lstStyle>
          <a:p>
            <a:r>
              <a:rPr lang="en-US" sz="2800" b="1"/>
              <a:t>Council Request scenario </a:t>
            </a:r>
            <a:r>
              <a:rPr lang="en-US" sz="2800"/>
              <a:t>accepts higher additional risk of asset failure and some financial risk, would shift costs out</a:t>
            </a:r>
          </a:p>
        </p:txBody>
      </p:sp>
      <p:sp>
        <p:nvSpPr>
          <p:cNvPr id="13" name="TextBox 12">
            <a:extLst>
              <a:ext uri="{FF2B5EF4-FFF2-40B4-BE49-F238E27FC236}">
                <a16:creationId xmlns:a16="http://schemas.microsoft.com/office/drawing/2014/main" id="{0D9A267F-B52E-0B72-367F-8B9A158ED261}"/>
              </a:ext>
            </a:extLst>
          </p:cNvPr>
          <p:cNvSpPr txBox="1"/>
          <p:nvPr/>
        </p:nvSpPr>
        <p:spPr>
          <a:xfrm>
            <a:off x="8807571" y="6402183"/>
            <a:ext cx="3000366" cy="276999"/>
          </a:xfrm>
          <a:prstGeom prst="rect">
            <a:avLst/>
          </a:prstGeom>
          <a:noFill/>
        </p:spPr>
        <p:txBody>
          <a:bodyPr wrap="square" rtlCol="0">
            <a:spAutoFit/>
          </a:bodyPr>
          <a:lstStyle/>
          <a:p>
            <a:r>
              <a:rPr lang="en-US" sz="1200" i="1">
                <a:solidFill>
                  <a:schemeClr val="bg1"/>
                </a:solidFill>
              </a:rPr>
              <a:t>Confidential - For Internal  Discussion Only</a:t>
            </a:r>
          </a:p>
        </p:txBody>
      </p:sp>
      <p:sp>
        <p:nvSpPr>
          <p:cNvPr id="34" name="Rectangle 33">
            <a:extLst>
              <a:ext uri="{FF2B5EF4-FFF2-40B4-BE49-F238E27FC236}">
                <a16:creationId xmlns:a16="http://schemas.microsoft.com/office/drawing/2014/main" id="{6CBC294B-0E10-9F1D-543B-53AD97D36323}"/>
              </a:ext>
            </a:extLst>
          </p:cNvPr>
          <p:cNvSpPr/>
          <p:nvPr/>
        </p:nvSpPr>
        <p:spPr>
          <a:xfrm>
            <a:off x="848816" y="1699960"/>
            <a:ext cx="4081058" cy="4979221"/>
          </a:xfrm>
          <a:prstGeom prst="rect">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1200" i="1">
              <a:solidFill>
                <a:schemeClr val="tx1"/>
              </a:solidFill>
            </a:endParaRPr>
          </a:p>
          <a:p>
            <a:endParaRPr lang="en-US" sz="1200" i="1">
              <a:solidFill>
                <a:schemeClr val="tx1"/>
              </a:solidFill>
            </a:endParaRPr>
          </a:p>
          <a:p>
            <a:endParaRPr lang="en-US" sz="1200" i="1">
              <a:solidFill>
                <a:schemeClr val="tx1"/>
              </a:solidFill>
            </a:endParaRPr>
          </a:p>
          <a:p>
            <a:endParaRPr lang="en-US" sz="1200" i="1">
              <a:solidFill>
                <a:schemeClr val="tx1"/>
              </a:solidFill>
            </a:endParaRPr>
          </a:p>
          <a:p>
            <a:endParaRPr lang="en-US" sz="1200" i="1">
              <a:solidFill>
                <a:schemeClr val="tx1"/>
              </a:solidFill>
            </a:endParaRPr>
          </a:p>
          <a:p>
            <a:endParaRPr lang="en-US" sz="1200" i="1">
              <a:solidFill>
                <a:schemeClr val="tx1"/>
              </a:solidFill>
            </a:endParaRPr>
          </a:p>
          <a:p>
            <a:endParaRPr lang="en-US" sz="1200" i="1">
              <a:solidFill>
                <a:schemeClr val="tx1"/>
              </a:solidFill>
            </a:endParaRPr>
          </a:p>
          <a:p>
            <a:endParaRPr lang="en-US" sz="1200" i="1">
              <a:solidFill>
                <a:schemeClr val="tx1"/>
              </a:solidFill>
            </a:endParaRPr>
          </a:p>
          <a:p>
            <a:endParaRPr lang="en-US" sz="1200" i="1">
              <a:solidFill>
                <a:schemeClr val="tx1"/>
              </a:solidFill>
            </a:endParaRPr>
          </a:p>
          <a:p>
            <a:endParaRPr lang="en-US" sz="1200" i="1">
              <a:solidFill>
                <a:schemeClr val="tx1"/>
              </a:solidFill>
            </a:endParaRPr>
          </a:p>
          <a:p>
            <a:endParaRPr lang="en-US" sz="1200" i="1">
              <a:solidFill>
                <a:schemeClr val="tx1"/>
              </a:solidFill>
            </a:endParaRPr>
          </a:p>
          <a:p>
            <a:endParaRPr lang="en-US" sz="1200" i="1">
              <a:solidFill>
                <a:schemeClr val="tx1"/>
              </a:solidFill>
            </a:endParaRPr>
          </a:p>
          <a:p>
            <a:endParaRPr lang="en-US" sz="1200" i="1">
              <a:solidFill>
                <a:schemeClr val="tx1"/>
              </a:solidFill>
            </a:endParaRPr>
          </a:p>
          <a:p>
            <a:endParaRPr lang="en-US" sz="1200" i="1">
              <a:solidFill>
                <a:schemeClr val="tx1"/>
              </a:solidFill>
            </a:endParaRPr>
          </a:p>
          <a:p>
            <a:endParaRPr lang="en-US" sz="1200" i="1">
              <a:solidFill>
                <a:schemeClr val="tx1"/>
              </a:solidFill>
            </a:endParaRPr>
          </a:p>
          <a:p>
            <a:pPr algn="ctr"/>
            <a:endParaRPr lang="en-US"/>
          </a:p>
        </p:txBody>
      </p:sp>
      <p:sp>
        <p:nvSpPr>
          <p:cNvPr id="39" name="TextBox 38">
            <a:extLst>
              <a:ext uri="{FF2B5EF4-FFF2-40B4-BE49-F238E27FC236}">
                <a16:creationId xmlns:a16="http://schemas.microsoft.com/office/drawing/2014/main" id="{B486C576-E70D-8A16-0CEE-4C0FCF357A08}"/>
              </a:ext>
            </a:extLst>
          </p:cNvPr>
          <p:cNvSpPr txBox="1"/>
          <p:nvPr/>
        </p:nvSpPr>
        <p:spPr>
          <a:xfrm>
            <a:off x="1063321" y="2841745"/>
            <a:ext cx="3698544" cy="1815882"/>
          </a:xfrm>
          <a:prstGeom prst="rect">
            <a:avLst/>
          </a:prstGeom>
          <a:solidFill>
            <a:schemeClr val="bg1"/>
          </a:solidFill>
          <a:ln w="19050">
            <a:solidFill>
              <a:srgbClr val="FF3131"/>
            </a:solidFill>
          </a:ln>
          <a:effectLst>
            <a:outerShdw blurRad="50800" dist="38100" dir="2700000" algn="tl" rotWithShape="0">
              <a:prstClr val="black">
                <a:alpha val="40000"/>
              </a:prstClr>
            </a:outerShdw>
          </a:effectLst>
        </p:spPr>
        <p:txBody>
          <a:bodyPr wrap="square" rtlCol="0">
            <a:spAutoFit/>
          </a:bodyPr>
          <a:lstStyle/>
          <a:p>
            <a:r>
              <a:rPr lang="en-US" sz="1400" b="1"/>
              <a:t>        Asset Reliability and Safety Risk</a:t>
            </a:r>
          </a:p>
          <a:p>
            <a:r>
              <a:rPr lang="en-US" sz="1400" b="1"/>
              <a:t>       + System Capacity Risk</a:t>
            </a:r>
          </a:p>
          <a:p>
            <a:pPr marL="171450" indent="-171450">
              <a:buFont typeface="Arial" panose="020B0604020202020204" pitchFamily="34" charset="0"/>
              <a:buChar char="•"/>
            </a:pPr>
            <a:r>
              <a:rPr lang="en-US" sz="1200"/>
              <a:t>Requires deferral of approximately $1.4B of planned investment out of the first decade</a:t>
            </a:r>
          </a:p>
          <a:p>
            <a:pPr marL="171450" indent="-171450">
              <a:buFont typeface="Arial" panose="020B0604020202020204" pitchFamily="34" charset="0"/>
              <a:buChar char="•"/>
            </a:pPr>
            <a:r>
              <a:rPr lang="en-US" sz="1200"/>
              <a:t>Deferrals in this scenario would impact asset replacement and capacity projects resulting in increased likelihood of detrimental impacts such as overflows, sinkholes, equipment damage, permit violations, and life-safety risks</a:t>
            </a:r>
          </a:p>
        </p:txBody>
      </p:sp>
      <p:sp>
        <p:nvSpPr>
          <p:cNvPr id="42" name="TextBox 41">
            <a:extLst>
              <a:ext uri="{FF2B5EF4-FFF2-40B4-BE49-F238E27FC236}">
                <a16:creationId xmlns:a16="http://schemas.microsoft.com/office/drawing/2014/main" id="{27C625AB-D9D9-772A-0C47-AB1FC84D81B5}"/>
              </a:ext>
            </a:extLst>
          </p:cNvPr>
          <p:cNvSpPr txBox="1"/>
          <p:nvPr/>
        </p:nvSpPr>
        <p:spPr>
          <a:xfrm>
            <a:off x="696262" y="2438846"/>
            <a:ext cx="4386166" cy="369332"/>
          </a:xfrm>
          <a:prstGeom prst="rect">
            <a:avLst/>
          </a:prstGeom>
          <a:noFill/>
        </p:spPr>
        <p:txBody>
          <a:bodyPr wrap="square" rtlCol="0">
            <a:spAutoFit/>
          </a:bodyPr>
          <a:lstStyle/>
          <a:p>
            <a:pPr algn="ctr"/>
            <a:r>
              <a:rPr lang="en-US" b="1"/>
              <a:t>Implications &amp; Risks:</a:t>
            </a:r>
          </a:p>
        </p:txBody>
      </p:sp>
      <p:grpSp>
        <p:nvGrpSpPr>
          <p:cNvPr id="52" name="Group 51">
            <a:extLst>
              <a:ext uri="{FF2B5EF4-FFF2-40B4-BE49-F238E27FC236}">
                <a16:creationId xmlns:a16="http://schemas.microsoft.com/office/drawing/2014/main" id="{D339D305-F7D1-42DB-AF56-B9A8136D8BB1}"/>
              </a:ext>
            </a:extLst>
          </p:cNvPr>
          <p:cNvGrpSpPr/>
          <p:nvPr/>
        </p:nvGrpSpPr>
        <p:grpSpPr>
          <a:xfrm>
            <a:off x="1063321" y="4804501"/>
            <a:ext cx="3698544" cy="907941"/>
            <a:chOff x="1144504" y="3898925"/>
            <a:chExt cx="3698544" cy="907941"/>
          </a:xfrm>
        </p:grpSpPr>
        <p:sp>
          <p:nvSpPr>
            <p:cNvPr id="48" name="TextBox 47">
              <a:extLst>
                <a:ext uri="{FF2B5EF4-FFF2-40B4-BE49-F238E27FC236}">
                  <a16:creationId xmlns:a16="http://schemas.microsoft.com/office/drawing/2014/main" id="{B6E97A06-9F48-8310-D725-F5BEC68C06C2}"/>
                </a:ext>
              </a:extLst>
            </p:cNvPr>
            <p:cNvSpPr txBox="1"/>
            <p:nvPr/>
          </p:nvSpPr>
          <p:spPr>
            <a:xfrm>
              <a:off x="1144504" y="3898925"/>
              <a:ext cx="3698544" cy="907941"/>
            </a:xfrm>
            <a:prstGeom prst="rect">
              <a:avLst/>
            </a:prstGeom>
            <a:solidFill>
              <a:schemeClr val="bg1"/>
            </a:solidFill>
            <a:ln w="19050">
              <a:solidFill>
                <a:srgbClr val="00AF4F"/>
              </a:solidFill>
            </a:ln>
            <a:effectLst>
              <a:outerShdw blurRad="50800" dist="38100" dir="2700000" algn="tl" rotWithShape="0">
                <a:prstClr val="black">
                  <a:alpha val="40000"/>
                </a:prstClr>
              </a:outerShdw>
            </a:effectLst>
          </p:spPr>
          <p:txBody>
            <a:bodyPr wrap="square" rtlCol="0">
              <a:spAutoFit/>
            </a:bodyPr>
            <a:lstStyle/>
            <a:p>
              <a:r>
                <a:rPr lang="en-US" sz="1400" b="1"/>
                <a:t>       Regulatory Compliance Risk</a:t>
              </a:r>
            </a:p>
            <a:p>
              <a:endParaRPr lang="en-US" sz="300" b="1"/>
            </a:p>
            <a:p>
              <a:pPr marL="171450" indent="-171450">
                <a:buFont typeface="Arial" panose="020B0604020202020204" pitchFamily="34" charset="0"/>
                <a:buChar char="•"/>
              </a:pPr>
              <a:r>
                <a:rPr lang="en-US" sz="1200"/>
                <a:t>Meets existing regulatory milestones (uncertainty remains around future nutrient requirements in operating permits)</a:t>
              </a:r>
            </a:p>
          </p:txBody>
        </p:sp>
        <p:pic>
          <p:nvPicPr>
            <p:cNvPr id="49" name="Picture 48">
              <a:extLst>
                <a:ext uri="{FF2B5EF4-FFF2-40B4-BE49-F238E27FC236}">
                  <a16:creationId xmlns:a16="http://schemas.microsoft.com/office/drawing/2014/main" id="{E24CA5B6-F3BC-25FC-C0D7-C13B4927201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79261" y="3933582"/>
              <a:ext cx="275807" cy="246257"/>
            </a:xfrm>
            <a:prstGeom prst="rect">
              <a:avLst/>
            </a:prstGeom>
          </p:spPr>
        </p:pic>
      </p:grpSp>
      <p:pic>
        <p:nvPicPr>
          <p:cNvPr id="2" name="Picture 1">
            <a:extLst>
              <a:ext uri="{FF2B5EF4-FFF2-40B4-BE49-F238E27FC236}">
                <a16:creationId xmlns:a16="http://schemas.microsoft.com/office/drawing/2014/main" id="{BD9131E2-22F0-5F25-3EDE-4CF1944465F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02524" y="2919396"/>
            <a:ext cx="257211" cy="238158"/>
          </a:xfrm>
          <a:prstGeom prst="rect">
            <a:avLst/>
          </a:prstGeom>
        </p:spPr>
      </p:pic>
      <p:sp>
        <p:nvSpPr>
          <p:cNvPr id="5" name="TextBox 4">
            <a:extLst>
              <a:ext uri="{FF2B5EF4-FFF2-40B4-BE49-F238E27FC236}">
                <a16:creationId xmlns:a16="http://schemas.microsoft.com/office/drawing/2014/main" id="{78B6087D-72D4-DFD9-5618-2EB83FA9AF16}"/>
              </a:ext>
            </a:extLst>
          </p:cNvPr>
          <p:cNvSpPr txBox="1"/>
          <p:nvPr/>
        </p:nvSpPr>
        <p:spPr>
          <a:xfrm>
            <a:off x="1063321" y="5859316"/>
            <a:ext cx="3698544" cy="723275"/>
          </a:xfrm>
          <a:prstGeom prst="rect">
            <a:avLst/>
          </a:prstGeom>
          <a:solidFill>
            <a:schemeClr val="bg1"/>
          </a:solidFill>
          <a:ln w="19050">
            <a:solidFill>
              <a:srgbClr val="EFDD4F"/>
            </a:solidFill>
          </a:ln>
          <a:effectLst>
            <a:outerShdw blurRad="50800" dist="38100" dir="2700000" algn="tl" rotWithShape="0">
              <a:prstClr val="black">
                <a:alpha val="40000"/>
              </a:prstClr>
            </a:outerShdw>
          </a:effectLst>
        </p:spPr>
        <p:txBody>
          <a:bodyPr wrap="square" rtlCol="0">
            <a:spAutoFit/>
          </a:bodyPr>
          <a:lstStyle/>
          <a:p>
            <a:r>
              <a:rPr lang="en-US" sz="1400" b="1"/>
              <a:t>       Financial Risk</a:t>
            </a:r>
          </a:p>
          <a:p>
            <a:endParaRPr lang="en-US" sz="300" b="1"/>
          </a:p>
          <a:p>
            <a:pPr marL="171450" indent="-171450">
              <a:buFont typeface="Arial" panose="020B0604020202020204" pitchFamily="34" charset="0"/>
              <a:buChar char="•"/>
            </a:pPr>
            <a:r>
              <a:rPr lang="en-US" sz="1200"/>
              <a:t>Future Borrowing: introduces additional risk of rating downgrades and higher cost of borrowing</a:t>
            </a:r>
          </a:p>
        </p:txBody>
      </p:sp>
      <p:pic>
        <p:nvPicPr>
          <p:cNvPr id="19" name="Graphic 18" descr="Warning outline">
            <a:extLst>
              <a:ext uri="{FF2B5EF4-FFF2-40B4-BE49-F238E27FC236}">
                <a16:creationId xmlns:a16="http://schemas.microsoft.com/office/drawing/2014/main" id="{23B0A693-A706-1D39-4328-AD5B645AF5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80927" y="5874799"/>
            <a:ext cx="244449" cy="244449"/>
          </a:xfrm>
          <a:prstGeom prst="rect">
            <a:avLst/>
          </a:prstGeom>
        </p:spPr>
      </p:pic>
      <p:sp>
        <p:nvSpPr>
          <p:cNvPr id="21" name="Rectangle 20">
            <a:extLst>
              <a:ext uri="{FF2B5EF4-FFF2-40B4-BE49-F238E27FC236}">
                <a16:creationId xmlns:a16="http://schemas.microsoft.com/office/drawing/2014/main" id="{4E57DA17-D974-F7CB-F8FE-279179ADCFFA}"/>
              </a:ext>
            </a:extLst>
          </p:cNvPr>
          <p:cNvSpPr/>
          <p:nvPr/>
        </p:nvSpPr>
        <p:spPr>
          <a:xfrm>
            <a:off x="5234983" y="1664419"/>
            <a:ext cx="6120550" cy="274320"/>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a:t>Forecast Balancing to 10.75% Rate Increase</a:t>
            </a:r>
          </a:p>
        </p:txBody>
      </p:sp>
      <p:sp>
        <p:nvSpPr>
          <p:cNvPr id="22" name="Arrow: Right 21">
            <a:extLst>
              <a:ext uri="{FF2B5EF4-FFF2-40B4-BE49-F238E27FC236}">
                <a16:creationId xmlns:a16="http://schemas.microsoft.com/office/drawing/2014/main" id="{AEE88193-62B7-DF96-C295-BEB57834B728}"/>
              </a:ext>
            </a:extLst>
          </p:cNvPr>
          <p:cNvSpPr/>
          <p:nvPr/>
        </p:nvSpPr>
        <p:spPr>
          <a:xfrm rot="1631220">
            <a:off x="8302775" y="2877676"/>
            <a:ext cx="436729" cy="166836"/>
          </a:xfrm>
          <a:prstGeom prst="rightArrow">
            <a:avLst/>
          </a:prstGeom>
          <a:solidFill>
            <a:srgbClr val="40404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Slide Number Placeholder 3">
            <a:extLst>
              <a:ext uri="{FF2B5EF4-FFF2-40B4-BE49-F238E27FC236}">
                <a16:creationId xmlns:a16="http://schemas.microsoft.com/office/drawing/2014/main" id="{D3365D5B-861A-0806-E362-F8D2978017C6}"/>
              </a:ext>
            </a:extLst>
          </p:cNvPr>
          <p:cNvSpPr txBox="1">
            <a:spLocks/>
          </p:cNvSpPr>
          <p:nvPr/>
        </p:nvSpPr>
        <p:spPr>
          <a:xfrm>
            <a:off x="11784887" y="6350000"/>
            <a:ext cx="394641" cy="365125"/>
          </a:xfrm>
          <a:prstGeom prst="rect">
            <a:avLst/>
          </a:prstGeom>
        </p:spPr>
        <p:txBody>
          <a:bodyPr vert="horz" lIns="91440" tIns="45720" rIns="91440" bIns="45720" rtlCol="0" anchor="ctr"/>
          <a:lstStyle>
            <a:defPPr>
              <a:defRPr lang="en-US"/>
            </a:defPPr>
            <a:lvl1pPr marL="0" algn="ctr" defTabSz="457200" rtl="0" eaLnBrk="1" latinLnBrk="0" hangingPunct="1">
              <a:defRPr sz="14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E6AD65C-9977-0A42-9A31-E3F636BC8503}" type="slidenum">
              <a:rPr lang="en-US" smtClean="0"/>
              <a:pPr/>
              <a:t>25</a:t>
            </a:fld>
            <a:endParaRPr lang="en-US"/>
          </a:p>
        </p:txBody>
      </p:sp>
      <p:sp>
        <p:nvSpPr>
          <p:cNvPr id="10" name="TextBox 1">
            <a:extLst>
              <a:ext uri="{FF2B5EF4-FFF2-40B4-BE49-F238E27FC236}">
                <a16:creationId xmlns:a16="http://schemas.microsoft.com/office/drawing/2014/main" id="{A287475A-8140-8CDF-01A3-D557AFA44C67}"/>
              </a:ext>
            </a:extLst>
          </p:cNvPr>
          <p:cNvSpPr txBox="1"/>
          <p:nvPr/>
        </p:nvSpPr>
        <p:spPr>
          <a:xfrm>
            <a:off x="5679853" y="1926137"/>
            <a:ext cx="2841286" cy="1552753"/>
          </a:xfrm>
          <a:prstGeom prst="rect">
            <a:avLst/>
          </a:prstGeom>
          <a:noFill/>
          <a:ln>
            <a:noFill/>
          </a:ln>
          <a:effectLst/>
        </p:spPr>
        <p:txBody>
          <a:bodyPr wrap="square" rtlCol="0"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US" sz="1000" b="1" i="1" kern="1200"/>
              <a:t>Assumptions to balance to ceiling:</a:t>
            </a:r>
          </a:p>
          <a:p>
            <a:pPr marL="171450" indent="-171450">
              <a:buFont typeface="Arial" panose="020B0604020202020204" pitchFamily="34" charset="0"/>
              <a:buChar char="•"/>
            </a:pPr>
            <a:r>
              <a:rPr lang="en-US" sz="1000"/>
              <a:t>Keep CSO and other near term regulatory investments on current timeline</a:t>
            </a:r>
          </a:p>
          <a:p>
            <a:pPr marL="171450" indent="-171450">
              <a:buFont typeface="Arial" panose="020B0604020202020204" pitchFamily="34" charset="0"/>
              <a:buChar char="•"/>
            </a:pPr>
            <a:r>
              <a:rPr lang="en-US" sz="1000"/>
              <a:t>Defer Nutrient Reduction Optimization</a:t>
            </a:r>
          </a:p>
          <a:p>
            <a:pPr marL="171450" indent="-171450">
              <a:buFont typeface="Arial" panose="020B0604020202020204" pitchFamily="34" charset="0"/>
              <a:buChar char="•"/>
            </a:pPr>
            <a:r>
              <a:rPr lang="en-US" sz="1000"/>
              <a:t>Further defer high risk Asset R&amp;R projects </a:t>
            </a:r>
          </a:p>
          <a:p>
            <a:pPr marL="171450" indent="-171450">
              <a:buFont typeface="Arial" panose="020B0604020202020204" pitchFamily="34" charset="0"/>
              <a:buChar char="•"/>
            </a:pPr>
            <a:r>
              <a:rPr lang="en-US" sz="1000"/>
              <a:t>Further defer capacity projects </a:t>
            </a:r>
          </a:p>
          <a:p>
            <a:pPr marL="171450" indent="-171450">
              <a:buFont typeface="Arial" panose="020B0604020202020204" pitchFamily="34" charset="0"/>
              <a:buChar char="•"/>
            </a:pPr>
            <a:r>
              <a:rPr lang="en-US" sz="1000"/>
              <a:t>Further defer proactive seismic investments</a:t>
            </a:r>
          </a:p>
          <a:p>
            <a:pPr marL="171450" indent="-171450">
              <a:buFont typeface="Arial" panose="020B0604020202020204" pitchFamily="34" charset="0"/>
              <a:buChar char="•"/>
            </a:pPr>
            <a:r>
              <a:rPr lang="en-US" sz="1000"/>
              <a:t>Further defer other  County goals like Climate Change</a:t>
            </a:r>
            <a:endParaRPr lang="en-US" sz="1000" b="1" i="1"/>
          </a:p>
        </p:txBody>
      </p:sp>
      <p:sp>
        <p:nvSpPr>
          <p:cNvPr id="14" name="TextBox 13">
            <a:extLst>
              <a:ext uri="{FF2B5EF4-FFF2-40B4-BE49-F238E27FC236}">
                <a16:creationId xmlns:a16="http://schemas.microsoft.com/office/drawing/2014/main" id="{6E905437-9EBA-A44D-D511-EBCE404C255D}"/>
              </a:ext>
            </a:extLst>
          </p:cNvPr>
          <p:cNvSpPr txBox="1"/>
          <p:nvPr/>
        </p:nvSpPr>
        <p:spPr>
          <a:xfrm>
            <a:off x="713091" y="1680025"/>
            <a:ext cx="4386166" cy="369332"/>
          </a:xfrm>
          <a:prstGeom prst="rect">
            <a:avLst/>
          </a:prstGeom>
          <a:noFill/>
        </p:spPr>
        <p:txBody>
          <a:bodyPr wrap="square" rtlCol="0">
            <a:spAutoFit/>
          </a:bodyPr>
          <a:lstStyle/>
          <a:p>
            <a:pPr algn="ctr"/>
            <a:r>
              <a:rPr lang="en-US" b="1"/>
              <a:t>Benefits:</a:t>
            </a:r>
          </a:p>
        </p:txBody>
      </p:sp>
      <p:sp>
        <p:nvSpPr>
          <p:cNvPr id="15" name="TextBox 14">
            <a:extLst>
              <a:ext uri="{FF2B5EF4-FFF2-40B4-BE49-F238E27FC236}">
                <a16:creationId xmlns:a16="http://schemas.microsoft.com/office/drawing/2014/main" id="{24599F9E-9435-C9AA-B3E6-D9F4C996A2AA}"/>
              </a:ext>
            </a:extLst>
          </p:cNvPr>
          <p:cNvSpPr txBox="1"/>
          <p:nvPr/>
        </p:nvSpPr>
        <p:spPr>
          <a:xfrm>
            <a:off x="996188" y="1976634"/>
            <a:ext cx="3698544" cy="461665"/>
          </a:xfrm>
          <a:prstGeom prst="rect">
            <a:avLst/>
          </a:prstGeom>
          <a:ln/>
        </p:spPr>
        <p:style>
          <a:lnRef idx="2">
            <a:schemeClr val="dk1"/>
          </a:lnRef>
          <a:fillRef idx="1">
            <a:schemeClr val="lt1"/>
          </a:fillRef>
          <a:effectRef idx="0">
            <a:schemeClr val="dk1"/>
          </a:effectRef>
          <a:fontRef idx="minor">
            <a:schemeClr val="dk1"/>
          </a:fontRef>
        </p:style>
        <p:txBody>
          <a:bodyPr wrap="square" rtlCol="0">
            <a:spAutoFit/>
          </a:bodyPr>
          <a:lstStyle/>
          <a:p>
            <a:r>
              <a:rPr lang="en-US" sz="1200"/>
              <a:t>Offers lower near-term rate increase relative to the Draft WTD Proposal</a:t>
            </a:r>
          </a:p>
        </p:txBody>
      </p:sp>
    </p:spTree>
    <p:extLst>
      <p:ext uri="{BB962C8B-B14F-4D97-AF65-F5344CB8AC3E}">
        <p14:creationId xmlns:p14="http://schemas.microsoft.com/office/powerpoint/2010/main" val="21133869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E866C5-E9FA-DEC9-ABFB-4586A2B3FAF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3A1B9FD-FD7B-0235-1047-118F9C9FD1D5}"/>
              </a:ext>
            </a:extLst>
          </p:cNvPr>
          <p:cNvSpPr>
            <a:spLocks noGrp="1"/>
          </p:cNvSpPr>
          <p:nvPr>
            <p:ph type="title"/>
          </p:nvPr>
        </p:nvSpPr>
        <p:spPr>
          <a:xfrm>
            <a:off x="808379" y="138741"/>
            <a:ext cx="10515600" cy="790344"/>
          </a:xfrm>
        </p:spPr>
        <p:txBody>
          <a:bodyPr>
            <a:normAutofit/>
          </a:bodyPr>
          <a:lstStyle/>
          <a:p>
            <a:r>
              <a:rPr lang="en-US"/>
              <a:t>Rate Impacts – Council Request</a:t>
            </a:r>
          </a:p>
        </p:txBody>
      </p:sp>
      <p:sp>
        <p:nvSpPr>
          <p:cNvPr id="18" name="TextBox 17">
            <a:extLst>
              <a:ext uri="{FF2B5EF4-FFF2-40B4-BE49-F238E27FC236}">
                <a16:creationId xmlns:a16="http://schemas.microsoft.com/office/drawing/2014/main" id="{2362E31C-418A-A649-F3F7-F1AEA2BF7C1A}"/>
              </a:ext>
            </a:extLst>
          </p:cNvPr>
          <p:cNvSpPr txBox="1"/>
          <p:nvPr/>
        </p:nvSpPr>
        <p:spPr>
          <a:xfrm>
            <a:off x="646745" y="869132"/>
            <a:ext cx="2459114" cy="369332"/>
          </a:xfrm>
          <a:prstGeom prst="rect">
            <a:avLst/>
          </a:prstGeom>
          <a:noFill/>
        </p:spPr>
        <p:txBody>
          <a:bodyPr wrap="square" rtlCol="0">
            <a:spAutoFit/>
          </a:bodyPr>
          <a:lstStyle/>
          <a:p>
            <a:r>
              <a:rPr lang="en-US" b="1" u="sng"/>
              <a:t>2026 Rate Forecast:</a:t>
            </a:r>
          </a:p>
        </p:txBody>
      </p:sp>
      <p:sp>
        <p:nvSpPr>
          <p:cNvPr id="30" name="Rectangle 29">
            <a:extLst>
              <a:ext uri="{FF2B5EF4-FFF2-40B4-BE49-F238E27FC236}">
                <a16:creationId xmlns:a16="http://schemas.microsoft.com/office/drawing/2014/main" id="{34C69363-5896-5EA6-0100-6906C2A6B225}"/>
              </a:ext>
            </a:extLst>
          </p:cNvPr>
          <p:cNvSpPr/>
          <p:nvPr/>
        </p:nvSpPr>
        <p:spPr bwMode="auto">
          <a:xfrm>
            <a:off x="646744" y="1227355"/>
            <a:ext cx="10742313" cy="2357890"/>
          </a:xfrm>
          <a:prstGeom prst="rect">
            <a:avLst/>
          </a:prstGeom>
          <a:noFill/>
          <a:ln w="25400" cap="flat" cmpd="sng" algn="ctr">
            <a:solidFill>
              <a:schemeClr val="tx1"/>
            </a:solidFill>
            <a:prstDash val="solid"/>
            <a:round/>
            <a:headEnd type="none" w="med" len="med"/>
            <a:tailEnd type="none" w="med" len="med"/>
          </a:ln>
          <a:effectLst/>
        </p:spPr>
        <p:txBody>
          <a:bodyPr vert="horz" wrap="square" lIns="0" tIns="0" rIns="0" bIns="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4" name="Rectangle 3">
            <a:extLst>
              <a:ext uri="{FF2B5EF4-FFF2-40B4-BE49-F238E27FC236}">
                <a16:creationId xmlns:a16="http://schemas.microsoft.com/office/drawing/2014/main" id="{502E6CE3-C2F3-C160-59BE-9DEDB5B4293E}"/>
              </a:ext>
            </a:extLst>
          </p:cNvPr>
          <p:cNvSpPr/>
          <p:nvPr/>
        </p:nvSpPr>
        <p:spPr bwMode="auto">
          <a:xfrm>
            <a:off x="646744" y="4000125"/>
            <a:ext cx="10742313" cy="2408678"/>
          </a:xfrm>
          <a:prstGeom prst="rect">
            <a:avLst/>
          </a:prstGeom>
          <a:noFill/>
          <a:ln w="25400" cap="flat" cmpd="sng" algn="ctr">
            <a:solidFill>
              <a:schemeClr val="tx1"/>
            </a:solidFill>
            <a:prstDash val="solid"/>
            <a:round/>
            <a:headEnd type="none" w="med" len="med"/>
            <a:tailEnd type="none" w="med" len="med"/>
          </a:ln>
          <a:effectLst/>
        </p:spPr>
        <p:txBody>
          <a:bodyPr vert="horz" wrap="square" lIns="0" tIns="0" rIns="0" bIns="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6" name="Slide Number Placeholder 5">
            <a:extLst>
              <a:ext uri="{FF2B5EF4-FFF2-40B4-BE49-F238E27FC236}">
                <a16:creationId xmlns:a16="http://schemas.microsoft.com/office/drawing/2014/main" id="{90AA970E-B6DE-2249-D379-8C5C0FEB74D8}"/>
              </a:ext>
            </a:extLst>
          </p:cNvPr>
          <p:cNvSpPr>
            <a:spLocks noGrp="1"/>
          </p:cNvSpPr>
          <p:nvPr>
            <p:ph type="sldNum" sz="quarter" idx="4"/>
          </p:nvPr>
        </p:nvSpPr>
        <p:spPr>
          <a:xfrm>
            <a:off x="11784888" y="6356350"/>
            <a:ext cx="394641" cy="365125"/>
          </a:xfrm>
        </p:spPr>
        <p:txBody>
          <a:bodyPr/>
          <a:lstStyle/>
          <a:p>
            <a:endParaRPr lang="en-US"/>
          </a:p>
          <a:p>
            <a:endParaRPr lang="en-US"/>
          </a:p>
        </p:txBody>
      </p:sp>
      <p:sp>
        <p:nvSpPr>
          <p:cNvPr id="8" name="Slide Number Placeholder 3">
            <a:extLst>
              <a:ext uri="{FF2B5EF4-FFF2-40B4-BE49-F238E27FC236}">
                <a16:creationId xmlns:a16="http://schemas.microsoft.com/office/drawing/2014/main" id="{2459D719-09DA-FC06-AFE5-CCD3F6DF7755}"/>
              </a:ext>
            </a:extLst>
          </p:cNvPr>
          <p:cNvSpPr txBox="1">
            <a:spLocks/>
          </p:cNvSpPr>
          <p:nvPr/>
        </p:nvSpPr>
        <p:spPr>
          <a:xfrm>
            <a:off x="11784887" y="6350000"/>
            <a:ext cx="394641" cy="365125"/>
          </a:xfrm>
          <a:prstGeom prst="rect">
            <a:avLst/>
          </a:prstGeom>
        </p:spPr>
        <p:txBody>
          <a:bodyPr vert="horz" lIns="91440" tIns="45720" rIns="91440" bIns="45720" rtlCol="0" anchor="ctr"/>
          <a:lstStyle>
            <a:defPPr>
              <a:defRPr lang="en-US"/>
            </a:defPPr>
            <a:lvl1pPr marL="0" algn="ctr" defTabSz="457200" rtl="0" eaLnBrk="1" latinLnBrk="0" hangingPunct="1">
              <a:defRPr sz="14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E6AD65C-9977-0A42-9A31-E3F636BC8503}" type="slidenum">
              <a:rPr lang="en-US" smtClean="0"/>
              <a:pPr/>
              <a:t>26</a:t>
            </a:fld>
            <a:endParaRPr lang="en-US"/>
          </a:p>
        </p:txBody>
      </p:sp>
      <p:sp>
        <p:nvSpPr>
          <p:cNvPr id="5" name="TextBox 4">
            <a:extLst>
              <a:ext uri="{FF2B5EF4-FFF2-40B4-BE49-F238E27FC236}">
                <a16:creationId xmlns:a16="http://schemas.microsoft.com/office/drawing/2014/main" id="{0161B28D-EE0F-3DB2-48BE-6ECE56267E18}"/>
              </a:ext>
            </a:extLst>
          </p:cNvPr>
          <p:cNvSpPr txBox="1"/>
          <p:nvPr/>
        </p:nvSpPr>
        <p:spPr>
          <a:xfrm>
            <a:off x="646742" y="3580005"/>
            <a:ext cx="7646865" cy="369332"/>
          </a:xfrm>
          <a:prstGeom prst="rect">
            <a:avLst/>
          </a:prstGeom>
          <a:noFill/>
        </p:spPr>
        <p:txBody>
          <a:bodyPr wrap="square" rtlCol="0">
            <a:spAutoFit/>
          </a:bodyPr>
          <a:lstStyle/>
          <a:p>
            <a:r>
              <a:rPr lang="en-US" b="1" u="sng"/>
              <a:t>2027 Council Request Rate Forecast:</a:t>
            </a:r>
          </a:p>
        </p:txBody>
      </p:sp>
      <p:pic>
        <p:nvPicPr>
          <p:cNvPr id="10" name="Picture 9">
            <a:extLst>
              <a:ext uri="{FF2B5EF4-FFF2-40B4-BE49-F238E27FC236}">
                <a16:creationId xmlns:a16="http://schemas.microsoft.com/office/drawing/2014/main" id="{E9663B82-B3FE-E2A7-A205-76F0F3B22FC4}"/>
              </a:ext>
            </a:extLst>
          </p:cNvPr>
          <p:cNvPicPr>
            <a:picLocks noChangeAspect="1"/>
          </p:cNvPicPr>
          <p:nvPr/>
        </p:nvPicPr>
        <p:blipFill>
          <a:blip r:embed="rId3"/>
          <a:stretch>
            <a:fillRect/>
          </a:stretch>
        </p:blipFill>
        <p:spPr>
          <a:xfrm>
            <a:off x="710330" y="1275822"/>
            <a:ext cx="10644539" cy="2255716"/>
          </a:xfrm>
          <a:prstGeom prst="rect">
            <a:avLst/>
          </a:prstGeom>
        </p:spPr>
      </p:pic>
      <p:pic>
        <p:nvPicPr>
          <p:cNvPr id="11" name="Picture 10">
            <a:extLst>
              <a:ext uri="{FF2B5EF4-FFF2-40B4-BE49-F238E27FC236}">
                <a16:creationId xmlns:a16="http://schemas.microsoft.com/office/drawing/2014/main" id="{3D0D38DD-AE9D-6F82-C3E7-9CC541A0682E}"/>
              </a:ext>
            </a:extLst>
          </p:cNvPr>
          <p:cNvPicPr>
            <a:picLocks noChangeAspect="1"/>
          </p:cNvPicPr>
          <p:nvPr/>
        </p:nvPicPr>
        <p:blipFill>
          <a:blip r:embed="rId4"/>
          <a:stretch>
            <a:fillRect/>
          </a:stretch>
        </p:blipFill>
        <p:spPr>
          <a:xfrm>
            <a:off x="710330" y="4051739"/>
            <a:ext cx="10613649" cy="2298261"/>
          </a:xfrm>
          <a:prstGeom prst="rect">
            <a:avLst/>
          </a:prstGeom>
        </p:spPr>
      </p:pic>
    </p:spTree>
    <p:extLst>
      <p:ext uri="{BB962C8B-B14F-4D97-AF65-F5344CB8AC3E}">
        <p14:creationId xmlns:p14="http://schemas.microsoft.com/office/powerpoint/2010/main" val="28441081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6137DD-B8F5-795F-BF57-2AB6C82A18D0}"/>
              </a:ext>
            </a:extLst>
          </p:cNvPr>
          <p:cNvSpPr>
            <a:spLocks noGrp="1"/>
          </p:cNvSpPr>
          <p:nvPr>
            <p:ph type="title"/>
          </p:nvPr>
        </p:nvSpPr>
        <p:spPr/>
        <p:txBody>
          <a:bodyPr>
            <a:normAutofit fontScale="90000"/>
          </a:bodyPr>
          <a:lstStyle/>
          <a:p>
            <a:r>
              <a:rPr lang="en-US"/>
              <a:t>Theoretical Regulatory Deadline Extension Disclaimer</a:t>
            </a:r>
          </a:p>
        </p:txBody>
      </p:sp>
      <p:sp>
        <p:nvSpPr>
          <p:cNvPr id="3" name="Content Placeholder 2">
            <a:extLst>
              <a:ext uri="{FF2B5EF4-FFF2-40B4-BE49-F238E27FC236}">
                <a16:creationId xmlns:a16="http://schemas.microsoft.com/office/drawing/2014/main" id="{F3BC55BC-456A-B74B-66B5-6760A2AF5DB0}"/>
              </a:ext>
            </a:extLst>
          </p:cNvPr>
          <p:cNvSpPr>
            <a:spLocks noGrp="1"/>
          </p:cNvSpPr>
          <p:nvPr>
            <p:ph idx="1"/>
          </p:nvPr>
        </p:nvSpPr>
        <p:spPr/>
        <p:txBody>
          <a:bodyPr vert="horz" lIns="91440" tIns="45720" rIns="91440" bIns="45720" rtlCol="0" anchor="t">
            <a:normAutofit/>
          </a:bodyPr>
          <a:lstStyle/>
          <a:p>
            <a:r>
              <a:rPr lang="en-US"/>
              <a:t>Regulatory deadline extension scenario is </a:t>
            </a:r>
            <a:r>
              <a:rPr lang="en-US" i="1" u="sng"/>
              <a:t>illustrative only</a:t>
            </a:r>
            <a:endParaRPr lang="en-US" u="sng"/>
          </a:p>
          <a:p>
            <a:r>
              <a:rPr lang="en-US"/>
              <a:t>Successful negotiations with state and federal regulators would be needed to implement a scenario like the Regulatory deadline extension</a:t>
            </a:r>
          </a:p>
          <a:p>
            <a:r>
              <a:rPr lang="en-US"/>
              <a:t>Potential penalties for violating consent decree include:</a:t>
            </a:r>
          </a:p>
          <a:p>
            <a:pPr lvl="1"/>
            <a:r>
              <a:rPr lang="en-US"/>
              <a:t>increased future borrowing costs</a:t>
            </a:r>
          </a:p>
          <a:p>
            <a:pPr lvl="1"/>
            <a:r>
              <a:rPr lang="en-US"/>
              <a:t>civil contempt sanctions</a:t>
            </a:r>
          </a:p>
          <a:p>
            <a:pPr lvl="1"/>
            <a:r>
              <a:rPr lang="en-US"/>
              <a:t>injunctive relief</a:t>
            </a:r>
          </a:p>
          <a:p>
            <a:pPr lvl="1"/>
            <a:r>
              <a:rPr lang="en-US"/>
              <a:t>criminal contempt proceedings </a:t>
            </a:r>
          </a:p>
          <a:p>
            <a:r>
              <a:rPr lang="en-US"/>
              <a:t>WTD has not yet determined order/timing of projects that would best fit environmental quality and financial sustainability</a:t>
            </a:r>
          </a:p>
        </p:txBody>
      </p:sp>
      <p:sp>
        <p:nvSpPr>
          <p:cNvPr id="4" name="Slide Number Placeholder 3">
            <a:extLst>
              <a:ext uri="{FF2B5EF4-FFF2-40B4-BE49-F238E27FC236}">
                <a16:creationId xmlns:a16="http://schemas.microsoft.com/office/drawing/2014/main" id="{67B1B91B-2447-4265-5013-C9713C2ACCC2}"/>
              </a:ext>
            </a:extLst>
          </p:cNvPr>
          <p:cNvSpPr>
            <a:spLocks noGrp="1"/>
          </p:cNvSpPr>
          <p:nvPr>
            <p:ph type="sldNum" sz="quarter" idx="4"/>
          </p:nvPr>
        </p:nvSpPr>
        <p:spPr/>
        <p:txBody>
          <a:bodyPr/>
          <a:lstStyle/>
          <a:p>
            <a:fld id="{6E6AD65C-9977-0A42-9A31-E3F636BC8503}" type="slidenum">
              <a:rPr lang="en-US" smtClean="0"/>
              <a:pPr/>
              <a:t>27</a:t>
            </a:fld>
            <a:endParaRPr lang="en-US"/>
          </a:p>
        </p:txBody>
      </p:sp>
    </p:spTree>
    <p:extLst>
      <p:ext uri="{BB962C8B-B14F-4D97-AF65-F5344CB8AC3E}">
        <p14:creationId xmlns:p14="http://schemas.microsoft.com/office/powerpoint/2010/main" val="9643623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510483-DE36-4729-E41F-17AA3D1E90A9}"/>
            </a:ext>
          </a:extLst>
        </p:cNvPr>
        <p:cNvGrpSpPr/>
        <p:nvPr/>
      </p:nvGrpSpPr>
      <p:grpSpPr>
        <a:xfrm>
          <a:off x="0" y="0"/>
          <a:ext cx="0" cy="0"/>
          <a:chOff x="0" y="0"/>
          <a:chExt cx="0" cy="0"/>
        </a:xfrm>
      </p:grpSpPr>
      <p:graphicFrame>
        <p:nvGraphicFramePr>
          <p:cNvPr id="4" name="Chart 3">
            <a:extLst>
              <a:ext uri="{FF2B5EF4-FFF2-40B4-BE49-F238E27FC236}">
                <a16:creationId xmlns:a16="http://schemas.microsoft.com/office/drawing/2014/main" id="{A9D66E37-101B-38A0-18EC-BC0A33D387A2}"/>
              </a:ext>
            </a:extLst>
          </p:cNvPr>
          <p:cNvGraphicFramePr>
            <a:graphicFrameLocks/>
          </p:cNvGraphicFramePr>
          <p:nvPr/>
        </p:nvGraphicFramePr>
        <p:xfrm>
          <a:off x="4797159" y="2740626"/>
          <a:ext cx="6615429" cy="3427635"/>
        </p:xfrm>
        <a:graphic>
          <a:graphicData uri="http://schemas.openxmlformats.org/drawingml/2006/chart">
            <c:chart xmlns:c="http://schemas.openxmlformats.org/drawingml/2006/chart" xmlns:r="http://schemas.openxmlformats.org/officeDocument/2006/relationships" r:id="rId3"/>
          </a:graphicData>
        </a:graphic>
      </p:graphicFrame>
      <p:cxnSp>
        <p:nvCxnSpPr>
          <p:cNvPr id="3" name="Line">
            <a:extLst>
              <a:ext uri="{FF2B5EF4-FFF2-40B4-BE49-F238E27FC236}">
                <a16:creationId xmlns:a16="http://schemas.microsoft.com/office/drawing/2014/main" id="{5CAE562E-F0C2-A910-7492-5DB551AFD9D0}"/>
              </a:ext>
              <a:ext uri="{C183D7F6-B498-43B3-948B-1728B52AA6E4}">
                <adec:decorative xmlns:adec="http://schemas.microsoft.com/office/drawing/2017/decorative" val="1"/>
              </a:ext>
            </a:extLst>
          </p:cNvPr>
          <p:cNvCxnSpPr>
            <a:cxnSpLocks/>
          </p:cNvCxnSpPr>
          <p:nvPr/>
        </p:nvCxnSpPr>
        <p:spPr>
          <a:xfrm>
            <a:off x="836466" y="1680912"/>
            <a:ext cx="10519066" cy="0"/>
          </a:xfrm>
          <a:prstGeom prst="line">
            <a:avLst/>
          </a:prstGeom>
          <a:ln w="53975">
            <a:solidFill>
              <a:schemeClr val="tx2"/>
            </a:solidFill>
          </a:ln>
        </p:spPr>
        <p:style>
          <a:lnRef idx="2">
            <a:schemeClr val="accent1"/>
          </a:lnRef>
          <a:fillRef idx="0">
            <a:schemeClr val="accent1"/>
          </a:fillRef>
          <a:effectRef idx="1">
            <a:schemeClr val="accent1"/>
          </a:effectRef>
          <a:fontRef idx="minor">
            <a:schemeClr val="tx1"/>
          </a:fontRef>
        </p:style>
      </p:cxnSp>
      <p:sp>
        <p:nvSpPr>
          <p:cNvPr id="7" name="Body">
            <a:extLst>
              <a:ext uri="{FF2B5EF4-FFF2-40B4-BE49-F238E27FC236}">
                <a16:creationId xmlns:a16="http://schemas.microsoft.com/office/drawing/2014/main" id="{A80A9DBB-8065-79E2-8570-6FDCF8C7FE9C}"/>
              </a:ext>
            </a:extLst>
          </p:cNvPr>
          <p:cNvSpPr txBox="1">
            <a:spLocks/>
          </p:cNvSpPr>
          <p:nvPr/>
        </p:nvSpPr>
        <p:spPr>
          <a:xfrm>
            <a:off x="836466" y="1863636"/>
            <a:ext cx="10519066" cy="3904788"/>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4800" kern="1200">
                <a:solidFill>
                  <a:schemeClr val="tx1"/>
                </a:solidFill>
                <a:latin typeface="+mj-lt"/>
                <a:ea typeface="+mj-ea"/>
                <a:cs typeface="+mj-cs"/>
              </a:defRPr>
            </a:lvl1pPr>
          </a:lstStyle>
          <a:p>
            <a:pPr marL="342900" indent="-342900">
              <a:lnSpc>
                <a:spcPct val="120000"/>
              </a:lnSpc>
              <a:buFont typeface="Arial" panose="020B0604020202020204" pitchFamily="34" charset="0"/>
              <a:buChar char="•"/>
              <a:defRPr/>
            </a:pPr>
            <a:endParaRPr kumimoji="0" lang="en-US" sz="2400" b="0" i="0" u="none" strike="noStrike" kern="1200" cap="none" spc="0" normalizeH="0" baseline="0" noProof="0">
              <a:ln>
                <a:noFill/>
              </a:ln>
              <a:solidFill>
                <a:srgbClr val="000000"/>
              </a:solidFill>
              <a:effectLst/>
              <a:uLnTx/>
              <a:uFillTx/>
              <a:latin typeface="Aptos" panose="02110004020202020204"/>
              <a:ea typeface="+mj-ea"/>
              <a:cs typeface="+mj-cs"/>
            </a:endParaRPr>
          </a:p>
          <a:p>
            <a:pPr marL="800100" lvl="1" indent="-342900">
              <a:lnSpc>
                <a:spcPct val="120000"/>
              </a:lnSpc>
              <a:spcBef>
                <a:spcPct val="0"/>
              </a:spcBef>
              <a:buFont typeface="Arial" panose="020B0604020202020204" pitchFamily="34" charset="0"/>
              <a:buChar char="•"/>
              <a:defRPr/>
            </a:pPr>
            <a:endParaRPr kumimoji="0" lang="en-US" sz="100" b="0" i="0" u="none" strike="noStrike" kern="1200" cap="none" spc="0" normalizeH="0" baseline="0" noProof="0">
              <a:ln>
                <a:noFill/>
              </a:ln>
              <a:solidFill>
                <a:srgbClr val="000000"/>
              </a:solidFill>
              <a:effectLst/>
              <a:uLnTx/>
              <a:uFillTx/>
              <a:latin typeface="Aptos" panose="02110004020202020204"/>
              <a:ea typeface="+mj-ea"/>
              <a:cs typeface="+mj-cs"/>
            </a:endParaRPr>
          </a:p>
        </p:txBody>
      </p:sp>
      <p:sp>
        <p:nvSpPr>
          <p:cNvPr id="6" name="Title">
            <a:extLst>
              <a:ext uri="{FF2B5EF4-FFF2-40B4-BE49-F238E27FC236}">
                <a16:creationId xmlns:a16="http://schemas.microsoft.com/office/drawing/2014/main" id="{9D152A22-9C9D-FB22-603A-2B9647E11642}"/>
              </a:ext>
            </a:extLst>
          </p:cNvPr>
          <p:cNvSpPr>
            <a:spLocks noGrp="1"/>
          </p:cNvSpPr>
          <p:nvPr>
            <p:ph type="ctrTitle" hasCustomPrompt="1"/>
          </p:nvPr>
        </p:nvSpPr>
        <p:spPr>
          <a:xfrm>
            <a:off x="842615" y="794189"/>
            <a:ext cx="10519066" cy="903080"/>
          </a:xfrm>
        </p:spPr>
        <p:txBody>
          <a:bodyPr anchor="b">
            <a:noAutofit/>
          </a:bodyPr>
          <a:lstStyle>
            <a:lvl1pPr algn="l">
              <a:defRPr sz="6000"/>
            </a:lvl1pPr>
          </a:lstStyle>
          <a:p>
            <a:r>
              <a:rPr lang="en-US" sz="3600" b="1"/>
              <a:t>Theoretical Regulatory Deadline Extension</a:t>
            </a:r>
            <a:r>
              <a:rPr lang="en-US" sz="3600"/>
              <a:t> adds compliance and financial risk, assumes successful renegotiation of regulatory requirements</a:t>
            </a:r>
            <a:endParaRPr lang="en-US" sz="3600" b="1"/>
          </a:p>
        </p:txBody>
      </p:sp>
      <p:sp>
        <p:nvSpPr>
          <p:cNvPr id="11" name="TextBox 10">
            <a:extLst>
              <a:ext uri="{FF2B5EF4-FFF2-40B4-BE49-F238E27FC236}">
                <a16:creationId xmlns:a16="http://schemas.microsoft.com/office/drawing/2014/main" id="{6325373A-F961-DA3D-EA0B-0116952CEA68}"/>
              </a:ext>
            </a:extLst>
          </p:cNvPr>
          <p:cNvSpPr txBox="1"/>
          <p:nvPr/>
        </p:nvSpPr>
        <p:spPr>
          <a:xfrm>
            <a:off x="8807571" y="6402183"/>
            <a:ext cx="3000366" cy="276999"/>
          </a:xfrm>
          <a:prstGeom prst="rect">
            <a:avLst/>
          </a:prstGeom>
          <a:noFill/>
        </p:spPr>
        <p:txBody>
          <a:bodyPr wrap="square" rtlCol="0">
            <a:spAutoFit/>
          </a:bodyPr>
          <a:lstStyle/>
          <a:p>
            <a:r>
              <a:rPr lang="en-US" sz="1200" i="1">
                <a:solidFill>
                  <a:schemeClr val="bg1"/>
                </a:solidFill>
              </a:rPr>
              <a:t>Confidential - For Internal  Discussion Only</a:t>
            </a:r>
          </a:p>
        </p:txBody>
      </p:sp>
      <p:sp>
        <p:nvSpPr>
          <p:cNvPr id="31" name="Rectangle 30">
            <a:extLst>
              <a:ext uri="{FF2B5EF4-FFF2-40B4-BE49-F238E27FC236}">
                <a16:creationId xmlns:a16="http://schemas.microsoft.com/office/drawing/2014/main" id="{26358593-25DA-6824-6497-FB4CF3D0732E}"/>
              </a:ext>
            </a:extLst>
          </p:cNvPr>
          <p:cNvSpPr/>
          <p:nvPr/>
        </p:nvSpPr>
        <p:spPr>
          <a:xfrm>
            <a:off x="4859501" y="1858483"/>
            <a:ext cx="6604043" cy="725509"/>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a:t>Regulatory Deadline Extension Scenario: 20-year Forecast by Portfolio Category</a:t>
            </a:r>
          </a:p>
          <a:p>
            <a:pPr algn="ctr"/>
            <a:r>
              <a:rPr lang="en-US" sz="1200" i="1"/>
              <a:t>With Illustrative CSO Completion Milestones</a:t>
            </a:r>
          </a:p>
        </p:txBody>
      </p:sp>
      <p:sp>
        <p:nvSpPr>
          <p:cNvPr id="36" name="Rectangle 35">
            <a:extLst>
              <a:ext uri="{FF2B5EF4-FFF2-40B4-BE49-F238E27FC236}">
                <a16:creationId xmlns:a16="http://schemas.microsoft.com/office/drawing/2014/main" id="{9C05BA22-B05D-953F-03F0-E2D864EB944B}"/>
              </a:ext>
            </a:extLst>
          </p:cNvPr>
          <p:cNvSpPr/>
          <p:nvPr/>
        </p:nvSpPr>
        <p:spPr>
          <a:xfrm>
            <a:off x="623222" y="1863420"/>
            <a:ext cx="3959891" cy="4815759"/>
          </a:xfrm>
          <a:prstGeom prst="rect">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1200" i="1">
              <a:solidFill>
                <a:schemeClr val="tx1"/>
              </a:solidFill>
            </a:endParaRPr>
          </a:p>
          <a:p>
            <a:endParaRPr lang="en-US" sz="1200" i="1">
              <a:solidFill>
                <a:schemeClr val="tx1"/>
              </a:solidFill>
            </a:endParaRPr>
          </a:p>
          <a:p>
            <a:endParaRPr lang="en-US" sz="1200" i="1">
              <a:solidFill>
                <a:schemeClr val="tx1"/>
              </a:solidFill>
            </a:endParaRPr>
          </a:p>
          <a:p>
            <a:endParaRPr lang="en-US" sz="1200" i="1">
              <a:solidFill>
                <a:schemeClr val="tx1"/>
              </a:solidFill>
            </a:endParaRPr>
          </a:p>
          <a:p>
            <a:endParaRPr lang="en-US" sz="1200" i="1">
              <a:solidFill>
                <a:schemeClr val="tx1"/>
              </a:solidFill>
            </a:endParaRPr>
          </a:p>
          <a:p>
            <a:endParaRPr lang="en-US" sz="1200" i="1">
              <a:solidFill>
                <a:schemeClr val="tx1"/>
              </a:solidFill>
            </a:endParaRPr>
          </a:p>
          <a:p>
            <a:endParaRPr lang="en-US" sz="1200" i="1">
              <a:solidFill>
                <a:schemeClr val="tx1"/>
              </a:solidFill>
            </a:endParaRPr>
          </a:p>
          <a:p>
            <a:endParaRPr lang="en-US" sz="1200" i="1">
              <a:solidFill>
                <a:schemeClr val="tx1"/>
              </a:solidFill>
            </a:endParaRPr>
          </a:p>
          <a:p>
            <a:endParaRPr lang="en-US" sz="1200" i="1">
              <a:solidFill>
                <a:schemeClr val="tx1"/>
              </a:solidFill>
            </a:endParaRPr>
          </a:p>
          <a:p>
            <a:endParaRPr lang="en-US" sz="1200" i="1">
              <a:solidFill>
                <a:schemeClr val="tx1"/>
              </a:solidFill>
            </a:endParaRPr>
          </a:p>
          <a:p>
            <a:endParaRPr lang="en-US" sz="1200" i="1">
              <a:solidFill>
                <a:schemeClr val="tx1"/>
              </a:solidFill>
            </a:endParaRPr>
          </a:p>
          <a:p>
            <a:endParaRPr lang="en-US" sz="1200" i="1">
              <a:solidFill>
                <a:schemeClr val="tx1"/>
              </a:solidFill>
            </a:endParaRPr>
          </a:p>
          <a:p>
            <a:endParaRPr lang="en-US" sz="1200" i="1">
              <a:solidFill>
                <a:schemeClr val="tx1"/>
              </a:solidFill>
            </a:endParaRPr>
          </a:p>
          <a:p>
            <a:endParaRPr lang="en-US" sz="1200" i="1">
              <a:solidFill>
                <a:schemeClr val="tx1"/>
              </a:solidFill>
            </a:endParaRPr>
          </a:p>
          <a:p>
            <a:endParaRPr lang="en-US" sz="1200" i="1">
              <a:solidFill>
                <a:schemeClr val="tx1"/>
              </a:solidFill>
            </a:endParaRPr>
          </a:p>
          <a:p>
            <a:pPr algn="ctr"/>
            <a:endParaRPr lang="en-US"/>
          </a:p>
        </p:txBody>
      </p:sp>
      <p:sp>
        <p:nvSpPr>
          <p:cNvPr id="37" name="TextBox 36">
            <a:extLst>
              <a:ext uri="{FF2B5EF4-FFF2-40B4-BE49-F238E27FC236}">
                <a16:creationId xmlns:a16="http://schemas.microsoft.com/office/drawing/2014/main" id="{93A46ACB-63DF-38C6-83BF-5F10EF9797E7}"/>
              </a:ext>
            </a:extLst>
          </p:cNvPr>
          <p:cNvSpPr txBox="1"/>
          <p:nvPr/>
        </p:nvSpPr>
        <p:spPr>
          <a:xfrm>
            <a:off x="761627" y="3076392"/>
            <a:ext cx="3698544" cy="1536348"/>
          </a:xfrm>
          <a:prstGeom prst="rect">
            <a:avLst/>
          </a:prstGeom>
          <a:solidFill>
            <a:schemeClr val="bg1"/>
          </a:solidFill>
          <a:ln w="19050">
            <a:solidFill>
              <a:srgbClr val="EFDD4F"/>
            </a:solidFill>
          </a:ln>
          <a:effectLst>
            <a:outerShdw blurRad="50800" dist="38100" dir="2700000" algn="tl" rotWithShape="0">
              <a:prstClr val="black">
                <a:alpha val="40000"/>
              </a:prstClr>
            </a:outerShdw>
          </a:effectLst>
        </p:spPr>
        <p:txBody>
          <a:bodyPr wrap="square" rtlCol="0">
            <a:spAutoFit/>
          </a:bodyPr>
          <a:lstStyle/>
          <a:p>
            <a:r>
              <a:rPr lang="en-US" sz="1400" b="1"/>
              <a:t>        Asset Reliability and Safety Risk &amp; System Capacity Risk</a:t>
            </a:r>
          </a:p>
          <a:p>
            <a:endParaRPr lang="en-US" sz="300" b="1"/>
          </a:p>
          <a:p>
            <a:pPr marL="285750" indent="-285750">
              <a:buFont typeface="Arial" panose="020B0604020202020204" pitchFamily="34" charset="0"/>
              <a:buChar char="•"/>
            </a:pPr>
            <a:r>
              <a:rPr lang="en-US" sz="1200"/>
              <a:t>Risk and implications remain the same for this criteria as the WTD Proposed scenario</a:t>
            </a:r>
          </a:p>
          <a:p>
            <a:pPr marL="285750" indent="-285750">
              <a:buFont typeface="Arial" panose="020B0604020202020204" pitchFamily="34" charset="0"/>
              <a:buChar char="•"/>
            </a:pPr>
            <a:r>
              <a:rPr lang="en-US" sz="1200"/>
              <a:t>Capacity upgrade projects remain on same timeline as Current State scenario, posing moderate risk </a:t>
            </a:r>
          </a:p>
        </p:txBody>
      </p:sp>
      <p:sp>
        <p:nvSpPr>
          <p:cNvPr id="38" name="TextBox 37">
            <a:extLst>
              <a:ext uri="{FF2B5EF4-FFF2-40B4-BE49-F238E27FC236}">
                <a16:creationId xmlns:a16="http://schemas.microsoft.com/office/drawing/2014/main" id="{93E5FB79-C6BE-EC47-2561-51F5F05CEADC}"/>
              </a:ext>
            </a:extLst>
          </p:cNvPr>
          <p:cNvSpPr txBox="1"/>
          <p:nvPr/>
        </p:nvSpPr>
        <p:spPr>
          <a:xfrm>
            <a:off x="630953" y="2676077"/>
            <a:ext cx="3959891" cy="380128"/>
          </a:xfrm>
          <a:prstGeom prst="rect">
            <a:avLst/>
          </a:prstGeom>
          <a:noFill/>
        </p:spPr>
        <p:txBody>
          <a:bodyPr wrap="square" rtlCol="0">
            <a:spAutoFit/>
          </a:bodyPr>
          <a:lstStyle/>
          <a:p>
            <a:pPr algn="ctr"/>
            <a:r>
              <a:rPr lang="en-US" b="1"/>
              <a:t>Implications &amp; Risks:</a:t>
            </a:r>
          </a:p>
        </p:txBody>
      </p:sp>
      <p:grpSp>
        <p:nvGrpSpPr>
          <p:cNvPr id="39" name="Group 38">
            <a:extLst>
              <a:ext uri="{FF2B5EF4-FFF2-40B4-BE49-F238E27FC236}">
                <a16:creationId xmlns:a16="http://schemas.microsoft.com/office/drawing/2014/main" id="{AE50F0C6-D728-02D6-700E-C79329B6B463}"/>
              </a:ext>
            </a:extLst>
          </p:cNvPr>
          <p:cNvGrpSpPr/>
          <p:nvPr/>
        </p:nvGrpSpPr>
        <p:grpSpPr>
          <a:xfrm>
            <a:off x="761627" y="4728796"/>
            <a:ext cx="3698544" cy="1815882"/>
            <a:chOff x="1026973" y="3970492"/>
            <a:chExt cx="4096685" cy="1764311"/>
          </a:xfrm>
        </p:grpSpPr>
        <p:sp>
          <p:nvSpPr>
            <p:cNvPr id="40" name="TextBox 39">
              <a:extLst>
                <a:ext uri="{FF2B5EF4-FFF2-40B4-BE49-F238E27FC236}">
                  <a16:creationId xmlns:a16="http://schemas.microsoft.com/office/drawing/2014/main" id="{63539A78-370C-D09B-AEBF-770568D884FC}"/>
                </a:ext>
              </a:extLst>
            </p:cNvPr>
            <p:cNvSpPr txBox="1"/>
            <p:nvPr/>
          </p:nvSpPr>
          <p:spPr>
            <a:xfrm>
              <a:off x="1026973" y="3970492"/>
              <a:ext cx="4096685" cy="1764311"/>
            </a:xfrm>
            <a:prstGeom prst="rect">
              <a:avLst/>
            </a:prstGeom>
            <a:solidFill>
              <a:schemeClr val="bg1"/>
            </a:solidFill>
            <a:ln w="19050">
              <a:solidFill>
                <a:srgbClr val="FF3131"/>
              </a:solidFill>
            </a:ln>
            <a:effectLst>
              <a:outerShdw blurRad="50800" dist="38100" dir="2700000" algn="tl" rotWithShape="0">
                <a:prstClr val="black">
                  <a:alpha val="40000"/>
                </a:prstClr>
              </a:outerShdw>
            </a:effectLst>
          </p:spPr>
          <p:txBody>
            <a:bodyPr wrap="square" rtlCol="0">
              <a:spAutoFit/>
            </a:bodyPr>
            <a:lstStyle/>
            <a:p>
              <a:r>
                <a:rPr lang="en-US" sz="1400" b="1"/>
                <a:t>         Regulatory Compliance and Financial Risk</a:t>
              </a:r>
            </a:p>
            <a:p>
              <a:pPr marL="285750" indent="-285750">
                <a:buFont typeface="Arial" panose="020B0604020202020204" pitchFamily="34" charset="0"/>
                <a:buChar char="•"/>
              </a:pPr>
              <a:r>
                <a:rPr lang="en-US" sz="1200"/>
                <a:t>Regulatory compliance projects are no longer assumed to meet established deadlines</a:t>
              </a:r>
            </a:p>
            <a:p>
              <a:pPr marL="285750" indent="-285750">
                <a:buFont typeface="Arial" panose="020B0604020202020204" pitchFamily="34" charset="0"/>
                <a:buChar char="•"/>
              </a:pPr>
              <a:r>
                <a:rPr lang="en-US" sz="1200"/>
                <a:t>Additional risks include:</a:t>
              </a:r>
            </a:p>
            <a:p>
              <a:pPr marL="742950" lvl="1" indent="-285750">
                <a:buFont typeface="Arial" panose="020B0604020202020204" pitchFamily="34" charset="0"/>
                <a:buChar char="•"/>
              </a:pPr>
              <a:r>
                <a:rPr lang="en-US" sz="1200"/>
                <a:t>future borrowing costs</a:t>
              </a:r>
            </a:p>
            <a:p>
              <a:pPr marL="742950" lvl="1" indent="-285750">
                <a:buFont typeface="Arial" panose="020B0604020202020204" pitchFamily="34" charset="0"/>
                <a:buChar char="•"/>
              </a:pPr>
              <a:r>
                <a:rPr lang="en-US" sz="1200"/>
                <a:t>civil contempt sanctions</a:t>
              </a:r>
            </a:p>
            <a:p>
              <a:pPr marL="742950" lvl="1" indent="-285750">
                <a:buFont typeface="Arial" panose="020B0604020202020204" pitchFamily="34" charset="0"/>
                <a:buChar char="•"/>
              </a:pPr>
              <a:r>
                <a:rPr lang="en-US" sz="1200"/>
                <a:t>injunctive relief</a:t>
              </a:r>
            </a:p>
            <a:p>
              <a:pPr marL="742950" lvl="1" indent="-285750">
                <a:buFont typeface="Arial" panose="020B0604020202020204" pitchFamily="34" charset="0"/>
                <a:buChar char="•"/>
              </a:pPr>
              <a:r>
                <a:rPr lang="en-US" sz="1200"/>
                <a:t>criminal contempt proceedings. </a:t>
              </a:r>
            </a:p>
          </p:txBody>
        </p:sp>
        <p:pic>
          <p:nvPicPr>
            <p:cNvPr id="41" name="Picture 40">
              <a:extLst>
                <a:ext uri="{FF2B5EF4-FFF2-40B4-BE49-F238E27FC236}">
                  <a16:creationId xmlns:a16="http://schemas.microsoft.com/office/drawing/2014/main" id="{E3DB830E-B0AB-E3D8-7EBA-ACCFB5B547C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54614" y="4014120"/>
              <a:ext cx="257211" cy="238158"/>
            </a:xfrm>
            <a:prstGeom prst="rect">
              <a:avLst/>
            </a:prstGeom>
          </p:spPr>
        </p:pic>
      </p:grpSp>
      <p:pic>
        <p:nvPicPr>
          <p:cNvPr id="46" name="Graphic 45" descr="Warning outline">
            <a:extLst>
              <a:ext uri="{FF2B5EF4-FFF2-40B4-BE49-F238E27FC236}">
                <a16:creationId xmlns:a16="http://schemas.microsoft.com/office/drawing/2014/main" id="{32DF8537-975F-85CA-B5E8-B862129E20E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64672" y="3094773"/>
            <a:ext cx="244449" cy="244449"/>
          </a:xfrm>
          <a:prstGeom prst="rect">
            <a:avLst/>
          </a:prstGeom>
        </p:spPr>
      </p:pic>
      <p:sp>
        <p:nvSpPr>
          <p:cNvPr id="5" name="Slide Number Placeholder 3">
            <a:extLst>
              <a:ext uri="{FF2B5EF4-FFF2-40B4-BE49-F238E27FC236}">
                <a16:creationId xmlns:a16="http://schemas.microsoft.com/office/drawing/2014/main" id="{F0936C0A-BA18-16C3-F444-22CE8557E77E}"/>
              </a:ext>
            </a:extLst>
          </p:cNvPr>
          <p:cNvSpPr txBox="1">
            <a:spLocks/>
          </p:cNvSpPr>
          <p:nvPr/>
        </p:nvSpPr>
        <p:spPr>
          <a:xfrm>
            <a:off x="11784887" y="6350000"/>
            <a:ext cx="394641" cy="365125"/>
          </a:xfrm>
          <a:prstGeom prst="rect">
            <a:avLst/>
          </a:prstGeom>
        </p:spPr>
        <p:txBody>
          <a:bodyPr vert="horz" lIns="91440" tIns="45720" rIns="91440" bIns="45720" rtlCol="0" anchor="ctr"/>
          <a:lstStyle>
            <a:defPPr>
              <a:defRPr lang="en-US"/>
            </a:defPPr>
            <a:lvl1pPr marL="0" algn="ctr" defTabSz="457200" rtl="0" eaLnBrk="1" latinLnBrk="0" hangingPunct="1">
              <a:defRPr sz="14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E6AD65C-9977-0A42-9A31-E3F636BC8503}" type="slidenum">
              <a:rPr lang="en-US" smtClean="0"/>
              <a:pPr/>
              <a:t>28</a:t>
            </a:fld>
            <a:endParaRPr lang="en-US"/>
          </a:p>
        </p:txBody>
      </p:sp>
      <p:sp>
        <p:nvSpPr>
          <p:cNvPr id="2" name="TextBox 1">
            <a:extLst>
              <a:ext uri="{FF2B5EF4-FFF2-40B4-BE49-F238E27FC236}">
                <a16:creationId xmlns:a16="http://schemas.microsoft.com/office/drawing/2014/main" id="{527F6489-27AE-F138-FD24-E5009D9DBEE8}"/>
              </a:ext>
            </a:extLst>
          </p:cNvPr>
          <p:cNvSpPr txBox="1"/>
          <p:nvPr/>
        </p:nvSpPr>
        <p:spPr>
          <a:xfrm>
            <a:off x="417816" y="1832425"/>
            <a:ext cx="4386166" cy="369332"/>
          </a:xfrm>
          <a:prstGeom prst="rect">
            <a:avLst/>
          </a:prstGeom>
          <a:noFill/>
        </p:spPr>
        <p:txBody>
          <a:bodyPr wrap="square" rtlCol="0">
            <a:spAutoFit/>
          </a:bodyPr>
          <a:lstStyle/>
          <a:p>
            <a:pPr algn="ctr"/>
            <a:r>
              <a:rPr lang="en-US" b="1"/>
              <a:t>Benefits:</a:t>
            </a:r>
          </a:p>
        </p:txBody>
      </p:sp>
      <p:sp>
        <p:nvSpPr>
          <p:cNvPr id="8" name="TextBox 7">
            <a:extLst>
              <a:ext uri="{FF2B5EF4-FFF2-40B4-BE49-F238E27FC236}">
                <a16:creationId xmlns:a16="http://schemas.microsoft.com/office/drawing/2014/main" id="{2390F337-91EB-0A63-8F10-16FE24E43CF7}"/>
              </a:ext>
            </a:extLst>
          </p:cNvPr>
          <p:cNvSpPr txBox="1"/>
          <p:nvPr/>
        </p:nvSpPr>
        <p:spPr>
          <a:xfrm>
            <a:off x="761627" y="2138589"/>
            <a:ext cx="3698544" cy="461665"/>
          </a:xfrm>
          <a:prstGeom prst="rect">
            <a:avLst/>
          </a:prstGeom>
          <a:ln/>
        </p:spPr>
        <p:style>
          <a:lnRef idx="2">
            <a:schemeClr val="dk1"/>
          </a:lnRef>
          <a:fillRef idx="1">
            <a:schemeClr val="lt1"/>
          </a:fillRef>
          <a:effectRef idx="0">
            <a:schemeClr val="dk1"/>
          </a:effectRef>
          <a:fontRef idx="minor">
            <a:schemeClr val="dk1"/>
          </a:fontRef>
        </p:style>
        <p:txBody>
          <a:bodyPr wrap="square" rtlCol="0">
            <a:spAutoFit/>
          </a:bodyPr>
          <a:lstStyle/>
          <a:p>
            <a:r>
              <a:rPr lang="en-US" sz="1200"/>
              <a:t>Offers lower near-term rate increase relative to the Draft WTD Proposal</a:t>
            </a:r>
          </a:p>
        </p:txBody>
      </p:sp>
    </p:spTree>
    <p:extLst>
      <p:ext uri="{BB962C8B-B14F-4D97-AF65-F5344CB8AC3E}">
        <p14:creationId xmlns:p14="http://schemas.microsoft.com/office/powerpoint/2010/main" val="5772186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53300C-AD4A-A055-8645-442225DB48EA}"/>
              </a:ext>
            </a:extLst>
          </p:cNvPr>
          <p:cNvSpPr>
            <a:spLocks noGrp="1"/>
          </p:cNvSpPr>
          <p:nvPr>
            <p:ph type="title"/>
          </p:nvPr>
        </p:nvSpPr>
        <p:spPr>
          <a:xfrm>
            <a:off x="646742" y="104813"/>
            <a:ext cx="10976508" cy="790344"/>
          </a:xfrm>
        </p:spPr>
        <p:txBody>
          <a:bodyPr>
            <a:normAutofit/>
          </a:bodyPr>
          <a:lstStyle/>
          <a:p>
            <a:r>
              <a:rPr lang="en-US" sz="3600"/>
              <a:t>Rate Impacts –  Theoretical Regulatory Deadline Extension</a:t>
            </a:r>
            <a:endParaRPr lang="en-US"/>
          </a:p>
        </p:txBody>
      </p:sp>
      <p:sp>
        <p:nvSpPr>
          <p:cNvPr id="18" name="TextBox 17">
            <a:extLst>
              <a:ext uri="{FF2B5EF4-FFF2-40B4-BE49-F238E27FC236}">
                <a16:creationId xmlns:a16="http://schemas.microsoft.com/office/drawing/2014/main" id="{057636E1-99CB-3541-3F27-3B481CACC84F}"/>
              </a:ext>
            </a:extLst>
          </p:cNvPr>
          <p:cNvSpPr txBox="1"/>
          <p:nvPr/>
        </p:nvSpPr>
        <p:spPr>
          <a:xfrm>
            <a:off x="646745" y="869132"/>
            <a:ext cx="2459114" cy="369332"/>
          </a:xfrm>
          <a:prstGeom prst="rect">
            <a:avLst/>
          </a:prstGeom>
          <a:noFill/>
        </p:spPr>
        <p:txBody>
          <a:bodyPr wrap="square" rtlCol="0">
            <a:spAutoFit/>
          </a:bodyPr>
          <a:lstStyle/>
          <a:p>
            <a:r>
              <a:rPr lang="en-US" b="1" u="sng"/>
              <a:t>2026 Rate Forecast:</a:t>
            </a:r>
          </a:p>
        </p:txBody>
      </p:sp>
      <p:sp>
        <p:nvSpPr>
          <p:cNvPr id="30" name="Rectangle 29">
            <a:extLst>
              <a:ext uri="{FF2B5EF4-FFF2-40B4-BE49-F238E27FC236}">
                <a16:creationId xmlns:a16="http://schemas.microsoft.com/office/drawing/2014/main" id="{37E5C1CB-D6CE-F043-A23F-E28B091C6E6A}"/>
              </a:ext>
            </a:extLst>
          </p:cNvPr>
          <p:cNvSpPr/>
          <p:nvPr/>
        </p:nvSpPr>
        <p:spPr bwMode="auto">
          <a:xfrm>
            <a:off x="646744" y="1227355"/>
            <a:ext cx="10742313" cy="2357890"/>
          </a:xfrm>
          <a:prstGeom prst="rect">
            <a:avLst/>
          </a:prstGeom>
          <a:noFill/>
          <a:ln w="25400" cap="flat" cmpd="sng" algn="ctr">
            <a:solidFill>
              <a:schemeClr val="tx1"/>
            </a:solidFill>
            <a:prstDash val="solid"/>
            <a:round/>
            <a:headEnd type="none" w="med" len="med"/>
            <a:tailEnd type="none" w="med" len="med"/>
          </a:ln>
          <a:effectLst/>
        </p:spPr>
        <p:txBody>
          <a:bodyPr vert="horz" wrap="square" lIns="0" tIns="0" rIns="0" bIns="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4" name="Rectangle 3">
            <a:extLst>
              <a:ext uri="{FF2B5EF4-FFF2-40B4-BE49-F238E27FC236}">
                <a16:creationId xmlns:a16="http://schemas.microsoft.com/office/drawing/2014/main" id="{03B570CF-8DB5-100A-A922-62915531DB60}"/>
              </a:ext>
            </a:extLst>
          </p:cNvPr>
          <p:cNvSpPr/>
          <p:nvPr/>
        </p:nvSpPr>
        <p:spPr bwMode="auto">
          <a:xfrm>
            <a:off x="646744" y="4000125"/>
            <a:ext cx="10742313" cy="2357890"/>
          </a:xfrm>
          <a:prstGeom prst="rect">
            <a:avLst/>
          </a:prstGeom>
          <a:noFill/>
          <a:ln w="25400" cap="flat" cmpd="sng" algn="ctr">
            <a:solidFill>
              <a:schemeClr val="tx1"/>
            </a:solidFill>
            <a:prstDash val="solid"/>
            <a:round/>
            <a:headEnd type="none" w="med" len="med"/>
            <a:tailEnd type="none" w="med" len="med"/>
          </a:ln>
          <a:effectLst/>
        </p:spPr>
        <p:txBody>
          <a:bodyPr vert="horz" wrap="square" lIns="0" tIns="0" rIns="0" bIns="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6" name="Slide Number Placeholder 5">
            <a:extLst>
              <a:ext uri="{FF2B5EF4-FFF2-40B4-BE49-F238E27FC236}">
                <a16:creationId xmlns:a16="http://schemas.microsoft.com/office/drawing/2014/main" id="{84F7E65D-38DB-0702-0608-ADECD0AB1588}"/>
              </a:ext>
            </a:extLst>
          </p:cNvPr>
          <p:cNvSpPr>
            <a:spLocks noGrp="1"/>
          </p:cNvSpPr>
          <p:nvPr>
            <p:ph type="sldNum" sz="quarter" idx="4"/>
          </p:nvPr>
        </p:nvSpPr>
        <p:spPr>
          <a:xfrm>
            <a:off x="11784888" y="6356350"/>
            <a:ext cx="394641" cy="365125"/>
          </a:xfrm>
        </p:spPr>
        <p:txBody>
          <a:bodyPr/>
          <a:lstStyle/>
          <a:p>
            <a:endParaRPr lang="en-US"/>
          </a:p>
          <a:p>
            <a:endParaRPr lang="en-US"/>
          </a:p>
        </p:txBody>
      </p:sp>
      <p:sp>
        <p:nvSpPr>
          <p:cNvPr id="7" name="Slide Number Placeholder 3">
            <a:extLst>
              <a:ext uri="{FF2B5EF4-FFF2-40B4-BE49-F238E27FC236}">
                <a16:creationId xmlns:a16="http://schemas.microsoft.com/office/drawing/2014/main" id="{AF243252-C0B8-C8E4-5E48-53FF090EA6A6}"/>
              </a:ext>
            </a:extLst>
          </p:cNvPr>
          <p:cNvSpPr txBox="1">
            <a:spLocks/>
          </p:cNvSpPr>
          <p:nvPr/>
        </p:nvSpPr>
        <p:spPr>
          <a:xfrm>
            <a:off x="11784887" y="6350000"/>
            <a:ext cx="394641" cy="365125"/>
          </a:xfrm>
          <a:prstGeom prst="rect">
            <a:avLst/>
          </a:prstGeom>
        </p:spPr>
        <p:txBody>
          <a:bodyPr vert="horz" lIns="91440" tIns="45720" rIns="91440" bIns="45720" rtlCol="0" anchor="ctr"/>
          <a:lstStyle>
            <a:defPPr>
              <a:defRPr lang="en-US"/>
            </a:defPPr>
            <a:lvl1pPr marL="0" algn="ctr" defTabSz="457200" rtl="0" eaLnBrk="1" latinLnBrk="0" hangingPunct="1">
              <a:defRPr sz="14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E6AD65C-9977-0A42-9A31-E3F636BC8503}" type="slidenum">
              <a:rPr lang="en-US" smtClean="0"/>
              <a:pPr/>
              <a:t>29</a:t>
            </a:fld>
            <a:endParaRPr lang="en-US"/>
          </a:p>
        </p:txBody>
      </p:sp>
      <p:sp>
        <p:nvSpPr>
          <p:cNvPr id="8" name="TextBox 7">
            <a:extLst>
              <a:ext uri="{FF2B5EF4-FFF2-40B4-BE49-F238E27FC236}">
                <a16:creationId xmlns:a16="http://schemas.microsoft.com/office/drawing/2014/main" id="{90196B7B-5B34-F991-E667-54258C9284B1}"/>
              </a:ext>
            </a:extLst>
          </p:cNvPr>
          <p:cNvSpPr txBox="1"/>
          <p:nvPr/>
        </p:nvSpPr>
        <p:spPr>
          <a:xfrm>
            <a:off x="646742" y="3580005"/>
            <a:ext cx="7646865" cy="369332"/>
          </a:xfrm>
          <a:prstGeom prst="rect">
            <a:avLst/>
          </a:prstGeom>
          <a:noFill/>
        </p:spPr>
        <p:txBody>
          <a:bodyPr wrap="square" rtlCol="0">
            <a:spAutoFit/>
          </a:bodyPr>
          <a:lstStyle/>
          <a:p>
            <a:r>
              <a:rPr lang="en-US" b="1" u="sng"/>
              <a:t>2027 Theoretical Regulatory Deadline Extension Rate Forecast:</a:t>
            </a:r>
          </a:p>
        </p:txBody>
      </p:sp>
      <p:pic>
        <p:nvPicPr>
          <p:cNvPr id="10" name="Picture 9">
            <a:extLst>
              <a:ext uri="{FF2B5EF4-FFF2-40B4-BE49-F238E27FC236}">
                <a16:creationId xmlns:a16="http://schemas.microsoft.com/office/drawing/2014/main" id="{D32F529D-72AA-4CE0-1830-59F09380383D}"/>
              </a:ext>
            </a:extLst>
          </p:cNvPr>
          <p:cNvPicPr>
            <a:picLocks noChangeAspect="1"/>
          </p:cNvPicPr>
          <p:nvPr/>
        </p:nvPicPr>
        <p:blipFill>
          <a:blip r:embed="rId3"/>
          <a:stretch>
            <a:fillRect/>
          </a:stretch>
        </p:blipFill>
        <p:spPr>
          <a:xfrm>
            <a:off x="715119" y="1298895"/>
            <a:ext cx="10644539" cy="2255716"/>
          </a:xfrm>
          <a:prstGeom prst="rect">
            <a:avLst/>
          </a:prstGeom>
        </p:spPr>
      </p:pic>
      <p:pic>
        <p:nvPicPr>
          <p:cNvPr id="11" name="Picture 10">
            <a:extLst>
              <a:ext uri="{FF2B5EF4-FFF2-40B4-BE49-F238E27FC236}">
                <a16:creationId xmlns:a16="http://schemas.microsoft.com/office/drawing/2014/main" id="{0742351F-AC46-E24A-6AF4-C8BA5072CF65}"/>
              </a:ext>
            </a:extLst>
          </p:cNvPr>
          <p:cNvPicPr>
            <a:picLocks noChangeAspect="1"/>
          </p:cNvPicPr>
          <p:nvPr/>
        </p:nvPicPr>
        <p:blipFill>
          <a:blip r:embed="rId4"/>
          <a:stretch>
            <a:fillRect/>
          </a:stretch>
        </p:blipFill>
        <p:spPr>
          <a:xfrm>
            <a:off x="715119" y="4053157"/>
            <a:ext cx="10644539" cy="2241531"/>
          </a:xfrm>
          <a:prstGeom prst="rect">
            <a:avLst/>
          </a:prstGeom>
        </p:spPr>
      </p:pic>
    </p:spTree>
    <p:extLst>
      <p:ext uri="{BB962C8B-B14F-4D97-AF65-F5344CB8AC3E}">
        <p14:creationId xmlns:p14="http://schemas.microsoft.com/office/powerpoint/2010/main" val="18822265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708E52-7F84-1BCA-4DA5-4E712CDF2A0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BF0D428-8CEC-946E-9FF8-EA2C843AA57E}"/>
              </a:ext>
            </a:extLst>
          </p:cNvPr>
          <p:cNvSpPr>
            <a:spLocks noGrp="1"/>
          </p:cNvSpPr>
          <p:nvPr>
            <p:ph type="title"/>
          </p:nvPr>
        </p:nvSpPr>
        <p:spPr>
          <a:xfrm>
            <a:off x="252983" y="160632"/>
            <a:ext cx="10515600" cy="790344"/>
          </a:xfrm>
        </p:spPr>
        <p:txBody>
          <a:bodyPr>
            <a:normAutofit/>
          </a:bodyPr>
          <a:lstStyle/>
          <a:p>
            <a:r>
              <a:rPr lang="en-US"/>
              <a:t>Scenario Rate Paths (Next 5 Years)</a:t>
            </a:r>
            <a:endParaRPr lang="en-US">
              <a:highlight>
                <a:srgbClr val="FFFF00"/>
              </a:highlight>
            </a:endParaRPr>
          </a:p>
        </p:txBody>
      </p:sp>
      <p:sp>
        <p:nvSpPr>
          <p:cNvPr id="5" name="Slide Number Placeholder 4">
            <a:extLst>
              <a:ext uri="{FF2B5EF4-FFF2-40B4-BE49-F238E27FC236}">
                <a16:creationId xmlns:a16="http://schemas.microsoft.com/office/drawing/2014/main" id="{6AB83E6D-233E-A4A8-9EFC-2E00205E11F1}"/>
              </a:ext>
            </a:extLst>
          </p:cNvPr>
          <p:cNvSpPr>
            <a:spLocks noGrp="1"/>
          </p:cNvSpPr>
          <p:nvPr>
            <p:ph type="sldNum" sz="quarter" idx="4"/>
          </p:nvPr>
        </p:nvSpPr>
        <p:spPr>
          <a:xfrm>
            <a:off x="11797359" y="6414436"/>
            <a:ext cx="394641" cy="365125"/>
          </a:xfrm>
        </p:spPr>
        <p:txBody>
          <a:bodyPr/>
          <a:lstStyle/>
          <a:p>
            <a:endParaRPr lang="en-US"/>
          </a:p>
          <a:p>
            <a:endParaRPr lang="en-US"/>
          </a:p>
        </p:txBody>
      </p:sp>
      <p:sp>
        <p:nvSpPr>
          <p:cNvPr id="12" name="Slide Number Placeholder 3">
            <a:extLst>
              <a:ext uri="{FF2B5EF4-FFF2-40B4-BE49-F238E27FC236}">
                <a16:creationId xmlns:a16="http://schemas.microsoft.com/office/drawing/2014/main" id="{CCC97FF4-82DF-2799-3916-ADB91A09603D}"/>
              </a:ext>
            </a:extLst>
          </p:cNvPr>
          <p:cNvSpPr txBox="1">
            <a:spLocks/>
          </p:cNvSpPr>
          <p:nvPr/>
        </p:nvSpPr>
        <p:spPr>
          <a:xfrm>
            <a:off x="11784887" y="6350000"/>
            <a:ext cx="394641" cy="365125"/>
          </a:xfrm>
          <a:prstGeom prst="rect">
            <a:avLst/>
          </a:prstGeom>
        </p:spPr>
        <p:txBody>
          <a:bodyPr vert="horz" lIns="91440" tIns="45720" rIns="91440" bIns="45720" rtlCol="0" anchor="ctr"/>
          <a:lstStyle>
            <a:defPPr>
              <a:defRPr lang="en-US"/>
            </a:defPPr>
            <a:lvl1pPr marL="0" algn="ctr" defTabSz="457200" rtl="0" eaLnBrk="1" latinLnBrk="0" hangingPunct="1">
              <a:defRPr sz="14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E6AD65C-9977-0A42-9A31-E3F636BC8503}" type="slidenum">
              <a:rPr lang="en-US" smtClean="0"/>
              <a:pPr/>
              <a:t>30</a:t>
            </a:fld>
            <a:endParaRPr lang="en-US"/>
          </a:p>
        </p:txBody>
      </p:sp>
      <p:pic>
        <p:nvPicPr>
          <p:cNvPr id="4" name="Picture 3">
            <a:extLst>
              <a:ext uri="{FF2B5EF4-FFF2-40B4-BE49-F238E27FC236}">
                <a16:creationId xmlns:a16="http://schemas.microsoft.com/office/drawing/2014/main" id="{D83B9048-7292-00E0-33F7-3355ED2E4606}"/>
              </a:ext>
            </a:extLst>
          </p:cNvPr>
          <p:cNvPicPr>
            <a:picLocks noChangeAspect="1"/>
          </p:cNvPicPr>
          <p:nvPr/>
        </p:nvPicPr>
        <p:blipFill>
          <a:blip r:embed="rId3"/>
          <a:stretch>
            <a:fillRect/>
          </a:stretch>
        </p:blipFill>
        <p:spPr>
          <a:xfrm>
            <a:off x="384518" y="835779"/>
            <a:ext cx="11406605" cy="5761219"/>
          </a:xfrm>
          <a:prstGeom prst="rect">
            <a:avLst/>
          </a:prstGeom>
        </p:spPr>
      </p:pic>
    </p:spTree>
    <p:extLst>
      <p:ext uri="{BB962C8B-B14F-4D97-AF65-F5344CB8AC3E}">
        <p14:creationId xmlns:p14="http://schemas.microsoft.com/office/powerpoint/2010/main" val="39384685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BFAB82-3A39-1CF2-327B-4F18C0C7CC8A}"/>
              </a:ext>
            </a:extLst>
          </p:cNvPr>
          <p:cNvSpPr>
            <a:spLocks noGrp="1"/>
          </p:cNvSpPr>
          <p:nvPr>
            <p:ph type="title"/>
          </p:nvPr>
        </p:nvSpPr>
        <p:spPr>
          <a:xfrm>
            <a:off x="435373" y="0"/>
            <a:ext cx="10515600" cy="790344"/>
          </a:xfrm>
        </p:spPr>
        <p:txBody>
          <a:bodyPr/>
          <a:lstStyle/>
          <a:p>
            <a:r>
              <a:rPr lang="en-US"/>
              <a:t>Scenario Rate Paths (20-Years)</a:t>
            </a:r>
            <a:endParaRPr lang="en-US">
              <a:highlight>
                <a:srgbClr val="FFFF00"/>
              </a:highlight>
            </a:endParaRPr>
          </a:p>
        </p:txBody>
      </p:sp>
      <p:sp>
        <p:nvSpPr>
          <p:cNvPr id="6" name="Slide Number Placeholder 5">
            <a:extLst>
              <a:ext uri="{FF2B5EF4-FFF2-40B4-BE49-F238E27FC236}">
                <a16:creationId xmlns:a16="http://schemas.microsoft.com/office/drawing/2014/main" id="{E39F830B-4E42-523C-AA9B-508B16D9EE9A}"/>
              </a:ext>
            </a:extLst>
          </p:cNvPr>
          <p:cNvSpPr>
            <a:spLocks noGrp="1"/>
          </p:cNvSpPr>
          <p:nvPr>
            <p:ph type="sldNum" sz="quarter" idx="4"/>
          </p:nvPr>
        </p:nvSpPr>
        <p:spPr>
          <a:xfrm>
            <a:off x="11784888" y="6356350"/>
            <a:ext cx="394641" cy="365125"/>
          </a:xfrm>
        </p:spPr>
        <p:txBody>
          <a:bodyPr/>
          <a:lstStyle/>
          <a:p>
            <a:endParaRPr lang="en-US"/>
          </a:p>
          <a:p>
            <a:endParaRPr lang="en-US"/>
          </a:p>
        </p:txBody>
      </p:sp>
      <p:sp>
        <p:nvSpPr>
          <p:cNvPr id="10" name="Slide Number Placeholder 3">
            <a:extLst>
              <a:ext uri="{FF2B5EF4-FFF2-40B4-BE49-F238E27FC236}">
                <a16:creationId xmlns:a16="http://schemas.microsoft.com/office/drawing/2014/main" id="{0E642D8E-B59F-073A-3B89-C65F4C0D5EFC}"/>
              </a:ext>
            </a:extLst>
          </p:cNvPr>
          <p:cNvSpPr txBox="1">
            <a:spLocks/>
          </p:cNvSpPr>
          <p:nvPr/>
        </p:nvSpPr>
        <p:spPr>
          <a:xfrm>
            <a:off x="11784887" y="6350000"/>
            <a:ext cx="394641" cy="365125"/>
          </a:xfrm>
          <a:prstGeom prst="rect">
            <a:avLst/>
          </a:prstGeom>
        </p:spPr>
        <p:txBody>
          <a:bodyPr vert="horz" lIns="91440" tIns="45720" rIns="91440" bIns="45720" rtlCol="0" anchor="ctr"/>
          <a:lstStyle>
            <a:defPPr>
              <a:defRPr lang="en-US"/>
            </a:defPPr>
            <a:lvl1pPr marL="0" algn="ctr" defTabSz="457200" rtl="0" eaLnBrk="1" latinLnBrk="0" hangingPunct="1">
              <a:defRPr sz="14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E6AD65C-9977-0A42-9A31-E3F636BC8503}" type="slidenum">
              <a:rPr lang="en-US" smtClean="0"/>
              <a:pPr/>
              <a:t>31</a:t>
            </a:fld>
            <a:endParaRPr lang="en-US"/>
          </a:p>
        </p:txBody>
      </p:sp>
      <p:pic>
        <p:nvPicPr>
          <p:cNvPr id="11" name="Content Placeholder 10">
            <a:extLst>
              <a:ext uri="{FF2B5EF4-FFF2-40B4-BE49-F238E27FC236}">
                <a16:creationId xmlns:a16="http://schemas.microsoft.com/office/drawing/2014/main" id="{734F1602-0E7A-8A50-8D3E-DB276D5533F4}"/>
              </a:ext>
            </a:extLst>
          </p:cNvPr>
          <p:cNvPicPr>
            <a:picLocks noGrp="1" noChangeAspect="1"/>
          </p:cNvPicPr>
          <p:nvPr>
            <p:ph idx="1"/>
          </p:nvPr>
        </p:nvPicPr>
        <p:blipFill>
          <a:blip r:embed="rId3"/>
          <a:stretch>
            <a:fillRect/>
          </a:stretch>
        </p:blipFill>
        <p:spPr>
          <a:xfrm>
            <a:off x="554493" y="790344"/>
            <a:ext cx="11230393" cy="5669247"/>
          </a:xfrm>
          <a:prstGeom prst="rect">
            <a:avLst/>
          </a:prstGeom>
        </p:spPr>
      </p:pic>
    </p:spTree>
    <p:extLst>
      <p:ext uri="{BB962C8B-B14F-4D97-AF65-F5344CB8AC3E}">
        <p14:creationId xmlns:p14="http://schemas.microsoft.com/office/powerpoint/2010/main" val="13927747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63F791-8967-CE8E-4042-9D2A848DE4D3}"/>
            </a:ext>
          </a:extLst>
        </p:cNvPr>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F26ECC68-60F4-E074-C2BF-4B17B0587AC5}"/>
              </a:ext>
            </a:extLst>
          </p:cNvPr>
          <p:cNvSpPr>
            <a:spLocks noGrp="1"/>
          </p:cNvSpPr>
          <p:nvPr>
            <p:ph type="sldNum" sz="quarter" idx="4"/>
          </p:nvPr>
        </p:nvSpPr>
        <p:spPr>
          <a:xfrm>
            <a:off x="11784888" y="6356350"/>
            <a:ext cx="394641" cy="365125"/>
          </a:xfrm>
        </p:spPr>
        <p:txBody>
          <a:bodyPr/>
          <a:lstStyle/>
          <a:p>
            <a:endParaRPr lang="en-US"/>
          </a:p>
          <a:p>
            <a:endParaRPr lang="en-US"/>
          </a:p>
        </p:txBody>
      </p:sp>
      <p:sp>
        <p:nvSpPr>
          <p:cNvPr id="7" name="Slide Number Placeholder 3">
            <a:extLst>
              <a:ext uri="{FF2B5EF4-FFF2-40B4-BE49-F238E27FC236}">
                <a16:creationId xmlns:a16="http://schemas.microsoft.com/office/drawing/2014/main" id="{A7067205-1F6A-740B-ADA3-A36A7ED26B89}"/>
              </a:ext>
            </a:extLst>
          </p:cNvPr>
          <p:cNvSpPr txBox="1">
            <a:spLocks/>
          </p:cNvSpPr>
          <p:nvPr/>
        </p:nvSpPr>
        <p:spPr>
          <a:xfrm>
            <a:off x="11784887" y="6350000"/>
            <a:ext cx="394641" cy="365125"/>
          </a:xfrm>
          <a:prstGeom prst="rect">
            <a:avLst/>
          </a:prstGeom>
        </p:spPr>
        <p:txBody>
          <a:bodyPr vert="horz" lIns="91440" tIns="45720" rIns="91440" bIns="45720" rtlCol="0" anchor="ctr"/>
          <a:lstStyle>
            <a:defPPr>
              <a:defRPr lang="en-US"/>
            </a:defPPr>
            <a:lvl1pPr marL="0" algn="ctr" defTabSz="457200" rtl="0" eaLnBrk="1" latinLnBrk="0" hangingPunct="1">
              <a:defRPr sz="14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E6AD65C-9977-0A42-9A31-E3F636BC8503}" type="slidenum">
              <a:rPr lang="en-US" smtClean="0"/>
              <a:pPr/>
              <a:t>32</a:t>
            </a:fld>
            <a:endParaRPr lang="en-US"/>
          </a:p>
        </p:txBody>
      </p:sp>
      <p:sp>
        <p:nvSpPr>
          <p:cNvPr id="9" name="TextBox 8">
            <a:extLst>
              <a:ext uri="{FF2B5EF4-FFF2-40B4-BE49-F238E27FC236}">
                <a16:creationId xmlns:a16="http://schemas.microsoft.com/office/drawing/2014/main" id="{8C050974-2BE3-6E22-7CC6-F4CF66A2DDA5}"/>
              </a:ext>
            </a:extLst>
          </p:cNvPr>
          <p:cNvSpPr txBox="1"/>
          <p:nvPr/>
        </p:nvSpPr>
        <p:spPr>
          <a:xfrm>
            <a:off x="419100" y="1414561"/>
            <a:ext cx="11353800" cy="646331"/>
          </a:xfrm>
          <a:prstGeom prst="rect">
            <a:avLst/>
          </a:prstGeom>
          <a:noFill/>
        </p:spPr>
        <p:txBody>
          <a:bodyPr wrap="square" rtlCol="0">
            <a:spAutoFit/>
          </a:bodyPr>
          <a:lstStyle/>
          <a:p>
            <a:endParaRPr lang="en-US"/>
          </a:p>
          <a:p>
            <a:endParaRPr lang="en-US"/>
          </a:p>
        </p:txBody>
      </p:sp>
      <p:graphicFrame>
        <p:nvGraphicFramePr>
          <p:cNvPr id="5" name="Diagram 4">
            <a:extLst>
              <a:ext uri="{FF2B5EF4-FFF2-40B4-BE49-F238E27FC236}">
                <a16:creationId xmlns:a16="http://schemas.microsoft.com/office/drawing/2014/main" id="{E10C4409-8CD5-B158-7232-29A96DD40ACB}"/>
              </a:ext>
            </a:extLst>
          </p:cNvPr>
          <p:cNvGraphicFramePr/>
          <p:nvPr>
            <p:extLst>
              <p:ext uri="{D42A27DB-BD31-4B8C-83A1-F6EECF244321}">
                <p14:modId xmlns:p14="http://schemas.microsoft.com/office/powerpoint/2010/main" val="2962880902"/>
              </p:ext>
            </p:extLst>
          </p:nvPr>
        </p:nvGraphicFramePr>
        <p:xfrm>
          <a:off x="628649" y="101422"/>
          <a:ext cx="10934701" cy="66551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763801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F42F0B-B04C-57AB-4A12-37727FFE8DC5}"/>
              </a:ext>
            </a:extLst>
          </p:cNvPr>
          <p:cNvSpPr>
            <a:spLocks noGrp="1"/>
          </p:cNvSpPr>
          <p:nvPr>
            <p:ph type="title"/>
          </p:nvPr>
        </p:nvSpPr>
        <p:spPr/>
        <p:txBody>
          <a:bodyPr/>
          <a:lstStyle/>
          <a:p>
            <a:r>
              <a:rPr lang="en-US"/>
              <a:t>Summary and Next Steps</a:t>
            </a:r>
          </a:p>
        </p:txBody>
      </p:sp>
      <p:sp>
        <p:nvSpPr>
          <p:cNvPr id="3" name="Content Placeholder 2">
            <a:extLst>
              <a:ext uri="{FF2B5EF4-FFF2-40B4-BE49-F238E27FC236}">
                <a16:creationId xmlns:a16="http://schemas.microsoft.com/office/drawing/2014/main" id="{ADCD71E2-BEFA-A48B-6DA7-EFC19AE3FED2}"/>
              </a:ext>
            </a:extLst>
          </p:cNvPr>
          <p:cNvSpPr>
            <a:spLocks noGrp="1"/>
          </p:cNvSpPr>
          <p:nvPr>
            <p:ph idx="1"/>
          </p:nvPr>
        </p:nvSpPr>
        <p:spPr/>
        <p:txBody>
          <a:bodyPr>
            <a:normAutofit/>
          </a:bodyPr>
          <a:lstStyle/>
          <a:p>
            <a:r>
              <a:rPr lang="en-US"/>
              <a:t>Draft WTD rate proposal and forecast prioritizes regulatory compliance, limits rate increase forecast through 2034</a:t>
            </a:r>
          </a:p>
          <a:p>
            <a:r>
              <a:rPr lang="en-US"/>
              <a:t>Alternative scenarios that shift project timing have modest value</a:t>
            </a:r>
          </a:p>
          <a:p>
            <a:pPr lvl="1"/>
            <a:r>
              <a:rPr lang="en-US"/>
              <a:t>Risk of equipment or facility failure, and/or risk of compliance, increases if further defer asset renewal/replacement and capacity projects</a:t>
            </a:r>
          </a:p>
          <a:p>
            <a:r>
              <a:rPr lang="en-US"/>
              <a:t>Review CSO consent decree, NPDES permit, anticipated nutrient regulations, and pursue negotiations with regulators</a:t>
            </a:r>
          </a:p>
          <a:p>
            <a:r>
              <a:rPr lang="en-US"/>
              <a:t>Next Steps</a:t>
            </a:r>
          </a:p>
          <a:p>
            <a:pPr lvl="1"/>
            <a:r>
              <a:rPr lang="en-US"/>
              <a:t>March 5 – MWPAAC R&amp;F</a:t>
            </a:r>
          </a:p>
          <a:p>
            <a:pPr lvl="1"/>
            <a:r>
              <a:rPr lang="en-US"/>
              <a:t>March 25</a:t>
            </a:r>
            <a:r>
              <a:rPr lang="en-US" baseline="30000"/>
              <a:t> </a:t>
            </a:r>
            <a:r>
              <a:rPr lang="en-US"/>
              <a:t>– MWPAAC GEN</a:t>
            </a:r>
          </a:p>
          <a:p>
            <a:pPr lvl="1"/>
            <a:r>
              <a:rPr lang="en-US"/>
              <a:t>April 1 - RWQC</a:t>
            </a:r>
          </a:p>
        </p:txBody>
      </p:sp>
      <p:sp>
        <p:nvSpPr>
          <p:cNvPr id="4" name="Slide Number Placeholder 3">
            <a:extLst>
              <a:ext uri="{FF2B5EF4-FFF2-40B4-BE49-F238E27FC236}">
                <a16:creationId xmlns:a16="http://schemas.microsoft.com/office/drawing/2014/main" id="{135097ED-F10F-6102-459B-238FD805223C}"/>
              </a:ext>
            </a:extLst>
          </p:cNvPr>
          <p:cNvSpPr>
            <a:spLocks noGrp="1"/>
          </p:cNvSpPr>
          <p:nvPr>
            <p:ph type="sldNum" sz="quarter" idx="4"/>
          </p:nvPr>
        </p:nvSpPr>
        <p:spPr>
          <a:xfrm>
            <a:off x="11784888" y="6356350"/>
            <a:ext cx="394641" cy="365125"/>
          </a:xfrm>
        </p:spPr>
        <p:txBody>
          <a:bodyPr/>
          <a:lstStyle/>
          <a:p>
            <a:endParaRPr lang="en-US"/>
          </a:p>
          <a:p>
            <a:endParaRPr lang="en-US"/>
          </a:p>
        </p:txBody>
      </p:sp>
      <p:sp>
        <p:nvSpPr>
          <p:cNvPr id="5" name="Slide Number Placeholder 3">
            <a:extLst>
              <a:ext uri="{FF2B5EF4-FFF2-40B4-BE49-F238E27FC236}">
                <a16:creationId xmlns:a16="http://schemas.microsoft.com/office/drawing/2014/main" id="{E1CF2140-0E1F-F7BE-784C-5F7D29F32F35}"/>
              </a:ext>
            </a:extLst>
          </p:cNvPr>
          <p:cNvSpPr txBox="1">
            <a:spLocks/>
          </p:cNvSpPr>
          <p:nvPr/>
        </p:nvSpPr>
        <p:spPr>
          <a:xfrm>
            <a:off x="11784887" y="6350000"/>
            <a:ext cx="394641" cy="365125"/>
          </a:xfrm>
          <a:prstGeom prst="rect">
            <a:avLst/>
          </a:prstGeom>
        </p:spPr>
        <p:txBody>
          <a:bodyPr vert="horz" lIns="91440" tIns="45720" rIns="91440" bIns="45720" rtlCol="0" anchor="ctr"/>
          <a:lstStyle>
            <a:defPPr>
              <a:defRPr lang="en-US"/>
            </a:defPPr>
            <a:lvl1pPr marL="0" algn="ctr" defTabSz="457200" rtl="0" eaLnBrk="1" latinLnBrk="0" hangingPunct="1">
              <a:defRPr sz="14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E6AD65C-9977-0A42-9A31-E3F636BC8503}" type="slidenum">
              <a:rPr lang="en-US" smtClean="0"/>
              <a:pPr/>
              <a:t>33</a:t>
            </a:fld>
            <a:endParaRPr lang="en-US"/>
          </a:p>
        </p:txBody>
      </p:sp>
    </p:spTree>
    <p:extLst>
      <p:ext uri="{BB962C8B-B14F-4D97-AF65-F5344CB8AC3E}">
        <p14:creationId xmlns:p14="http://schemas.microsoft.com/office/powerpoint/2010/main" val="39678698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1321F394-C791-2B70-288D-36DCF6D5B961}"/>
            </a:ext>
          </a:extLst>
        </p:cNvPr>
        <p:cNvGrpSpPr/>
        <p:nvPr/>
      </p:nvGrpSpPr>
      <p:grpSpPr>
        <a:xfrm>
          <a:off x="0" y="0"/>
          <a:ext cx="0" cy="0"/>
          <a:chOff x="0" y="0"/>
          <a:chExt cx="0" cy="0"/>
        </a:xfrm>
      </p:grpSpPr>
      <p:pic>
        <p:nvPicPr>
          <p:cNvPr id="10" name="Background">
            <a:extLst>
              <a:ext uri="{FF2B5EF4-FFF2-40B4-BE49-F238E27FC236}">
                <a16:creationId xmlns:a16="http://schemas.microsoft.com/office/drawing/2014/main" id="{2A4F2B65-ACBE-9A4C-1DAA-ABE85ECBA461}"/>
              </a:ext>
              <a:ext uri="{C183D7F6-B498-43B3-948B-1728B52AA6E4}">
                <adec:decorative xmlns:adec="http://schemas.microsoft.com/office/drawing/2017/decorative" val="1"/>
              </a:ext>
            </a:extLst>
          </p:cNvPr>
          <p:cNvPicPr>
            <a:picLocks noChangeAspect="1"/>
          </p:cNvPicPr>
          <p:nvPr/>
        </p:nvPicPr>
        <p:blipFill rotWithShape="1">
          <a:blip r:embed="rId3">
            <a:extLst>
              <a:ext uri="{96DAC541-7B7A-43D3-8B79-37D633B846F1}">
                <asvg:svgBlip xmlns:asvg="http://schemas.microsoft.com/office/drawing/2016/SVG/main" r:embed="rId4"/>
              </a:ext>
            </a:extLst>
          </a:blip>
          <a:srcRect l="17125" r="10896"/>
          <a:stretch/>
        </p:blipFill>
        <p:spPr>
          <a:xfrm>
            <a:off x="0" y="10409"/>
            <a:ext cx="12192000" cy="6857999"/>
          </a:xfrm>
          <a:prstGeom prst="rect">
            <a:avLst/>
          </a:prstGeom>
        </p:spPr>
      </p:pic>
      <p:pic>
        <p:nvPicPr>
          <p:cNvPr id="5" name="Logo" descr="King County Wastewater Treatment">
            <a:extLst>
              <a:ext uri="{FF2B5EF4-FFF2-40B4-BE49-F238E27FC236}">
                <a16:creationId xmlns:a16="http://schemas.microsoft.com/office/drawing/2014/main" id="{806201CE-69D6-0938-C35F-14A57F21CB4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38358" y="5230518"/>
            <a:ext cx="6540257" cy="1032671"/>
          </a:xfrm>
          <a:prstGeom prst="rect">
            <a:avLst/>
          </a:prstGeom>
        </p:spPr>
      </p:pic>
      <p:sp>
        <p:nvSpPr>
          <p:cNvPr id="3" name="Title">
            <a:extLst>
              <a:ext uri="{FF2B5EF4-FFF2-40B4-BE49-F238E27FC236}">
                <a16:creationId xmlns:a16="http://schemas.microsoft.com/office/drawing/2014/main" id="{CBEFA21E-B21C-CE81-42EB-FC7BE564EA20}"/>
              </a:ext>
            </a:extLst>
          </p:cNvPr>
          <p:cNvSpPr txBox="1">
            <a:spLocks noGrp="1"/>
          </p:cNvSpPr>
          <p:nvPr>
            <p:ph type="ctrTitle" idx="4294967295"/>
          </p:nvPr>
        </p:nvSpPr>
        <p:spPr>
          <a:xfrm>
            <a:off x="1230923" y="998756"/>
            <a:ext cx="6564923" cy="240065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5000" b="0" i="0" u="none" strike="noStrike" kern="1200" cap="none" spc="0" normalizeH="0" baseline="0" noProof="0">
                <a:ln>
                  <a:noFill/>
                </a:ln>
                <a:solidFill>
                  <a:schemeClr val="bg1"/>
                </a:solidFill>
                <a:effectLst/>
                <a:uLnTx/>
                <a:uFillTx/>
                <a:latin typeface="+mn-lt"/>
                <a:ea typeface="+mn-ea"/>
                <a:cs typeface="+mn-cs"/>
              </a:rPr>
              <a:t>Q &amp; A</a:t>
            </a:r>
          </a:p>
        </p:txBody>
      </p:sp>
    </p:spTree>
    <p:extLst>
      <p:ext uri="{BB962C8B-B14F-4D97-AF65-F5344CB8AC3E}">
        <p14:creationId xmlns:p14="http://schemas.microsoft.com/office/powerpoint/2010/main" val="28644204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4A99C0-EA35-B5FF-F6CF-16552C7FAFB1}"/>
            </a:ext>
          </a:extLst>
        </p:cNvPr>
        <p:cNvGrpSpPr/>
        <p:nvPr/>
      </p:nvGrpSpPr>
      <p:grpSpPr>
        <a:xfrm>
          <a:off x="0" y="0"/>
          <a:ext cx="0" cy="0"/>
          <a:chOff x="0" y="0"/>
          <a:chExt cx="0" cy="0"/>
        </a:xfrm>
      </p:grpSpPr>
      <p:pic>
        <p:nvPicPr>
          <p:cNvPr id="10" name="Background">
            <a:extLst>
              <a:ext uri="{FF2B5EF4-FFF2-40B4-BE49-F238E27FC236}">
                <a16:creationId xmlns:a16="http://schemas.microsoft.com/office/drawing/2014/main" id="{EBC30B37-C403-A247-8794-F7ABD9102F3B}"/>
              </a:ext>
              <a:ext uri="{C183D7F6-B498-43B3-948B-1728B52AA6E4}">
                <adec:decorative xmlns:adec="http://schemas.microsoft.com/office/drawing/2017/decorative" val="1"/>
              </a:ext>
            </a:extLst>
          </p:cNvPr>
          <p:cNvPicPr>
            <a:picLocks noChangeAspect="1"/>
          </p:cNvPicPr>
          <p:nvPr/>
        </p:nvPicPr>
        <p:blipFill rotWithShape="1">
          <a:blip r:embed="rId3">
            <a:extLst>
              <a:ext uri="{96DAC541-7B7A-43D3-8B79-37D633B846F1}">
                <asvg:svgBlip xmlns:asvg="http://schemas.microsoft.com/office/drawing/2016/SVG/main" r:embed="rId4"/>
              </a:ext>
            </a:extLst>
          </a:blip>
          <a:srcRect l="17125" r="10896"/>
          <a:stretch/>
        </p:blipFill>
        <p:spPr>
          <a:xfrm>
            <a:off x="1" y="0"/>
            <a:ext cx="12192000" cy="6857999"/>
          </a:xfrm>
          <a:prstGeom prst="rect">
            <a:avLst/>
          </a:prstGeom>
        </p:spPr>
      </p:pic>
      <p:pic>
        <p:nvPicPr>
          <p:cNvPr id="11" name="Logo" descr="King County Wastewater Treatment">
            <a:extLst>
              <a:ext uri="{FF2B5EF4-FFF2-40B4-BE49-F238E27FC236}">
                <a16:creationId xmlns:a16="http://schemas.microsoft.com/office/drawing/2014/main" id="{85A727DF-5ACD-911B-25A1-AE38F475A46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624342" y="2049319"/>
            <a:ext cx="2943317" cy="2759360"/>
          </a:xfrm>
          <a:prstGeom prst="rect">
            <a:avLst/>
          </a:prstGeom>
        </p:spPr>
      </p:pic>
      <p:sp>
        <p:nvSpPr>
          <p:cNvPr id="3" name="Title leave off slide">
            <a:extLst>
              <a:ext uri="{FF2B5EF4-FFF2-40B4-BE49-F238E27FC236}">
                <a16:creationId xmlns:a16="http://schemas.microsoft.com/office/drawing/2014/main" id="{8B15911D-C263-F4E6-AFAE-96CB32DBBBB4}"/>
              </a:ext>
              <a:ext uri="{C183D7F6-B498-43B3-948B-1728B52AA6E4}">
                <adec:decorative xmlns:adec="http://schemas.microsoft.com/office/drawing/2017/decorative" val="1"/>
              </a:ext>
            </a:extLst>
          </p:cNvPr>
          <p:cNvSpPr>
            <a:spLocks noGrp="1"/>
          </p:cNvSpPr>
          <p:nvPr>
            <p:ph type="ctrTitle"/>
          </p:nvPr>
        </p:nvSpPr>
        <p:spPr>
          <a:xfrm>
            <a:off x="1524000" y="-2387600"/>
            <a:ext cx="9144000" cy="2021840"/>
          </a:xfrm>
        </p:spPr>
        <p:txBody>
          <a:bodyPr vert="horz" lIns="91440" tIns="45720" rIns="91440" bIns="45720" rtlCol="0" anchor="b">
            <a:normAutofit/>
          </a:bodyPr>
          <a:lstStyle/>
          <a:p>
            <a:r>
              <a:rPr lang="en-US"/>
              <a:t>Conclusion with logo</a:t>
            </a:r>
          </a:p>
        </p:txBody>
      </p:sp>
    </p:spTree>
    <p:extLst>
      <p:ext uri="{BB962C8B-B14F-4D97-AF65-F5344CB8AC3E}">
        <p14:creationId xmlns:p14="http://schemas.microsoft.com/office/powerpoint/2010/main" val="269427765"/>
      </p:ext>
    </p:extLst>
  </p:cSld>
  <p:clrMapOvr>
    <a:masterClrMapping/>
  </p:clrMapOvr>
</p:sld>
</file>

<file path=ppt/theme/theme1.xml><?xml version="1.0" encoding="utf-8"?>
<a:theme xmlns:a="http://schemas.openxmlformats.org/drawingml/2006/main" name="Office Theme">
  <a:themeElements>
    <a:clrScheme name="Custom 1">
      <a:dk1>
        <a:srgbClr val="000000"/>
      </a:dk1>
      <a:lt1>
        <a:srgbClr val="FFFFFF"/>
      </a:lt1>
      <a:dk2>
        <a:srgbClr val="002C41"/>
      </a:dk2>
      <a:lt2>
        <a:srgbClr val="ABE1FA"/>
      </a:lt2>
      <a:accent1>
        <a:srgbClr val="044C7F"/>
      </a:accent1>
      <a:accent2>
        <a:srgbClr val="5DA9DD"/>
      </a:accent2>
      <a:accent3>
        <a:srgbClr val="F15928"/>
      </a:accent3>
      <a:accent4>
        <a:srgbClr val="A23F97"/>
      </a:accent4>
      <a:accent5>
        <a:srgbClr val="477D45"/>
      </a:accent5>
      <a:accent6>
        <a:srgbClr val="71B75C"/>
      </a:accent6>
      <a:hlink>
        <a:srgbClr val="1B75BC"/>
      </a:hlink>
      <a:folHlink>
        <a:srgbClr val="A23F97"/>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2013 - 202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2013 - 2022">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2013 - 202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2013 - 2022">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2013 - 202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2013 - 2022">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2beaef9f-cf1f-479f-a374-c737fe2c05cb" xsi:nil="true"/>
    <lcf76f155ced4ddcb4097134ff3c332f xmlns="7991515f-1a96-4894-bf6e-5f82290084e1">
      <Terms xmlns="http://schemas.microsoft.com/office/infopath/2007/PartnerControls"/>
    </lcf76f155ced4ddcb4097134ff3c332f>
    <ResponseDate xmlns="7991515f-1a96-4894-bf6e-5f82290084e1" xsi:nil="true"/>
    <To xmlns="7991515f-1a96-4894-bf6e-5f82290084e1">
      <UserInfo>
        <DisplayName/>
        <AccountId xsi:nil="true"/>
        <AccountType/>
      </UserInfo>
    </To>
    <Owner xmlns="7991515f-1a96-4894-bf6e-5f82290084e1">
      <UserInfo>
        <DisplayName/>
        <AccountId xsi:nil="true"/>
        <AccountType/>
      </UserInfo>
    </Owner>
    <WorkStatus xmlns="7991515f-1a96-4894-bf6e-5f82290084e1" xsi:nil="true"/>
    <ProjectName xmlns="7991515f-1a96-4894-bf6e-5f82290084e1"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9C2298C38AF1343A875B7013E1F176E" ma:contentTypeVersion="20" ma:contentTypeDescription="Create a new document." ma:contentTypeScope="" ma:versionID="92179a113e14f5ce0a78f8a3e2705663">
  <xsd:schema xmlns:xsd="http://www.w3.org/2001/XMLSchema" xmlns:xs="http://www.w3.org/2001/XMLSchema" xmlns:p="http://schemas.microsoft.com/office/2006/metadata/properties" xmlns:ns2="7991515f-1a96-4894-bf6e-5f82290084e1" xmlns:ns3="925bd60e-4935-466b-b0fc-d3c36644429c" xmlns:ns4="2beaef9f-cf1f-479f-a374-c737fe2c05cb" targetNamespace="http://schemas.microsoft.com/office/2006/metadata/properties" ma:root="true" ma:fieldsID="742b5b6e39818eca1b6f49d6a6f532dd" ns2:_="" ns3:_="" ns4:_="">
    <xsd:import namespace="7991515f-1a96-4894-bf6e-5f82290084e1"/>
    <xsd:import namespace="925bd60e-4935-466b-b0fc-d3c36644429c"/>
    <xsd:import namespace="2beaef9f-cf1f-479f-a374-c737fe2c05cb"/>
    <xsd:element name="properties">
      <xsd:complexType>
        <xsd:sequence>
          <xsd:element name="documentManagement">
            <xsd:complexType>
              <xsd:all>
                <xsd:element ref="ns2:ResponseDate" minOccurs="0"/>
                <xsd:element ref="ns2:To" minOccurs="0"/>
                <xsd:element ref="ns2:Owner" minOccurs="0"/>
                <xsd:element ref="ns2:ProjectName" minOccurs="0"/>
                <xsd:element ref="ns2:MediaServiceMetadata" minOccurs="0"/>
                <xsd:element ref="ns2:MediaServiceFastMetadata" minOccurs="0"/>
                <xsd:element ref="ns3:SharedWithUsers" minOccurs="0"/>
                <xsd:element ref="ns3:SharedWithDetails" minOccurs="0"/>
                <xsd:element ref="ns2:WorkStatus" minOccurs="0"/>
                <xsd:element ref="ns2:lcf76f155ced4ddcb4097134ff3c332f" minOccurs="0"/>
                <xsd:element ref="ns4:TaxCatchAll" minOccurs="0"/>
                <xsd:element ref="ns2:MediaServiceObjectDetectorVersion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SearchPropertie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991515f-1a96-4894-bf6e-5f82290084e1" elementFormDefault="qualified">
    <xsd:import namespace="http://schemas.microsoft.com/office/2006/documentManagement/types"/>
    <xsd:import namespace="http://schemas.microsoft.com/office/infopath/2007/PartnerControls"/>
    <xsd:element name="ResponseDate" ma:index="8" nillable="true" ma:displayName="Due Date" ma:format="DateOnly" ma:internalName="ResponseDate">
      <xsd:simpleType>
        <xsd:restriction base="dms:DateTime"/>
      </xsd:simpleType>
    </xsd:element>
    <xsd:element name="To" ma:index="9" nillable="true" ma:displayName="To" ma:list="UserInfo" ma:SharePointGroup="0" ma:internalName="To"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Owner" ma:index="10" nillable="true" ma:displayName="Owner" ma:format="Dropdown" ma:list="UserInfo" ma:SharePointGroup="0"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ProjectName" ma:index="11" nillable="true" ma:displayName="Project Name" ma:format="Dropdown" ma:internalName="ProjectName">
      <xsd:complexType>
        <xsd:complexContent>
          <xsd:extension base="dms:MultiChoice">
            <xsd:sequence>
              <xsd:element name="Value" maxOccurs="unbounded" minOccurs="0" nillable="true">
                <xsd:simpleType>
                  <xsd:restriction base="dms:Choice">
                    <xsd:enumeration value="Audit Rates - Sewer 2017"/>
                    <xsd:enumeration value="Audit Rates - Cap Charge 2017"/>
                  </xsd:restriction>
                </xsd:simpleType>
              </xsd:element>
            </xsd:sequence>
          </xsd:extension>
        </xsd:complexContent>
      </xsd:complex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WorkStatus" ma:index="16" nillable="true" ma:displayName="Work Status" ma:format="Dropdown" ma:internalName="WorkStatus">
      <xsd:simpleType>
        <xsd:restriction base="dms:Choice">
          <xsd:enumeration value="Completed"/>
          <xsd:enumeration value="In Progress"/>
        </xsd:restrictio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487192d8-99aa-4f2d-82ad-d3af49b789fe"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GenerationTime" ma:index="22" nillable="true" ma:displayName="MediaServiceGenerationTime" ma:hidden="true" ma:internalName="MediaServiceGenerationTime" ma:readOnly="true">
      <xsd:simpleType>
        <xsd:restriction base="dms:Text"/>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DateTaken" ma:index="24" nillable="true" ma:displayName="MediaServiceDateTaken" ma:hidden="true" ma:indexed="true" ma:internalName="MediaServiceDateTaken" ma:readOnly="true">
      <xsd:simpleType>
        <xsd:restriction base="dms:Text"/>
      </xsd:simpleType>
    </xsd:element>
    <xsd:element name="MediaServiceLocation" ma:index="25" nillable="true" ma:displayName="Location" ma:indexed="true" ma:internalName="MediaServiceLocation"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element name="MediaLengthInSeconds" ma:index="27"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25bd60e-4935-466b-b0fc-d3c36644429c"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beaef9f-cf1f-479f-a374-c737fe2c05cb"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6bc443da-7863-49d2-be81-5275a9e171e6}" ma:internalName="TaxCatchAll" ma:showField="CatchAllData" ma:web="925bd60e-4935-466b-b0fc-d3c36644429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E6BD173-2F34-49A0-8491-A11AF378D0FC}">
  <ds:schemaRefs>
    <ds:schemaRef ds:uri="http://purl.org/dc/terms/"/>
    <ds:schemaRef ds:uri="2beaef9f-cf1f-479f-a374-c737fe2c05cb"/>
    <ds:schemaRef ds:uri="http://schemas.microsoft.com/office/infopath/2007/PartnerControls"/>
    <ds:schemaRef ds:uri="7991515f-1a96-4894-bf6e-5f82290084e1"/>
    <ds:schemaRef ds:uri="http://www.w3.org/XML/1998/namespace"/>
    <ds:schemaRef ds:uri="http://purl.org/dc/elements/1.1/"/>
    <ds:schemaRef ds:uri="http://schemas.openxmlformats.org/package/2006/metadata/core-properties"/>
    <ds:schemaRef ds:uri="http://schemas.microsoft.com/office/2006/documentManagement/types"/>
    <ds:schemaRef ds:uri="925bd60e-4935-466b-b0fc-d3c36644429c"/>
    <ds:schemaRef ds:uri="http://schemas.microsoft.com/office/2006/metadata/properties"/>
    <ds:schemaRef ds:uri="http://purl.org/dc/dcmitype/"/>
  </ds:schemaRefs>
</ds:datastoreItem>
</file>

<file path=customXml/itemProps2.xml><?xml version="1.0" encoding="utf-8"?>
<ds:datastoreItem xmlns:ds="http://schemas.openxmlformats.org/officeDocument/2006/customXml" ds:itemID="{414BC02D-94C4-4543-8E5A-9F42DBAD1A4B}">
  <ds:schemaRefs>
    <ds:schemaRef ds:uri="2beaef9f-cf1f-479f-a374-c737fe2c05cb"/>
    <ds:schemaRef ds:uri="7991515f-1a96-4894-bf6e-5f82290084e1"/>
    <ds:schemaRef ds:uri="925bd60e-4935-466b-b0fc-d3c36644429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9B2C2909-9BA3-4DBD-8B14-CD7E85BCC71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TotalTime>
  <Words>2593</Words>
  <Application>Microsoft Office PowerPoint</Application>
  <PresentationFormat>Widescreen</PresentationFormat>
  <Paragraphs>431</Paragraphs>
  <Slides>35</Slides>
  <Notes>20</Notes>
  <HiddenSlides>1</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35</vt:i4>
      </vt:variant>
    </vt:vector>
  </HeadingPairs>
  <TitlesOfParts>
    <vt:vector size="41" baseType="lpstr">
      <vt:lpstr>Aptos</vt:lpstr>
      <vt:lpstr>Aptos Display</vt:lpstr>
      <vt:lpstr>Arial</vt:lpstr>
      <vt:lpstr>Arial Narrow</vt:lpstr>
      <vt:lpstr>Office Theme</vt:lpstr>
      <vt:lpstr>Document</vt:lpstr>
      <vt:lpstr>2027 Sewer Rate Proposal</vt:lpstr>
      <vt:lpstr>Disclaimer</vt:lpstr>
      <vt:lpstr>Agenda</vt:lpstr>
      <vt:lpstr>2027 Sewer Rate Process Calendar</vt:lpstr>
      <vt:lpstr>Challenges</vt:lpstr>
      <vt:lpstr>Bottom Line Up Front</vt:lpstr>
      <vt:lpstr>2027 Rate Scenario Development</vt:lpstr>
      <vt:lpstr>Assumptions for 2027 – Schedule Risk Adjustment vs Accomplishment Rate</vt:lpstr>
      <vt:lpstr>Assumptions for 2027 – Schedule Risk Adjustment vs Accomplishment Rate</vt:lpstr>
      <vt:lpstr>Capital Scenarios Summary</vt:lpstr>
      <vt:lpstr>Major Changes in Current State from 2026 Adopted Sewer Rate Forecast</vt:lpstr>
      <vt:lpstr>Seattle area construction costs have outpaced inflation</vt:lpstr>
      <vt:lpstr>Capital Efficiency and Transparency Measures</vt:lpstr>
      <vt:lpstr>WTD Proposed Capital Portfolio Assumptions</vt:lpstr>
      <vt:lpstr>WTD Proposed Capital Portfolio Assumptions</vt:lpstr>
      <vt:lpstr>PowerPoint Presentation</vt:lpstr>
      <vt:lpstr>PowerPoint Presentation</vt:lpstr>
      <vt:lpstr>WTD’s Recommended Rate</vt:lpstr>
      <vt:lpstr>Draft WTD Proposal prioritizes regulatory compliance, needed asset renewal and replacement, and addresses capacity needs</vt:lpstr>
      <vt:lpstr>Rate Impacts – WTD’s Recommended Rate</vt:lpstr>
      <vt:lpstr>20-Year WTD’s Recommended Rate Capital Forecast by Portfolio Category</vt:lpstr>
      <vt:lpstr>Breakdown of forecasted $815M of capital spend in 2027</vt:lpstr>
      <vt:lpstr>Revenue Requirement</vt:lpstr>
      <vt:lpstr>Alternative Scenarios</vt:lpstr>
      <vt:lpstr>Council Request scenario accepts higher additional risk of asset failure and some financial risk, would shift costs out</vt:lpstr>
      <vt:lpstr>Rate Impacts – Council Request</vt:lpstr>
      <vt:lpstr>Theoretical Regulatory Deadline Extension Disclaimer</vt:lpstr>
      <vt:lpstr>Theoretical Regulatory Deadline Extension adds compliance and financial risk, assumes successful renegotiation of regulatory requirements</vt:lpstr>
      <vt:lpstr>Rate Impacts –  Theoretical Regulatory Deadline Extension</vt:lpstr>
      <vt:lpstr>Scenario Rate Paths (Next 5 Years)</vt:lpstr>
      <vt:lpstr>Scenario Rate Paths (20-Years)</vt:lpstr>
      <vt:lpstr>PowerPoint Presentation</vt:lpstr>
      <vt:lpstr>Summary and Next Steps</vt:lpstr>
      <vt:lpstr>Q &amp; A</vt:lpstr>
      <vt:lpstr>Conclusion with logo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Collins, Wendy Gable</dc:creator>
  <cp:lastModifiedBy>Steadman, Marka</cp:lastModifiedBy>
  <cp:revision>3</cp:revision>
  <dcterms:created xsi:type="dcterms:W3CDTF">2024-08-12T15:16:11Z</dcterms:created>
  <dcterms:modified xsi:type="dcterms:W3CDTF">2026-03-25T23:37:47Z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0x01010099C2298C38AF1343A875B7013E1F176E</vt:lpwstr>
  </property>
  <property fmtid="{D5CDD505-2E9C-101B-9397-08002B2CF9AE}" pid="3" name="MediaServiceImageTags">
    <vt:lpwstr/>
  </property>
</Properties>
</file>