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4"/>
    <p:sldMasterId id="2147483703" r:id="rId5"/>
    <p:sldMasterId id="2147483648" r:id="rId6"/>
  </p:sldMasterIdLst>
  <p:notesMasterIdLst>
    <p:notesMasterId r:id="rId16"/>
  </p:notesMasterIdLst>
  <p:sldIdLst>
    <p:sldId id="375" r:id="rId7"/>
    <p:sldId id="333" r:id="rId8"/>
    <p:sldId id="335" r:id="rId9"/>
    <p:sldId id="334" r:id="rId10"/>
    <p:sldId id="336" r:id="rId11"/>
    <p:sldId id="408" r:id="rId12"/>
    <p:sldId id="354" r:id="rId13"/>
    <p:sldId id="405" r:id="rId14"/>
    <p:sldId id="40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FE913022-5B02-F1AB-8C3A-E03D4A6AE618}" name="Blum, Alexandra" initials="AB" userId="S::ABlum@kingcounty.gov::0a384d3d-82cf-4e64-9e60-6eab1c2acd35" providerId="AD"/>
  <p188:author id="{D44F6825-6DC2-D0F1-E9BF-C744C9779FD3}" name="Blum, Alexandra" initials="BA" userId="S::ablum@kingcounty.gov::0a384d3d-82cf-4e64-9e60-6eab1c2acd35" providerId="AD"/>
  <p188:author id="{2AB4F72E-AC60-C98B-8319-697F977E48D2}" name="Singer, Rebecca" initials="RS" userId="S::Rebecca.Singer@kingcounty.gov::1ebd18d7-31ab-4058-91eb-0be370f563bd" providerId="AD"/>
  <p188:author id="{9ADC1657-15B9-E410-8222-CF9F466B4D0A}" name="Walsh, John" initials="WJ" userId="S::john.walsh@kingcounty.gov::0608634b-63d0-40d5-a4e2-827c1fbf8832" providerId="AD"/>
  <p188:author id="{B4BB5158-D53F-13F4-121A-56A73D1E530C}" name="Liu, Patty" initials="PL" userId="S::pliu@kingcounty.gov::27d7898c-ceb5-467f-9244-9aca6b11a609" providerId="AD"/>
  <p188:author id="{34E0A789-C631-2B85-A9D9-19CECD2B537C}" name="Walsh, John" initials="JW" userId="S::John.Walsh@kingcounty.gov::0608634b-63d0-40d5-a4e2-827c1fbf8832" providerId="AD"/>
  <p188:author id="{7755729D-2E4C-B44E-ADAD-654413A54126}" name="Ockerlander, Amy" initials="OA" userId="S::aockerlander@kingcounty.gov::004c1b34-bc31-4a0d-a67a-979c867e04dd" providerId="AD"/>
  <p188:author id="{4FB486D7-A490-12DF-AC32-64B27EBA3426}" name="Elia, Kristin" initials="KE" userId="S::Kristin.Elia@kingcounty.gov::589ba14f-875f-4a10-a413-7c32c95c4a67" providerId="AD"/>
  <p188:author id="{7BEB89FE-5EEE-C72C-73D8-FB2C31CE4176}" name="Halverson, Brian" initials="HB" userId="S::brhalverson@kingcounty.gov::087b8f7a-ba94-46f0-b4da-832c9ba5403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5C"/>
    <a:srgbClr val="003C71"/>
    <a:srgbClr val="73943D"/>
    <a:srgbClr val="D87C1B"/>
    <a:srgbClr val="373737"/>
    <a:srgbClr val="00384A"/>
    <a:srgbClr val="6F6F6F"/>
    <a:srgbClr val="262626"/>
    <a:srgbClr val="B18A2C"/>
    <a:srgbClr val="616A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8974" autoAdjust="0"/>
  </p:normalViewPr>
  <p:slideViewPr>
    <p:cSldViewPr snapToGrid="0">
      <p:cViewPr varScale="1">
        <p:scale>
          <a:sx n="65" d="100"/>
          <a:sy n="65" d="100"/>
        </p:scale>
        <p:origin x="231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223EFC-526B-4EF2-8A0A-F01C60CA2A6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72F06-F6ED-43C1-A86D-15B5F2AF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483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72F06-F6ED-43C1-A86D-15B5F2AFDE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783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72F06-F6ED-43C1-A86D-15B5F2AFDEC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443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72F06-F6ED-43C1-A86D-15B5F2AFDEC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113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72F06-F6ED-43C1-A86D-15B5F2AFDEC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32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72F06-F6ED-43C1-A86D-15B5F2AFDEC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7432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9AB914-26E3-47A3-BD51-B4B5F76F730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8344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B0AB3-1165-F615-B030-F6A3E6135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F827CD-68F7-44B0-0D2F-89F4CF38DE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6E2210-AD52-2774-4ABE-B285513033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38AFD0-493A-C1D3-C4C2-A9C9AC4CD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9AB914-26E3-47A3-BD51-B4B5F76F730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0589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72F06-F6ED-43C1-A86D-15B5F2AFDEC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435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EC7AF-BC34-2761-D940-D9ACD88DD7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26D17E-E734-7CD6-C20B-EABF7F4BB0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0777A6-F52B-2494-9438-0BD9AE2BEF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5AD041-2A2C-5B89-3AEC-15CF542E77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F72F06-F6ED-43C1-A86D-15B5F2AFDEC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1087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0C960-1045-42CF-9EB3-6F1CD5EE7AFC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895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1DBDF-7759-458C-83CB-013300C1CC94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694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9D6A4-2FE5-4FC2-950D-01CF546ADCC9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596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6D652-3268-4811-BD31-3361EC9E28C2}" type="datetime1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00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11532-9365-42A7-8B7F-89A4355EC17D}" type="datetime1">
              <a:rPr lang="en-US" smtClean="0"/>
              <a:t>5/4/2026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695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431C3-D02A-43AE-B0F2-DCF062B35362}" type="datetime1">
              <a:rPr lang="en-US" smtClean="0"/>
              <a:t>5/4/2026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1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E7BB-49DF-4730-AAE5-5DC267DDF0D3}" type="datetime1">
              <a:rPr lang="en-US" smtClean="0"/>
              <a:t>5/4/2026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22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A53BA-8C4A-4828-9C2F-27AFC2A6559D}" type="datetime1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596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5DCBB-D1D7-477C-852D-1ED7C23D21B4}" type="datetime1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091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F74CA-53AB-474F-A4FF-A12CC51D6ACA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521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4668B-6FDB-4B69-A278-61DD63DC2F89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232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6039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14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0579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383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4115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490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8770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515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9515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75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4060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61192D4-3DEB-49BB-8F09-91031D57C7D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6224" cy="6858000"/>
          </a:xfrm>
          <a:solidFill>
            <a:schemeClr val="accent1"/>
          </a:solidFill>
        </p:spPr>
        <p:txBody>
          <a:bodyPr tIns="1280160" anchor="ctr">
            <a:noAutofit/>
          </a:bodyPr>
          <a:lstStyle>
            <a:lvl1pPr algn="ctr">
              <a:defRPr sz="2000"/>
            </a:lvl1pPr>
          </a:lstStyle>
          <a:p>
            <a:r>
              <a:rPr lang="en-US"/>
              <a:t>Click to insert image here</a:t>
            </a:r>
          </a:p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194C4FA-8597-7449-A0F1-38E8A1C6B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1018" y="1526016"/>
            <a:ext cx="12246280" cy="2031324"/>
          </a:xfrm>
          <a:solidFill>
            <a:srgbClr val="00384A">
              <a:alpha val="86000"/>
            </a:srgbClr>
          </a:solidFill>
        </p:spPr>
        <p:txBody>
          <a:bodyPr lIns="868680" tIns="91440">
            <a:normAutofit/>
          </a:bodyPr>
          <a:lstStyle>
            <a:lvl1pPr>
              <a:defRPr sz="4000" b="1">
                <a:solidFill>
                  <a:schemeClr val="bg1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74772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_Title, Subtitl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3">
            <a:extLst>
              <a:ext uri="{FF2B5EF4-FFF2-40B4-BE49-F238E27FC236}">
                <a16:creationId xmlns:a16="http://schemas.microsoft.com/office/drawing/2014/main" id="{63C9361F-F5AC-124A-A751-F276961C97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3175" y="528629"/>
            <a:ext cx="10542707" cy="479900"/>
          </a:xfrm>
        </p:spPr>
        <p:txBody>
          <a:bodyPr lIns="0" tIns="0" rIns="0" bIns="0" anchor="t">
            <a:noAutofit/>
          </a:bodyPr>
          <a:lstStyle>
            <a:lvl1pPr>
              <a:defRPr sz="3600" b="1">
                <a:solidFill>
                  <a:schemeClr val="tx1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text</a:t>
            </a:r>
            <a:br>
              <a:rPr lang="en-US"/>
            </a:br>
            <a:endParaRPr lang="en-US"/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E110C240-E84A-BB4D-911E-3069CAF91AA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176" y="1018950"/>
            <a:ext cx="10542706" cy="4799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800" b="1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title text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3BA4E48D-7640-4648-AD2A-35EB9295CCF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175" y="1621225"/>
            <a:ext cx="10542706" cy="447073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3623698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9E222-B9CD-E210-B6B2-5D37FF552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84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2CECF14-082A-5E0D-AF4F-BAD09F3FB39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1">
                <a:solidFill>
                  <a:srgbClr val="D87C1B"/>
                </a:solidFill>
              </a:defRPr>
            </a:lvl1pPr>
            <a:lvl2pPr marL="0" indent="0">
              <a:defRPr/>
            </a:lvl2pPr>
            <a:lvl3pPr marL="344488" indent="0">
              <a:buFont typeface="Arial" panose="020B0604020202020204" pitchFamily="34" charset="0"/>
              <a:buNone/>
              <a:defRPr>
                <a:latin typeface="Aptos" panose="020B0004020202020204" pitchFamily="34" charset="0"/>
              </a:defRPr>
            </a:lvl3pPr>
            <a:lvl4pPr marL="744538" indent="0">
              <a:defRPr/>
            </a:lvl4pPr>
            <a:lvl5pPr marL="1144588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65085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Imag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3">
            <a:extLst>
              <a:ext uri="{FF2B5EF4-FFF2-40B4-BE49-F238E27FC236}">
                <a16:creationId xmlns:a16="http://schemas.microsoft.com/office/drawing/2014/main" id="{63C9361F-F5AC-124A-A751-F276961C97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3175" y="528629"/>
            <a:ext cx="10542707" cy="479900"/>
          </a:xfrm>
        </p:spPr>
        <p:txBody>
          <a:bodyPr lIns="0" tIns="0" rIns="0" bIns="0" anchor="t">
            <a:noAutofit/>
          </a:bodyPr>
          <a:lstStyle>
            <a:lvl1pPr>
              <a:defRPr sz="3600" b="1">
                <a:solidFill>
                  <a:srgbClr val="00384A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text</a:t>
            </a:r>
            <a:br>
              <a:rPr lang="en-US"/>
            </a:br>
            <a:endParaRPr lang="en-US"/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E110C240-E84A-BB4D-911E-3069CAF91AA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176" y="1018950"/>
            <a:ext cx="10542706" cy="4799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800" b="1">
                <a:solidFill>
                  <a:srgbClr val="D87C1B"/>
                </a:solidFill>
              </a:defRPr>
            </a:lvl1pPr>
          </a:lstStyle>
          <a:p>
            <a:pPr lvl="0"/>
            <a:r>
              <a:rPr lang="en-US"/>
              <a:t>Click to edit master title text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1B2370-69F6-454B-ACB1-3BCDAE4D8D56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33175" y="1963738"/>
            <a:ext cx="7320225" cy="4217987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to insert image here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485AAEB-729B-0E45-AA2A-8821D226E74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64964" y="3304582"/>
            <a:ext cx="2389094" cy="4799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6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3BA4E48D-7640-4648-AD2A-35EB9295CCF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64964" y="4738342"/>
            <a:ext cx="2389094" cy="85976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2269461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full-bleed Imag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3">
            <a:extLst>
              <a:ext uri="{FF2B5EF4-FFF2-40B4-BE49-F238E27FC236}">
                <a16:creationId xmlns:a16="http://schemas.microsoft.com/office/drawing/2014/main" id="{3265DD9D-6018-7248-B068-226B5087E3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3175" y="528629"/>
            <a:ext cx="10540405" cy="479900"/>
          </a:xfrm>
        </p:spPr>
        <p:txBody>
          <a:bodyPr lIns="0" tIns="0" rIns="0" bIns="0" anchor="t">
            <a:noAutofit/>
          </a:bodyPr>
          <a:lstStyle>
            <a:lvl1pPr>
              <a:defRPr sz="3600" b="1">
                <a:solidFill>
                  <a:srgbClr val="00384A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text</a:t>
            </a:r>
            <a:br>
              <a:rPr lang="en-US"/>
            </a:br>
            <a:endParaRPr lang="en-US"/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2BB5A709-E25A-CC47-AE58-EC9F42EF121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33176" y="1018950"/>
            <a:ext cx="10540404" cy="4799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800" b="1">
                <a:solidFill>
                  <a:srgbClr val="73943D"/>
                </a:solidFill>
              </a:defRPr>
            </a:lvl1pPr>
          </a:lstStyle>
          <a:p>
            <a:pPr lvl="0"/>
            <a:r>
              <a:rPr lang="en-US"/>
              <a:t>Click to edit master title text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BB3087-49AA-480C-A462-1133A6E7C6C7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-1" y="2066536"/>
            <a:ext cx="12188951" cy="4800602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to insert image here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60AF7B98-3554-234B-A9A0-828B8E3E86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066537"/>
            <a:ext cx="6096000" cy="4800604"/>
          </a:xfrm>
          <a:solidFill>
            <a:srgbClr val="00384A">
              <a:alpha val="61961"/>
            </a:srgbClr>
          </a:solidFill>
        </p:spPr>
        <p:txBody>
          <a:bodyPr lIns="1920240" tIns="274320" anchor="ctr" anchorCtr="0">
            <a:normAutofit/>
          </a:bodyPr>
          <a:lstStyle>
            <a:lvl1pPr marL="0" indent="0" algn="l">
              <a:lnSpc>
                <a:spcPct val="60000"/>
              </a:lnSpc>
              <a:buNone/>
              <a:defRPr sz="16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</a:t>
            </a:r>
          </a:p>
          <a:p>
            <a:pPr lvl="0"/>
            <a:r>
              <a:rPr lang="en-US"/>
              <a:t>text style</a:t>
            </a:r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080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E667F-4D1E-EA4A-9BD5-F58C1A590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566928"/>
            <a:ext cx="10537683" cy="862621"/>
          </a:xfrm>
        </p:spPr>
        <p:txBody>
          <a:bodyPr lIns="0" tIns="0" anchor="t">
            <a:normAutofit/>
          </a:bodyPr>
          <a:lstStyle>
            <a:lvl1pPr>
              <a:defRPr sz="2800" b="1">
                <a:solidFill>
                  <a:schemeClr val="accent3">
                    <a:lumMod val="75000"/>
                  </a:schemeClr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DA66A47-2551-47FC-AF11-56C9D8900AD8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2895600" y="1429549"/>
            <a:ext cx="3200400" cy="1225296"/>
          </a:xfrm>
          <a:solidFill>
            <a:schemeClr val="accent1"/>
          </a:solidFill>
          <a:ln w="12700">
            <a:noFill/>
          </a:ln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to insert image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46A8B312-3B12-4FB7-8207-99056B6249D0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107040" y="1429549"/>
            <a:ext cx="3200400" cy="1225296"/>
          </a:xfrm>
          <a:solidFill>
            <a:srgbClr val="00384A"/>
          </a:solidFill>
          <a:ln w="25400">
            <a:noFill/>
          </a:ln>
        </p:spPr>
        <p:txBody>
          <a:bodyPr lIns="438912" rIns="438912" anchor="ctr">
            <a:normAutofit/>
          </a:bodyPr>
          <a:lstStyle>
            <a:lvl1pPr marL="0" indent="0">
              <a:buFontTx/>
              <a:buNone/>
              <a:defRPr sz="1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bg1"/>
                </a:solidFill>
              </a:rPr>
              <a:t>Click to edit master text style</a:t>
            </a:r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1889AF3F-A262-4DE7-9C9F-D0730B47D914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895600" y="2877209"/>
            <a:ext cx="3200400" cy="1225296"/>
          </a:xfrm>
          <a:solidFill>
            <a:schemeClr val="accent1"/>
          </a:solidFill>
          <a:ln w="12700">
            <a:noFill/>
          </a:ln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to insert image</a:t>
            </a:r>
          </a:p>
        </p:txBody>
      </p:sp>
      <p:sp>
        <p:nvSpPr>
          <p:cNvPr id="30" name="Text Placeholder 5">
            <a:extLst>
              <a:ext uri="{FF2B5EF4-FFF2-40B4-BE49-F238E27FC236}">
                <a16:creationId xmlns:a16="http://schemas.microsoft.com/office/drawing/2014/main" id="{43E97BC8-22E4-3141-9608-84A945A42A8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096000" y="2877209"/>
            <a:ext cx="3200400" cy="1225296"/>
          </a:xfrm>
          <a:solidFill>
            <a:srgbClr val="00384A"/>
          </a:solidFill>
          <a:ln w="25400">
            <a:noFill/>
          </a:ln>
        </p:spPr>
        <p:txBody>
          <a:bodyPr lIns="438912" rIns="438912" anchor="ctr">
            <a:normAutofit/>
          </a:bodyPr>
          <a:lstStyle>
            <a:lvl1pPr marL="0" indent="0">
              <a:buFontTx/>
              <a:buNone/>
              <a:defRPr sz="1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bg1"/>
                </a:solidFill>
              </a:rPr>
              <a:t>Click to edit master text style</a:t>
            </a:r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F4D375CF-42E3-43DD-814F-AC643A2908FE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895600" y="4329083"/>
            <a:ext cx="3200400" cy="1225296"/>
          </a:xfrm>
          <a:solidFill>
            <a:schemeClr val="accent1"/>
          </a:solidFill>
          <a:ln w="12700">
            <a:noFill/>
          </a:ln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to insert image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1B752F2A-0251-4959-80B1-17743D2F9FE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096000" y="4329083"/>
            <a:ext cx="3200400" cy="1225296"/>
          </a:xfrm>
          <a:solidFill>
            <a:srgbClr val="00384A"/>
          </a:solidFill>
          <a:ln w="25400">
            <a:noFill/>
          </a:ln>
        </p:spPr>
        <p:txBody>
          <a:bodyPr lIns="438912" rIns="438912" anchor="ctr">
            <a:normAutofit/>
          </a:bodyPr>
          <a:lstStyle>
            <a:lvl1pPr marL="0" indent="0">
              <a:buFontTx/>
              <a:buNone/>
              <a:defRPr sz="1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bg1"/>
                </a:solidFill>
              </a:rPr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4398230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4104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3">
            <a:extLst>
              <a:ext uri="{FF2B5EF4-FFF2-40B4-BE49-F238E27FC236}">
                <a16:creationId xmlns:a16="http://schemas.microsoft.com/office/drawing/2014/main" id="{40DEA294-B1C6-9E48-A990-C4FC916393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566928"/>
            <a:ext cx="10537683" cy="873436"/>
          </a:xfrm>
        </p:spPr>
        <p:txBody>
          <a:bodyPr lIns="0" tIns="0" rIns="0" bIns="0" anchor="t">
            <a:noAutofit/>
          </a:bodyPr>
          <a:lstStyle>
            <a:lvl1pPr>
              <a:defRPr sz="2800" b="1">
                <a:solidFill>
                  <a:srgbClr val="00384A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2A9031-5DBD-4AD9-9381-7F3F67DD857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838200" y="2174240"/>
            <a:ext cx="3043238" cy="271145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800"/>
            </a:lvl1pPr>
          </a:lstStyle>
          <a:p>
            <a:r>
              <a:rPr lang="en-US"/>
              <a:t>Click to insert image</a:t>
            </a:r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9751D94-3DF3-A241-B368-55DC9BEF389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38197" y="4268336"/>
            <a:ext cx="3042684" cy="617685"/>
          </a:xfrm>
          <a:solidFill>
            <a:schemeClr val="accent4">
              <a:alpha val="90000"/>
            </a:schemeClr>
          </a:solidFill>
        </p:spPr>
        <p:txBody>
          <a:bodyPr lIns="91440" tIns="91440" anchor="ctr" anchorCtr="0">
            <a:normAutofit/>
          </a:bodyPr>
          <a:lstStyle>
            <a:lvl1pPr marL="0" indent="0" algn="ctr">
              <a:lnSpc>
                <a:spcPct val="60000"/>
              </a:lnSpc>
              <a:buNone/>
              <a:defRPr sz="16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3B5A1782-324D-4E6F-B70F-B4AAAF5BE282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4600994" y="2174240"/>
            <a:ext cx="3043238" cy="271145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800"/>
            </a:lvl1pPr>
          </a:lstStyle>
          <a:p>
            <a:r>
              <a:rPr lang="en-US"/>
              <a:t>Click to insert image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D02C2A04-A4DF-194D-9BF0-98BDCA834A8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01548" y="4268337"/>
            <a:ext cx="3042684" cy="617685"/>
          </a:xfrm>
          <a:solidFill>
            <a:schemeClr val="accent2">
              <a:alpha val="90000"/>
            </a:schemeClr>
          </a:solidFill>
        </p:spPr>
        <p:txBody>
          <a:bodyPr lIns="91440" tIns="91440" anchor="ctr" anchorCtr="0">
            <a:normAutofit/>
          </a:bodyPr>
          <a:lstStyle>
            <a:lvl1pPr marL="0" indent="0" algn="ctr">
              <a:lnSpc>
                <a:spcPct val="60000"/>
              </a:lnSpc>
              <a:buNone/>
              <a:defRPr sz="16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D948B0B4-59DD-4F57-BC4D-AD690F1F9A8F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8310557" y="2174240"/>
            <a:ext cx="3043238" cy="271145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800"/>
            </a:lvl1pPr>
          </a:lstStyle>
          <a:p>
            <a:r>
              <a:rPr lang="en-US"/>
              <a:t>Click to insert image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910F1566-2F10-C94E-A440-3BE6863E41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11111" y="4270954"/>
            <a:ext cx="3042684" cy="617685"/>
          </a:xfrm>
          <a:solidFill>
            <a:schemeClr val="accent3">
              <a:alpha val="90000"/>
            </a:schemeClr>
          </a:solidFill>
        </p:spPr>
        <p:txBody>
          <a:bodyPr lIns="91440" tIns="91440" anchor="ctr" anchorCtr="0">
            <a:normAutofit/>
          </a:bodyPr>
          <a:lstStyle>
            <a:lvl1pPr marL="0" indent="0" algn="ctr">
              <a:lnSpc>
                <a:spcPct val="60000"/>
              </a:lnSpc>
              <a:buNone/>
              <a:defRPr sz="16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40870786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3">
            <a:extLst>
              <a:ext uri="{FF2B5EF4-FFF2-40B4-BE49-F238E27FC236}">
                <a16:creationId xmlns:a16="http://schemas.microsoft.com/office/drawing/2014/main" id="{61830361-A194-9F4E-999F-05BDD53E5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566928"/>
            <a:ext cx="10537683" cy="873436"/>
          </a:xfrm>
        </p:spPr>
        <p:txBody>
          <a:bodyPr lIns="0" tIns="0" rIns="0" bIns="0" anchor="t">
            <a:noAutofit/>
          </a:bodyPr>
          <a:lstStyle>
            <a:lvl1pPr>
              <a:defRPr sz="2800" b="1">
                <a:solidFill>
                  <a:srgbClr val="00384A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09F5E-ECB4-4608-BAD6-3C0B906FBC10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1968500" y="1780031"/>
            <a:ext cx="3225800" cy="3930207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pPr lvl="0"/>
            <a:r>
              <a:rPr lang="en-US"/>
              <a:t>Click to insert image or graphic here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1456E2-715C-4D0E-AEC1-EDCEF7EFE170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6997700" y="1779475"/>
            <a:ext cx="3225800" cy="3930207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pPr lvl="0"/>
            <a:r>
              <a:rPr lang="en-US"/>
              <a:t>Click to insert image or graphic here</a:t>
            </a:r>
          </a:p>
        </p:txBody>
      </p:sp>
    </p:spTree>
    <p:extLst>
      <p:ext uri="{BB962C8B-B14F-4D97-AF65-F5344CB8AC3E}">
        <p14:creationId xmlns:p14="http://schemas.microsoft.com/office/powerpoint/2010/main" val="5847446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3">
            <a:extLst>
              <a:ext uri="{FF2B5EF4-FFF2-40B4-BE49-F238E27FC236}">
                <a16:creationId xmlns:a16="http://schemas.microsoft.com/office/drawing/2014/main" id="{6BEBC398-0B32-5D4C-8F8E-8DA17BC07A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566928"/>
            <a:ext cx="10537683" cy="873436"/>
          </a:xfrm>
        </p:spPr>
        <p:txBody>
          <a:bodyPr lIns="0" tIns="0" rIns="0" bIns="0" anchor="t">
            <a:noAutofit/>
          </a:bodyPr>
          <a:lstStyle>
            <a:lvl1pPr>
              <a:defRPr sz="2800" b="1">
                <a:solidFill>
                  <a:srgbClr val="00384A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252D11-D0BD-46AC-942A-A7F84C34C1CC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838199" y="1440364"/>
            <a:ext cx="10537683" cy="4576318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800"/>
            </a:lvl1pPr>
          </a:lstStyle>
          <a:p>
            <a:pPr lvl="0"/>
            <a:r>
              <a:rPr lang="en-US"/>
              <a:t>Click to insert image or graphic here</a:t>
            </a:r>
          </a:p>
        </p:txBody>
      </p:sp>
    </p:spTree>
    <p:extLst>
      <p:ext uri="{BB962C8B-B14F-4D97-AF65-F5344CB8AC3E}">
        <p14:creationId xmlns:p14="http://schemas.microsoft.com/office/powerpoint/2010/main" val="40543172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Imag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EFD44-3E18-544B-BBAC-DCBF5F125E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69494"/>
            <a:ext cx="10515600" cy="911595"/>
          </a:xfrm>
        </p:spPr>
        <p:txBody>
          <a:bodyPr lIns="0" tIns="0" rIns="0" bIns="0" anchor="t">
            <a:normAutofit/>
          </a:bodyPr>
          <a:lstStyle>
            <a:lvl1pPr>
              <a:defRPr sz="2800">
                <a:solidFill>
                  <a:srgbClr val="73943D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E69AB53E-6566-42B1-A87A-589EE239D5AA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33175" y="1715965"/>
            <a:ext cx="6759223" cy="4217987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to insert image here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FD3509C8-7877-6946-8CE5-00F7B9552E0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836965" y="3477454"/>
            <a:ext cx="2919113" cy="1835313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90000"/>
              </a:lnSpc>
              <a:buNone/>
              <a:defRPr sz="16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46EC1DFF-6B7A-4C4C-9BDC-76D1FE8DD60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36965" y="5444295"/>
            <a:ext cx="2919113" cy="532753"/>
          </a:xfrm>
        </p:spPr>
        <p:txBody>
          <a:bodyPr lIns="0" tIns="0" rIns="0" bIns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21050539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0269070-4807-43E2-A9DF-90767C93C77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12207239" cy="6858000"/>
          </a:xfrm>
          <a:solidFill>
            <a:schemeClr val="accent1"/>
          </a:solidFill>
        </p:spPr>
        <p:txBody>
          <a:bodyPr tIns="2560320" anchor="ctr">
            <a:noAutofit/>
          </a:bodyPr>
          <a:lstStyle>
            <a:lvl1pPr algn="ctr">
              <a:defRPr sz="1800"/>
            </a:lvl1pPr>
          </a:lstStyle>
          <a:p>
            <a:r>
              <a:rPr lang="en-US"/>
              <a:t>Click to insert image here</a:t>
            </a:r>
          </a:p>
          <a:p>
            <a:endParaRPr lang="en-US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B95A5A22-1295-5A4C-BEED-CDAAB6B38DA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-11574" y="-11151"/>
            <a:ext cx="12207240" cy="3429000"/>
          </a:xfrm>
          <a:solidFill>
            <a:srgbClr val="00384A">
              <a:alpha val="61961"/>
            </a:srgbClr>
          </a:solidFill>
          <a:ln>
            <a:noFill/>
          </a:ln>
        </p:spPr>
        <p:txBody>
          <a:bodyPr lIns="868680" tIns="2057400" bIns="91440" anchor="t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exit master text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EBD28-F38A-B644-853D-75CBD6A9F7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65847"/>
            <a:ext cx="10515600" cy="1062232"/>
          </a:xfrm>
        </p:spPr>
        <p:txBody>
          <a:bodyPr lIns="0" tIns="0" rIns="0" bIns="0" anchor="t">
            <a:normAutofit/>
          </a:bodyPr>
          <a:lstStyle>
            <a:lvl1pPr>
              <a:defRPr sz="2800">
                <a:solidFill>
                  <a:schemeClr val="bg1"/>
                </a:solidFill>
                <a:latin typeface="Aptos ExtraBold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B6C998-067D-F24C-8880-399DE7EC60CF}"/>
              </a:ext>
            </a:extLst>
          </p:cNvPr>
          <p:cNvSpPr txBox="1"/>
          <p:nvPr userDrawn="1"/>
        </p:nvSpPr>
        <p:spPr>
          <a:xfrm>
            <a:off x="3340444" y="4876314"/>
            <a:ext cx="5511112" cy="523220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accent5"/>
                </a:solidFill>
                <a:latin typeface="+mn-lt"/>
                <a:cs typeface="Arial" panose="020B0604020202020204" pitchFamily="34" charset="0"/>
              </a:rPr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6547084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320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ull-ble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5DF58130-BFA9-C64B-9400-27CEC7444F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6966" y="2338086"/>
            <a:ext cx="10541219" cy="2164466"/>
          </a:xfrm>
        </p:spPr>
        <p:txBody>
          <a:bodyPr lIns="0" anchor="t">
            <a:noAutofit/>
          </a:bodyPr>
          <a:lstStyle>
            <a:lvl1pPr algn="ctr">
              <a:defRPr sz="3200" b="0">
                <a:solidFill>
                  <a:srgbClr val="00384A"/>
                </a:solidFill>
              </a:defRPr>
            </a:lvl1pPr>
          </a:lstStyle>
          <a:p>
            <a:r>
              <a:rPr lang="en-US">
                <a:solidFill>
                  <a:schemeClr val="bg1"/>
                </a:solidFill>
              </a:rPr>
              <a:t>Questions?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79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62BA8-2267-496B-9389-19C696781771}" type="datetime1">
              <a:rPr lang="en-US" smtClean="0"/>
              <a:t>5/4/2026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002459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ED409-5734-4502-AC5E-B4CE62DBDA0C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691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C882C-2327-4E79-8114-ABA30D328A51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1F3EA-41CF-46CD-AF62-810918DA3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69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4DDE9C-955A-40E0-AEDB-57EE5B377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8092AA-470A-438D-B06A-389D4965D1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8EC6CF-0B34-147D-A904-91B8947D5332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7253" y="5976046"/>
            <a:ext cx="10324745" cy="887283"/>
          </a:xfrm>
          <a:prstGeom prst="rect">
            <a:avLst/>
          </a:prstGeom>
        </p:spPr>
      </p:pic>
      <p:sp>
        <p:nvSpPr>
          <p:cNvPr id="8" name="Slide Number Placeholder 16">
            <a:extLst>
              <a:ext uri="{FF2B5EF4-FFF2-40B4-BE49-F238E27FC236}">
                <a16:creationId xmlns:a16="http://schemas.microsoft.com/office/drawing/2014/main" id="{833FEFFF-AE9E-D2CD-53DB-D66D79AF668F}"/>
              </a:ext>
            </a:extLst>
          </p:cNvPr>
          <p:cNvSpPr txBox="1">
            <a:spLocks/>
          </p:cNvSpPr>
          <p:nvPr userDrawn="1"/>
        </p:nvSpPr>
        <p:spPr>
          <a:xfrm>
            <a:off x="16705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C59842-5F1D-4998-89DC-30E29B25F0A3}" type="slidenum">
              <a:rPr lang="en-US" sz="1100" smtClean="0">
                <a:solidFill>
                  <a:schemeClr val="tx2"/>
                </a:solidFill>
                <a:latin typeface="Aptos Narrow" panose="020F0502020204030204" pitchFamily="34" charset="0"/>
              </a:rPr>
              <a:t>‹#›</a:t>
            </a:fld>
            <a:r>
              <a:rPr lang="en-US" sz="1100">
                <a:solidFill>
                  <a:schemeClr val="tx2"/>
                </a:solidFill>
                <a:latin typeface="Aptos Narrow" panose="020F0502020204030204" pitchFamily="34" charset="0"/>
              </a:rPr>
              <a:t>  |  </a:t>
            </a:r>
            <a:fld id="{6D11D5C5-EA25-4EAA-B630-84E7241BA4A0}" type="datetime4">
              <a:rPr lang="en-US" sz="1100" smtClean="0">
                <a:solidFill>
                  <a:schemeClr val="tx2"/>
                </a:solidFill>
                <a:latin typeface="Aptos Narrow" panose="020F0502020204030204" pitchFamily="34" charset="0"/>
              </a:rPr>
              <a:t>May 4, 2026</a:t>
            </a:fld>
            <a:endParaRPr lang="en-US" sz="1100">
              <a:solidFill>
                <a:schemeClr val="tx2"/>
              </a:solidFill>
              <a:latin typeface="Aptos Narrow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724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89" r:id="rId2"/>
    <p:sldLayoutId id="2147483688" r:id="rId3"/>
    <p:sldLayoutId id="2147483661" r:id="rId4"/>
    <p:sldLayoutId id="2147483662" r:id="rId5"/>
    <p:sldLayoutId id="2147483678" r:id="rId6"/>
    <p:sldLayoutId id="2147483679" r:id="rId7"/>
    <p:sldLayoutId id="2147483680" r:id="rId8"/>
    <p:sldLayoutId id="2147483682" r:id="rId9"/>
    <p:sldLayoutId id="2147483686" r:id="rId10"/>
    <p:sldLayoutId id="2147483687" r:id="rId11"/>
    <p:sldLayoutId id="2147483681" r:id="rId12"/>
    <p:sldLayoutId id="2147483690" r:id="rId13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ptos ExtraBold" panose="020B00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Aptos" panose="020B00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Aptos" panose="020B0004020202020204" pitchFamily="34" charset="0"/>
          <a:ea typeface="+mn-ea"/>
          <a:cs typeface="Arial" panose="020B0604020202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Aptos" panose="020B0004020202020204" pitchFamily="34" charset="0"/>
          <a:ea typeface="+mn-ea"/>
          <a:cs typeface="Arial" panose="020B060402020202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Aptos" panose="020B0004020202020204" pitchFamily="34" charset="0"/>
          <a:ea typeface="+mn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Aptos" panose="020B00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913F9A8-5859-8441-9D34-EA6DF53BAFA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C60E6CE8-7AB6-B54A-8434-8F730542E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Solid Waste Division Updates</a:t>
            </a:r>
            <a:br>
              <a:rPr lang="en-US"/>
            </a:br>
            <a:r>
              <a:rPr lang="en-US"/>
              <a:t>Regional Policy Committee | May 13, 2026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C50C41-6047-706B-3A7C-7439E7B93B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0514" y="6118235"/>
            <a:ext cx="8621484" cy="74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15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108D317-7CBD-4897-BD1F-959436D2A3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AC68C9-B340-D2C9-8E3B-7AA133901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5564" y="834888"/>
            <a:ext cx="4314645" cy="126895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/>
              <a:t>SWD in 2026</a:t>
            </a:r>
          </a:p>
        </p:txBody>
      </p:sp>
      <p:pic>
        <p:nvPicPr>
          <p:cNvPr id="6" name="Content Placeholder 5" descr="A picture containing outdoor, tractor, farm machine">
            <a:extLst>
              <a:ext uri="{FF2B5EF4-FFF2-40B4-BE49-F238E27FC236}">
                <a16:creationId xmlns:a16="http://schemas.microsoft.com/office/drawing/2014/main" id="{ACB198B3-E461-E66E-AA4E-2B9D6A32F7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1" b="24052"/>
          <a:stretch>
            <a:fillRect/>
          </a:stretch>
        </p:blipFill>
        <p:spPr>
          <a:xfrm>
            <a:off x="20" y="10"/>
            <a:ext cx="6717436" cy="6857990"/>
          </a:xfrm>
          <a:custGeom>
            <a:avLst/>
            <a:gdLst/>
            <a:ahLst/>
            <a:cxnLst/>
            <a:rect l="l" t="t" r="r" b="b"/>
            <a:pathLst>
              <a:path w="6717456" h="6858000">
                <a:moveTo>
                  <a:pt x="0" y="0"/>
                </a:moveTo>
                <a:lnTo>
                  <a:pt x="6149468" y="0"/>
                </a:lnTo>
                <a:lnTo>
                  <a:pt x="6202448" y="162605"/>
                </a:lnTo>
                <a:cubicBezTo>
                  <a:pt x="6535625" y="1263763"/>
                  <a:pt x="6717456" y="2453207"/>
                  <a:pt x="6717456" y="3694043"/>
                </a:cubicBezTo>
                <a:cubicBezTo>
                  <a:pt x="6717456" y="4757617"/>
                  <a:pt x="6583866" y="5783433"/>
                  <a:pt x="6335883" y="6748259"/>
                </a:cubicBezTo>
                <a:lnTo>
                  <a:pt x="6305198" y="6858000"/>
                </a:lnTo>
                <a:lnTo>
                  <a:pt x="0" y="6858000"/>
                </a:lnTo>
                <a:close/>
              </a:path>
            </a:pathLst>
          </a:custGeom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6297641-8B9F-4767-9606-8A1131322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89864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8F3CA65-EA00-46B4-9616-39E6853F7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6172" y="2240371"/>
            <a:ext cx="42062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8A38D-EF5B-C7A7-5770-5EAF80FA32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55563" y="2557587"/>
            <a:ext cx="4314645" cy="37173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285750">
              <a:buFont typeface="Wingdings" panose="05000000000000000000" pitchFamily="2" charset="2"/>
              <a:buChar char="ü"/>
            </a:pPr>
            <a:r>
              <a:rPr lang="en-US" sz="28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Division Organizational &amp; Vision Realignment</a:t>
            </a:r>
          </a:p>
          <a:p>
            <a:pPr marL="342900" indent="-285750">
              <a:buFont typeface="Wingdings" panose="05000000000000000000" pitchFamily="2" charset="2"/>
              <a:buChar char="ü"/>
            </a:pPr>
            <a:r>
              <a:rPr lang="en-US" sz="28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2027 Solid Waste Rates</a:t>
            </a:r>
          </a:p>
          <a:p>
            <a:pPr marL="342900" indent="-285750">
              <a:buFont typeface="Wingdings" panose="05000000000000000000" pitchFamily="2" charset="2"/>
              <a:buChar char="ü"/>
            </a:pPr>
            <a:r>
              <a:rPr lang="en-US" sz="28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Facilities Updates</a:t>
            </a:r>
          </a:p>
          <a:p>
            <a:pPr marL="342900" indent="-285750">
              <a:buFont typeface="Wingdings" panose="05000000000000000000" pitchFamily="2" charset="2"/>
              <a:buChar char="ü"/>
            </a:pPr>
            <a:r>
              <a:rPr lang="en-US" sz="28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Comprehensive Plan &amp; Long-term Disposal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F23118-5659-E0FF-BE4B-7930AFDA01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0514" y="6118235"/>
            <a:ext cx="8621484" cy="740909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D92A8-9847-FE8E-9AC4-75C39AB95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09D4F-795D-4CF4-BFD9-77ED0DDFE701}" type="datetime1">
              <a:rPr lang="en-US" smtClean="0"/>
              <a:t>5/4/2026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E06FA7-51BA-6401-FFF9-ED81BD36C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1F3EA-41CF-46CD-AF62-810918DA347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522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6" name="Rectangle 125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F66652A-D119-BA98-6ED3-C5416121D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9" b="3679"/>
          <a:stretch/>
        </p:blipFill>
        <p:spPr>
          <a:xfrm>
            <a:off x="621669" y="623268"/>
            <a:ext cx="5477256" cy="3383280"/>
          </a:xfrm>
          <a:prstGeom prst="rect">
            <a:avLst/>
          </a:prstGeom>
        </p:spPr>
      </p:pic>
      <p:pic>
        <p:nvPicPr>
          <p:cNvPr id="6" name="Content Placeholder 5" descr="Men standing next to a truck">
            <a:extLst>
              <a:ext uri="{FF2B5EF4-FFF2-40B4-BE49-F238E27FC236}">
                <a16:creationId xmlns:a16="http://schemas.microsoft.com/office/drawing/2014/main" id="{B1F5AEE9-0783-5074-C5A3-7F11596A87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94" b="5"/>
          <a:stretch>
            <a:fillRect/>
          </a:stretch>
        </p:blipFill>
        <p:spPr>
          <a:xfrm>
            <a:off x="621669" y="4088856"/>
            <a:ext cx="2689848" cy="2142307"/>
          </a:xfrm>
          <a:prstGeom prst="rect">
            <a:avLst/>
          </a:prstGeom>
        </p:spPr>
      </p:pic>
      <p:sp>
        <p:nvSpPr>
          <p:cNvPr id="128" name="Right Triangle 127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86A5A31-B10A-4793-84D4-D785959AE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5201" y="623275"/>
            <a:ext cx="5141626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B39AFB07-9041-843B-424B-F1E6D58E1630}"/>
              </a:ext>
            </a:extLst>
          </p:cNvPr>
          <p:cNvSpPr txBox="1">
            <a:spLocks/>
          </p:cNvSpPr>
          <p:nvPr/>
        </p:nvSpPr>
        <p:spPr>
          <a:xfrm>
            <a:off x="6866945" y="717680"/>
            <a:ext cx="4218138" cy="1597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fontAlgn="auto"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5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SWD Organization</a:t>
            </a:r>
            <a:r>
              <a:rPr kumimoji="0" lang="en-US" sz="5400" b="0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&amp; Vision Realignment</a:t>
            </a:r>
            <a:endParaRPr kumimoji="0" lang="en-US" sz="5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103A2C-6C8D-0040-25BF-9C47FEE9FD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6" r="5" b="5"/>
          <a:stretch>
            <a:fillRect/>
          </a:stretch>
        </p:blipFill>
        <p:spPr>
          <a:xfrm>
            <a:off x="3410589" y="4088856"/>
            <a:ext cx="2688336" cy="2142301"/>
          </a:xfrm>
          <a:prstGeom prst="rect">
            <a:avLst/>
          </a:prstGeom>
        </p:spPr>
      </p:pic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E136D63A-2154-4275-898C-53B3B253B46F}"/>
              </a:ext>
            </a:extLst>
          </p:cNvPr>
          <p:cNvSpPr txBox="1">
            <a:spLocks/>
          </p:cNvSpPr>
          <p:nvPr/>
        </p:nvSpPr>
        <p:spPr>
          <a:xfrm>
            <a:off x="6583681" y="2485015"/>
            <a:ext cx="4873214" cy="278623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A new division structure to ensure we can: </a:t>
            </a:r>
          </a:p>
          <a:p>
            <a:pPr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200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  <a:p>
            <a:pPr marL="114300" marR="0" lvl="0" indent="-342900" fontAlgn="auto"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Deliver on sustainability goals</a:t>
            </a:r>
          </a:p>
          <a:p>
            <a:pPr marL="342900" marR="0" lvl="0" indent="-342900" fontAlgn="auto"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Maintain fiscal discipline </a:t>
            </a:r>
          </a:p>
          <a:p>
            <a:pPr marL="342900" marR="0" lvl="0" indent="-342900" fontAlgn="auto"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Foster a resilient organizational culture </a:t>
            </a:r>
            <a:endParaRPr lang="en-US" sz="2000"/>
          </a:p>
          <a:p>
            <a:pPr marL="342900" marR="0" lvl="0" indent="-342900" fontAlgn="auto"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sz="2000"/>
              <a:t>Increase operational efficiency </a:t>
            </a:r>
          </a:p>
          <a:p>
            <a:pPr marL="342900" marR="0" lvl="0" indent="-342900" fontAlgn="auto"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sz="2000"/>
              <a:t>Create predictable capital project execution</a:t>
            </a:r>
          </a:p>
          <a:p>
            <a:pPr marL="342900" marR="0" lvl="0" indent="-342900" fontAlgn="auto"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Develop clear leadership</a:t>
            </a:r>
            <a:r>
              <a:rPr lang="en-US" sz="2000"/>
              <a:t>/</a:t>
            </a:r>
            <a:r>
              <a:rPr kumimoji="0" lang="en-US" sz="20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career pathways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7D6F9-171D-5F9F-B143-95236AF5C9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5972" y="6016336"/>
            <a:ext cx="8046025" cy="84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9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1E9986A5-A7D1-4022-BAC0-885FB7A141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5F463D-1D0D-08AF-A359-A3CC1CEE8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544570"/>
            <a:ext cx="3344528" cy="17038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2027 Rates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5E8929-6369-7137-677E-52E49FBEEF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4" r="12540" b="3"/>
          <a:stretch>
            <a:fillRect/>
          </a:stretch>
        </p:blipFill>
        <p:spPr>
          <a:xfrm>
            <a:off x="20" y="-1"/>
            <a:ext cx="3975444" cy="4306593"/>
          </a:xfrm>
          <a:custGeom>
            <a:avLst/>
            <a:gdLst/>
            <a:ahLst/>
            <a:cxnLst/>
            <a:rect l="l" t="t" r="r" b="b"/>
            <a:pathLst>
              <a:path w="3975464" h="4365555">
                <a:moveTo>
                  <a:pt x="0" y="0"/>
                </a:moveTo>
                <a:lnTo>
                  <a:pt x="3954724" y="0"/>
                </a:lnTo>
                <a:lnTo>
                  <a:pt x="3944328" y="441228"/>
                </a:lnTo>
                <a:cubicBezTo>
                  <a:pt x="3942781" y="508796"/>
                  <a:pt x="3939430" y="576877"/>
                  <a:pt x="3951159" y="643804"/>
                </a:cubicBezTo>
                <a:cubicBezTo>
                  <a:pt x="3980543" y="810736"/>
                  <a:pt x="3979900" y="978310"/>
                  <a:pt x="3967011" y="1146396"/>
                </a:cubicBezTo>
                <a:cubicBezTo>
                  <a:pt x="3954123" y="1321150"/>
                  <a:pt x="3931569" y="1495262"/>
                  <a:pt x="3940203" y="1671170"/>
                </a:cubicBezTo>
                <a:cubicBezTo>
                  <a:pt x="3945230" y="1770534"/>
                  <a:pt x="3953091" y="1869643"/>
                  <a:pt x="3953091" y="1969263"/>
                </a:cubicBezTo>
                <a:cubicBezTo>
                  <a:pt x="3955799" y="2447623"/>
                  <a:pt x="3948581" y="2926496"/>
                  <a:pt x="3959665" y="3405241"/>
                </a:cubicBezTo>
                <a:cubicBezTo>
                  <a:pt x="3962629" y="3529479"/>
                  <a:pt x="3949097" y="3653076"/>
                  <a:pt x="3946777" y="3777057"/>
                </a:cubicBezTo>
                <a:cubicBezTo>
                  <a:pt x="3944973" y="3878089"/>
                  <a:pt x="3947873" y="3979056"/>
                  <a:pt x="3950499" y="4080023"/>
                </a:cubicBezTo>
                <a:lnTo>
                  <a:pt x="3952324" y="4346210"/>
                </a:lnTo>
                <a:lnTo>
                  <a:pt x="3923793" y="4344582"/>
                </a:lnTo>
                <a:cubicBezTo>
                  <a:pt x="3869166" y="4337251"/>
                  <a:pt x="3813841" y="4336693"/>
                  <a:pt x="3759075" y="4342933"/>
                </a:cubicBezTo>
                <a:cubicBezTo>
                  <a:pt x="3703277" y="4347626"/>
                  <a:pt x="3647607" y="4354981"/>
                  <a:pt x="3591682" y="4357645"/>
                </a:cubicBezTo>
                <a:cubicBezTo>
                  <a:pt x="3349688" y="4370998"/>
                  <a:pt x="3107046" y="4367447"/>
                  <a:pt x="2865549" y="4346991"/>
                </a:cubicBezTo>
                <a:cubicBezTo>
                  <a:pt x="2661378" y="4329084"/>
                  <a:pt x="2456048" y="4328501"/>
                  <a:pt x="2251775" y="4345215"/>
                </a:cubicBezTo>
                <a:cubicBezTo>
                  <a:pt x="2200819" y="4349148"/>
                  <a:pt x="2149862" y="4359293"/>
                  <a:pt x="2098906" y="4351937"/>
                </a:cubicBezTo>
                <a:cubicBezTo>
                  <a:pt x="2025044" y="4342895"/>
                  <a:pt x="1950494" y="4340688"/>
                  <a:pt x="1876224" y="4345343"/>
                </a:cubicBezTo>
                <a:cubicBezTo>
                  <a:pt x="1700042" y="4352318"/>
                  <a:pt x="1523986" y="4361576"/>
                  <a:pt x="1347676" y="4359039"/>
                </a:cubicBezTo>
                <a:cubicBezTo>
                  <a:pt x="1064484" y="4355108"/>
                  <a:pt x="781420" y="4341031"/>
                  <a:pt x="498101" y="4351430"/>
                </a:cubicBezTo>
                <a:cubicBezTo>
                  <a:pt x="364340" y="4356376"/>
                  <a:pt x="230578" y="4360752"/>
                  <a:pt x="96817" y="4355568"/>
                </a:cubicBezTo>
                <a:lnTo>
                  <a:pt x="0" y="4349268"/>
                </a:ln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5711C6-46C8-B1E9-7EA0-576475F432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9" r="24709"/>
          <a:stretch/>
        </p:blipFill>
        <p:spPr>
          <a:xfrm>
            <a:off x="4148881" y="-1"/>
            <a:ext cx="3872656" cy="4306594"/>
          </a:xfrm>
          <a:custGeom>
            <a:avLst/>
            <a:gdLst/>
            <a:ahLst/>
            <a:cxnLst/>
            <a:rect l="l" t="t" r="r" b="b"/>
            <a:pathLst>
              <a:path w="3872656" h="4370715">
                <a:moveTo>
                  <a:pt x="9308" y="0"/>
                </a:moveTo>
                <a:lnTo>
                  <a:pt x="3851998" y="0"/>
                </a:lnTo>
                <a:lnTo>
                  <a:pt x="3841520" y="444702"/>
                </a:lnTo>
                <a:cubicBezTo>
                  <a:pt x="3839973" y="512270"/>
                  <a:pt x="3836622" y="580351"/>
                  <a:pt x="3848351" y="647278"/>
                </a:cubicBezTo>
                <a:cubicBezTo>
                  <a:pt x="3877736" y="814210"/>
                  <a:pt x="3877092" y="981784"/>
                  <a:pt x="3864203" y="1149870"/>
                </a:cubicBezTo>
                <a:cubicBezTo>
                  <a:pt x="3851315" y="1324624"/>
                  <a:pt x="3828761" y="1498736"/>
                  <a:pt x="3837395" y="1674644"/>
                </a:cubicBezTo>
                <a:cubicBezTo>
                  <a:pt x="3842422" y="1774008"/>
                  <a:pt x="3850284" y="1873117"/>
                  <a:pt x="3850284" y="1972737"/>
                </a:cubicBezTo>
                <a:cubicBezTo>
                  <a:pt x="3852991" y="2451097"/>
                  <a:pt x="3845773" y="2929970"/>
                  <a:pt x="3856857" y="3408715"/>
                </a:cubicBezTo>
                <a:cubicBezTo>
                  <a:pt x="3859821" y="3532953"/>
                  <a:pt x="3846289" y="3656550"/>
                  <a:pt x="3843969" y="3780531"/>
                </a:cubicBezTo>
                <a:cubicBezTo>
                  <a:pt x="3842165" y="3881563"/>
                  <a:pt x="3845065" y="3982530"/>
                  <a:pt x="3847691" y="4083497"/>
                </a:cubicBezTo>
                <a:lnTo>
                  <a:pt x="3849494" y="4346466"/>
                </a:lnTo>
                <a:lnTo>
                  <a:pt x="3739963" y="4345485"/>
                </a:lnTo>
                <a:cubicBezTo>
                  <a:pt x="3702780" y="4346420"/>
                  <a:pt x="3665581" y="4348259"/>
                  <a:pt x="3628383" y="4349908"/>
                </a:cubicBezTo>
                <a:cubicBezTo>
                  <a:pt x="3508316" y="4356655"/>
                  <a:pt x="3387918" y="4354828"/>
                  <a:pt x="3268119" y="4344454"/>
                </a:cubicBezTo>
                <a:cubicBezTo>
                  <a:pt x="3196206" y="4335589"/>
                  <a:pt x="3123466" y="4335589"/>
                  <a:pt x="3051553" y="4344454"/>
                </a:cubicBezTo>
                <a:cubicBezTo>
                  <a:pt x="2869715" y="4368829"/>
                  <a:pt x="2685977" y="4376260"/>
                  <a:pt x="2502751" y="4366648"/>
                </a:cubicBezTo>
                <a:cubicBezTo>
                  <a:pt x="2288987" y="4357263"/>
                  <a:pt x="2075733" y="4337859"/>
                  <a:pt x="1861843" y="4332533"/>
                </a:cubicBezTo>
                <a:cubicBezTo>
                  <a:pt x="1726297" y="4329109"/>
                  <a:pt x="1589733" y="4319851"/>
                  <a:pt x="1455972" y="4342552"/>
                </a:cubicBezTo>
                <a:cubicBezTo>
                  <a:pt x="1319536" y="4365887"/>
                  <a:pt x="1184374" y="4354980"/>
                  <a:pt x="1048318" y="4348258"/>
                </a:cubicBezTo>
                <a:cubicBezTo>
                  <a:pt x="946532" y="4340953"/>
                  <a:pt x="844365" y="4340953"/>
                  <a:pt x="742578" y="4348258"/>
                </a:cubicBezTo>
                <a:cubicBezTo>
                  <a:pt x="618869" y="4360661"/>
                  <a:pt x="494432" y="4364263"/>
                  <a:pt x="370214" y="4359038"/>
                </a:cubicBezTo>
                <a:cubicBezTo>
                  <a:pt x="296007" y="4355170"/>
                  <a:pt x="221738" y="4351270"/>
                  <a:pt x="147421" y="4348702"/>
                </a:cubicBezTo>
                <a:lnTo>
                  <a:pt x="13040" y="4347289"/>
                </a:lnTo>
                <a:lnTo>
                  <a:pt x="371" y="4103870"/>
                </a:lnTo>
                <a:cubicBezTo>
                  <a:pt x="-757" y="4012134"/>
                  <a:pt x="886" y="3920334"/>
                  <a:pt x="2690" y="3828598"/>
                </a:cubicBezTo>
                <a:cubicBezTo>
                  <a:pt x="5913" y="3670768"/>
                  <a:pt x="16095" y="3513067"/>
                  <a:pt x="20090" y="3355238"/>
                </a:cubicBezTo>
                <a:cubicBezTo>
                  <a:pt x="25761" y="3127790"/>
                  <a:pt x="3336" y="2900469"/>
                  <a:pt x="10940" y="2573142"/>
                </a:cubicBezTo>
                <a:cubicBezTo>
                  <a:pt x="20218" y="2391979"/>
                  <a:pt x="14032" y="2111578"/>
                  <a:pt x="14677" y="1830024"/>
                </a:cubicBezTo>
                <a:cubicBezTo>
                  <a:pt x="15451" y="1640269"/>
                  <a:pt x="5268" y="1450771"/>
                  <a:pt x="6171" y="1261145"/>
                </a:cubicBezTo>
                <a:cubicBezTo>
                  <a:pt x="6815" y="1121522"/>
                  <a:pt x="19961" y="982540"/>
                  <a:pt x="25374" y="843301"/>
                </a:cubicBezTo>
                <a:cubicBezTo>
                  <a:pt x="30078" y="673215"/>
                  <a:pt x="25426" y="502988"/>
                  <a:pt x="11455" y="333401"/>
                </a:cubicBezTo>
                <a:cubicBezTo>
                  <a:pt x="4817" y="239678"/>
                  <a:pt x="5623" y="145890"/>
                  <a:pt x="8088" y="52087"/>
                </a:cubicBezTo>
                <a:close/>
              </a:path>
            </a:pathLst>
          </a:cu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D15714E-77CD-B3F4-7C47-386ECBC4D5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00" b="14100"/>
          <a:stretch/>
        </p:blipFill>
        <p:spPr>
          <a:xfrm>
            <a:off x="8194953" y="-1"/>
            <a:ext cx="3997047" cy="4306593"/>
          </a:xfrm>
          <a:custGeom>
            <a:avLst/>
            <a:gdLst/>
            <a:ahLst/>
            <a:cxnLst/>
            <a:rect l="l" t="t" r="r" b="b"/>
            <a:pathLst>
              <a:path w="3997047" h="4358703">
                <a:moveTo>
                  <a:pt x="9389" y="0"/>
                </a:moveTo>
                <a:lnTo>
                  <a:pt x="3997047" y="0"/>
                </a:lnTo>
                <a:lnTo>
                  <a:pt x="3997047" y="4347477"/>
                </a:lnTo>
                <a:lnTo>
                  <a:pt x="3922844" y="4341211"/>
                </a:lnTo>
                <a:cubicBezTo>
                  <a:pt x="3821334" y="4336140"/>
                  <a:pt x="3719771" y="4340396"/>
                  <a:pt x="3618208" y="4343440"/>
                </a:cubicBezTo>
                <a:cubicBezTo>
                  <a:pt x="3488013" y="4347245"/>
                  <a:pt x="3357819" y="4358659"/>
                  <a:pt x="3227370" y="4344455"/>
                </a:cubicBezTo>
                <a:cubicBezTo>
                  <a:pt x="3152388" y="4335717"/>
                  <a:pt x="3076577" y="4336833"/>
                  <a:pt x="3001887" y="4347752"/>
                </a:cubicBezTo>
                <a:cubicBezTo>
                  <a:pt x="2932216" y="4357340"/>
                  <a:pt x="2861768" y="4360092"/>
                  <a:pt x="2791563" y="4355995"/>
                </a:cubicBezTo>
                <a:cubicBezTo>
                  <a:pt x="2658694" y="4350416"/>
                  <a:pt x="2524678" y="4346991"/>
                  <a:pt x="2391171" y="4351303"/>
                </a:cubicBezTo>
                <a:cubicBezTo>
                  <a:pt x="2185433" y="4357898"/>
                  <a:pt x="1979696" y="4363985"/>
                  <a:pt x="1773830" y="4351303"/>
                </a:cubicBezTo>
                <a:cubicBezTo>
                  <a:pt x="1620961" y="4342172"/>
                  <a:pt x="1468090" y="4341031"/>
                  <a:pt x="1315220" y="4345723"/>
                </a:cubicBezTo>
                <a:cubicBezTo>
                  <a:pt x="1162350" y="4350416"/>
                  <a:pt x="1009480" y="4359927"/>
                  <a:pt x="856610" y="4351303"/>
                </a:cubicBezTo>
                <a:cubicBezTo>
                  <a:pt x="678261" y="4341158"/>
                  <a:pt x="499913" y="4342933"/>
                  <a:pt x="321565" y="4344708"/>
                </a:cubicBezTo>
                <a:cubicBezTo>
                  <a:pt x="235449" y="4345596"/>
                  <a:pt x="149428" y="4348323"/>
                  <a:pt x="63422" y="4349686"/>
                </a:cubicBezTo>
                <a:lnTo>
                  <a:pt x="12951" y="4349060"/>
                </a:lnTo>
                <a:lnTo>
                  <a:pt x="371" y="4107346"/>
                </a:lnTo>
                <a:cubicBezTo>
                  <a:pt x="-757" y="4015610"/>
                  <a:pt x="887" y="3923810"/>
                  <a:pt x="2691" y="3832074"/>
                </a:cubicBezTo>
                <a:cubicBezTo>
                  <a:pt x="5913" y="3674244"/>
                  <a:pt x="16095" y="3516543"/>
                  <a:pt x="20090" y="3358714"/>
                </a:cubicBezTo>
                <a:cubicBezTo>
                  <a:pt x="25761" y="3131266"/>
                  <a:pt x="3336" y="2903945"/>
                  <a:pt x="10940" y="2576618"/>
                </a:cubicBezTo>
                <a:cubicBezTo>
                  <a:pt x="20219" y="2395455"/>
                  <a:pt x="14032" y="2115054"/>
                  <a:pt x="14677" y="1833500"/>
                </a:cubicBezTo>
                <a:cubicBezTo>
                  <a:pt x="15451" y="1643745"/>
                  <a:pt x="5269" y="1454247"/>
                  <a:pt x="6171" y="1264621"/>
                </a:cubicBezTo>
                <a:cubicBezTo>
                  <a:pt x="6815" y="1124998"/>
                  <a:pt x="19961" y="986016"/>
                  <a:pt x="25375" y="846777"/>
                </a:cubicBezTo>
                <a:cubicBezTo>
                  <a:pt x="30078" y="676691"/>
                  <a:pt x="25426" y="506464"/>
                  <a:pt x="11455" y="336877"/>
                </a:cubicBezTo>
                <a:cubicBezTo>
                  <a:pt x="4818" y="243154"/>
                  <a:pt x="5623" y="149366"/>
                  <a:pt x="8088" y="55563"/>
                </a:cubicBezTo>
                <a:close/>
              </a:path>
            </a:pathLst>
          </a:custGeom>
        </p:spPr>
      </p:pic>
      <p:sp>
        <p:nvSpPr>
          <p:cNvPr id="59" name="sketch line">
            <a:extLst>
              <a:ext uri="{FF2B5EF4-FFF2-40B4-BE49-F238E27FC236}">
                <a16:creationId xmlns:a16="http://schemas.microsoft.com/office/drawing/2014/main" id="{D2758DA7-6A89-49A1-B9F5-546D99324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422904" y="5413767"/>
            <a:ext cx="1554480" cy="18288"/>
          </a:xfrm>
          <a:custGeom>
            <a:avLst/>
            <a:gdLst>
              <a:gd name="csX0" fmla="*/ 0 w 1554480"/>
              <a:gd name="csY0" fmla="*/ 0 h 18288"/>
              <a:gd name="csX1" fmla="*/ 549250 w 1554480"/>
              <a:gd name="csY1" fmla="*/ 0 h 18288"/>
              <a:gd name="csX2" fmla="*/ 1082954 w 1554480"/>
              <a:gd name="csY2" fmla="*/ 0 h 18288"/>
              <a:gd name="csX3" fmla="*/ 1554480 w 1554480"/>
              <a:gd name="csY3" fmla="*/ 0 h 18288"/>
              <a:gd name="csX4" fmla="*/ 1554480 w 1554480"/>
              <a:gd name="csY4" fmla="*/ 18288 h 18288"/>
              <a:gd name="csX5" fmla="*/ 1067410 w 1554480"/>
              <a:gd name="csY5" fmla="*/ 18288 h 18288"/>
              <a:gd name="csX6" fmla="*/ 549250 w 1554480"/>
              <a:gd name="csY6" fmla="*/ 18288 h 18288"/>
              <a:gd name="csX7" fmla="*/ 0 w 1554480"/>
              <a:gd name="csY7" fmla="*/ 18288 h 18288"/>
              <a:gd name="csX8" fmla="*/ 0 w 1554480"/>
              <a:gd name="csY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A928DD-5EFB-DD0A-B65A-367ECF3C7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13583" y="4479488"/>
            <a:ext cx="7147481" cy="1703830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114300" indent="-342900">
              <a:buFont typeface="Wingdings" panose="05000000000000000000" pitchFamily="2" charset="2"/>
              <a:buChar char="ü"/>
            </a:pPr>
            <a:r>
              <a:rPr lang="en-US" sz="2000"/>
              <a:t>Proposed a one-year rate for 2026, with a plan to re-evaluate rates for the 2027 proposal </a:t>
            </a:r>
          </a:p>
          <a:p>
            <a:pPr marL="114300" indent="-342900">
              <a:buFont typeface="Wingdings" panose="05000000000000000000" pitchFamily="2" charset="2"/>
              <a:buChar char="ü"/>
            </a:pPr>
            <a:r>
              <a:rPr lang="en-US" sz="2000"/>
              <a:t>New rate will support commitments made in SWD’s 2019 Comp Plan</a:t>
            </a:r>
          </a:p>
          <a:p>
            <a:pPr marL="114300" indent="-342900">
              <a:buFont typeface="Wingdings" panose="05000000000000000000" pitchFamily="2" charset="2"/>
              <a:buChar char="ü"/>
            </a:pPr>
            <a:r>
              <a:rPr lang="en-US" sz="2000"/>
              <a:t>Anticipated transmittal to Council in June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37966F-120C-77D7-D8FB-06DC0C7D05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0514" y="6118235"/>
            <a:ext cx="8621484" cy="74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E6CE21-40D9-A740-C08A-AA166391F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822173"/>
            <a:ext cx="4485861" cy="146382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3400"/>
              <a:t>South King County Recycling &amp; Transfer Station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860658-F6E3-CBA8-1CCD-B0BB7C0557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11479" y="2688336"/>
            <a:ext cx="4498848" cy="35439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8600" indent="-342900">
              <a:buFont typeface="Wingdings" panose="05000000000000000000" pitchFamily="2" charset="2"/>
              <a:buChar char="ü"/>
            </a:pPr>
            <a:r>
              <a:rPr lang="en-US" sz="2400"/>
              <a:t>Opening early summer 2026</a:t>
            </a:r>
          </a:p>
          <a:p>
            <a:endParaRPr lang="en-US" sz="1200"/>
          </a:p>
          <a:p>
            <a:pPr marL="228600" indent="-342900">
              <a:buFont typeface="Wingdings" panose="05000000000000000000" pitchFamily="2" charset="2"/>
              <a:buChar char="ü"/>
            </a:pPr>
            <a:r>
              <a:rPr lang="en-US" sz="2400"/>
              <a:t>New station offerings</a:t>
            </a:r>
          </a:p>
          <a:p>
            <a:endParaRPr lang="en-US" sz="1200"/>
          </a:p>
          <a:p>
            <a:pPr marL="228600" indent="-342900">
              <a:buFont typeface="Wingdings" panose="05000000000000000000" pitchFamily="2" charset="2"/>
              <a:buChar char="ü"/>
            </a:pPr>
            <a:r>
              <a:rPr lang="en-US" sz="2400"/>
              <a:t>Environmental improvements and enhancements</a:t>
            </a:r>
          </a:p>
          <a:p>
            <a:endParaRPr lang="en-US" sz="1200"/>
          </a:p>
          <a:p>
            <a:pPr marL="228600" indent="-342900">
              <a:buFont typeface="Wingdings" panose="05000000000000000000" pitchFamily="2" charset="2"/>
              <a:buChar char="ü"/>
            </a:pPr>
            <a:r>
              <a:rPr lang="en-US" sz="2400"/>
              <a:t>Community benefits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7FD7D03-0F8F-7CA4-CDAA-4FC6E59756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3" r="23114"/>
          <a:stretch>
            <a:fillRect/>
          </a:stretch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4FB021-D840-9EB2-11C0-1B093BC88B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0514" y="6118235"/>
            <a:ext cx="8621484" cy="74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69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B0FCE4-16BE-B6FB-C9EF-49E42C9A0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8" name="Rectangle 87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0CDEA9-E1B2-B9B1-87DE-29027884D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Long-term Disposal (LTD) Update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2CBCB1-4FC5-E9B4-5841-E128E30B0D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7792" y="2636196"/>
            <a:ext cx="5544274" cy="3871608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514350" indent="-285750">
              <a:buFont typeface="Wingdings" panose="020B0604020202020204" pitchFamily="34" charset="0"/>
              <a:buChar char="ü"/>
            </a:pPr>
            <a:r>
              <a:rPr lang="en-US" sz="1800"/>
              <a:t>Rail Traffic Study</a:t>
            </a:r>
            <a:endParaRPr lang="en-US" sz="1800">
              <a:ea typeface="Calibri" panose="020F0502020204030204"/>
              <a:cs typeface="Calibri" panose="020F0502020204030204"/>
            </a:endParaRPr>
          </a:p>
          <a:p>
            <a:pPr marL="971550" lvl="1" indent="-285750">
              <a:buFont typeface="Wingdings" panose="05000000000000000000" pitchFamily="2" charset="2"/>
              <a:buChar char="ü"/>
            </a:pPr>
            <a:r>
              <a:rPr lang="en-US" sz="1800"/>
              <a:t>Moderately to highly impacted at-grade crossings</a:t>
            </a:r>
          </a:p>
          <a:p>
            <a:pPr marL="971550" lvl="1" indent="-285750">
              <a:buFont typeface="Wingdings" panose="05000000000000000000" pitchFamily="2" charset="2"/>
              <a:buChar char="ü"/>
            </a:pPr>
            <a:r>
              <a:rPr lang="en-US" sz="1800"/>
              <a:t>Measure typical frequency, duration, time of day of rail blocking events</a:t>
            </a:r>
          </a:p>
          <a:p>
            <a:pPr marL="971550" lvl="1" indent="-285750">
              <a:buFont typeface="Wingdings" panose="05000000000000000000" pitchFamily="2" charset="2"/>
              <a:buChar char="ü"/>
            </a:pPr>
            <a:r>
              <a:rPr lang="en-US" sz="1800"/>
              <a:t>Determine the typical expected change in vehicular traffic queue and delay</a:t>
            </a:r>
          </a:p>
          <a:p>
            <a:pPr marL="971550" lvl="1" indent="-285750">
              <a:buFont typeface="Wingdings" panose="05000000000000000000" pitchFamily="2" charset="2"/>
              <a:buChar char="ü"/>
            </a:pPr>
            <a:endParaRPr lang="en-US" sz="1800">
              <a:ea typeface="Calibri"/>
              <a:cs typeface="Calibri"/>
            </a:endParaRPr>
          </a:p>
          <a:p>
            <a:pPr marL="514350" indent="-285750">
              <a:buFont typeface="Wingdings,Sans-Serif" panose="05000000000000000000" pitchFamily="2" charset="2"/>
              <a:buChar char="ü"/>
            </a:pPr>
            <a:r>
              <a:rPr lang="en-US" sz="1800">
                <a:ea typeface="Calibri"/>
                <a:cs typeface="Calibri"/>
              </a:rPr>
              <a:t>Waste to Energy </a:t>
            </a:r>
          </a:p>
          <a:p>
            <a:pPr marL="914400" lvl="1" indent="-285750">
              <a:buFont typeface="Wingdings,Sans-Serif" panose="05000000000000000000" pitchFamily="2" charset="2"/>
              <a:buChar char="ü"/>
            </a:pPr>
            <a:r>
              <a:rPr lang="en-US" sz="1800">
                <a:ea typeface="Calibri"/>
                <a:cs typeface="Calibri"/>
              </a:rPr>
              <a:t>Completing a council directed proviso</a:t>
            </a:r>
          </a:p>
          <a:p>
            <a:pPr marL="914400" lvl="1" indent="-285750">
              <a:buFont typeface="Wingdings,Sans-Serif" panose="05000000000000000000" pitchFamily="2" charset="2"/>
              <a:buChar char="ü"/>
            </a:pPr>
            <a:r>
              <a:rPr lang="en-US" sz="1800">
                <a:ea typeface="Calibri"/>
                <a:cs typeface="Calibri"/>
              </a:rPr>
              <a:t>Report will lay out steps to build a WTE facility</a:t>
            </a:r>
          </a:p>
          <a:p>
            <a:pPr marL="914400" lvl="1" indent="-285750">
              <a:buFont typeface="Wingdings,Sans-Serif" panose="05000000000000000000" pitchFamily="2" charset="2"/>
              <a:buChar char="ü"/>
            </a:pPr>
            <a:r>
              <a:rPr lang="en-US" sz="1800">
                <a:ea typeface="Calibri"/>
                <a:cs typeface="Calibri"/>
              </a:rPr>
              <a:t>Will include steps needed for constructions, costs and agencies involved</a:t>
            </a:r>
            <a:endParaRPr lang="en-US" sz="1800"/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11F1ED8-63F4-45C5-8611-7434E9BA2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2" r="20297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221E91-F1C3-F38A-608B-12B10A38A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0514" y="6118235"/>
            <a:ext cx="8621484" cy="74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910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EC47FE-34CA-1523-2D6F-5D34D7084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E99BA90-08E5-23A4-2B95-C024B3AB9B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1EF9636-62D2-3BEE-DE5E-21A8CFD288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1" r="1776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E470A95-2633-29AF-C1FE-DC20E693CC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AD4770-7078-481A-1211-B0FC22C1B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322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Comprehensive Plan Engagement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404839-A08A-DF93-AB1D-5826A7A3C1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67276" y="2025127"/>
            <a:ext cx="3822189" cy="3742762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indent="-285750">
              <a:buFont typeface="Wingdings" panose="05000000000000000000" pitchFamily="2" charset="2"/>
              <a:buChar char="ü"/>
            </a:pPr>
            <a:r>
              <a:rPr lang="en-US" sz="2800"/>
              <a:t>Previous</a:t>
            </a:r>
          </a:p>
          <a:p>
            <a:pPr marL="800100" lvl="1" indent="-285750">
              <a:buFont typeface="Wingdings" panose="05000000000000000000" pitchFamily="2" charset="2"/>
              <a:buChar char="ü"/>
            </a:pPr>
            <a:r>
              <a:rPr lang="en-US" sz="2400"/>
              <a:t>LTD Options</a:t>
            </a:r>
          </a:p>
          <a:p>
            <a:pPr marL="800100" lvl="1" indent="-285750">
              <a:buFont typeface="Wingdings" panose="05000000000000000000" pitchFamily="2" charset="2"/>
              <a:buChar char="ü"/>
            </a:pPr>
            <a:r>
              <a:rPr lang="en-US" sz="2400"/>
              <a:t>SEPA Scoping</a:t>
            </a:r>
          </a:p>
          <a:p>
            <a:pPr marL="514350" lvl="1"/>
            <a:endParaRPr lang="en-US" sz="2400"/>
          </a:p>
          <a:p>
            <a:pPr marL="342900" indent="-285750">
              <a:buFont typeface="Wingdings" panose="05000000000000000000" pitchFamily="2" charset="2"/>
              <a:buChar char="ü"/>
            </a:pPr>
            <a:r>
              <a:rPr lang="en-US" sz="2800"/>
              <a:t>Current</a:t>
            </a:r>
          </a:p>
          <a:p>
            <a:pPr marL="800100" lvl="1" indent="-285750">
              <a:buFont typeface="Wingdings" panose="05000000000000000000" pitchFamily="2" charset="2"/>
              <a:buChar char="ü"/>
            </a:pPr>
            <a:r>
              <a:rPr lang="en-US" sz="2400"/>
              <a:t>Outreach to Tribes and Cities</a:t>
            </a:r>
          </a:p>
          <a:p>
            <a:pPr marL="514350" lvl="1"/>
            <a:endParaRPr lang="en-US" sz="2400"/>
          </a:p>
          <a:p>
            <a:pPr marL="342900" indent="-285750">
              <a:buFont typeface="Wingdings" panose="05000000000000000000" pitchFamily="2" charset="2"/>
              <a:buChar char="ü"/>
            </a:pPr>
            <a:r>
              <a:rPr lang="en-US" sz="2800"/>
              <a:t>Upcoming</a:t>
            </a:r>
          </a:p>
          <a:p>
            <a:pPr marL="800100" lvl="1" indent="-285750">
              <a:buFont typeface="Wingdings" panose="05000000000000000000" pitchFamily="2" charset="2"/>
              <a:buChar char="ü"/>
            </a:pPr>
            <a:r>
              <a:rPr lang="en-US" sz="2400"/>
              <a:t>Draft SEIS Comment Period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E6CF65-2550-9F07-6172-58F488F342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0514" y="6118235"/>
            <a:ext cx="8621484" cy="74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918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4FABF8-B1AD-FB78-5415-E4CB8FDBDAC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38100">
              <a:lnSpc>
                <a:spcPct val="100000"/>
              </a:lnSpc>
              <a:spcBef>
                <a:spcPts val="45"/>
              </a:spcBef>
            </a:pPr>
            <a:fld id="{81D60167-4931-47E6-BA6A-407CBD079E47}" type="slidenum">
              <a:rPr lang="en-US" spc="-25" smtClean="0"/>
              <a:t>8</a:t>
            </a:fld>
            <a:endParaRPr lang="en-US" spc="-25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498380-BE44-8235-DFA4-E7507737A51B}"/>
              </a:ext>
            </a:extLst>
          </p:cNvPr>
          <p:cNvSpPr txBox="1"/>
          <p:nvPr/>
        </p:nvSpPr>
        <p:spPr>
          <a:xfrm>
            <a:off x="753035" y="623944"/>
            <a:ext cx="859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Timeline</a:t>
            </a:r>
          </a:p>
        </p:txBody>
      </p:sp>
      <p:pic>
        <p:nvPicPr>
          <p:cNvPr id="4" name="Picture Placeholder 4">
            <a:extLst>
              <a:ext uri="{FF2B5EF4-FFF2-40B4-BE49-F238E27FC236}">
                <a16:creationId xmlns:a16="http://schemas.microsoft.com/office/drawing/2014/main" id="{7989D7CE-0DB6-F72D-A7CD-350FE16240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94" b="7894"/>
          <a:stretch/>
        </p:blipFill>
        <p:spPr>
          <a:xfrm>
            <a:off x="0" y="0"/>
            <a:ext cx="12207239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5E448E8-DD7A-0FFD-EE1E-3593A4C050C4}"/>
              </a:ext>
            </a:extLst>
          </p:cNvPr>
          <p:cNvSpPr/>
          <p:nvPr/>
        </p:nvSpPr>
        <p:spPr>
          <a:xfrm>
            <a:off x="-5317" y="2056649"/>
            <a:ext cx="12217871" cy="4801922"/>
          </a:xfrm>
          <a:prstGeom prst="rect">
            <a:avLst/>
          </a:prstGeom>
          <a:solidFill>
            <a:srgbClr val="00465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C69E838E-5899-D337-27B5-C1719777B976}"/>
              </a:ext>
            </a:extLst>
          </p:cNvPr>
          <p:cNvSpPr txBox="1">
            <a:spLocks/>
          </p:cNvSpPr>
          <p:nvPr/>
        </p:nvSpPr>
        <p:spPr>
          <a:xfrm>
            <a:off x="707793" y="402052"/>
            <a:ext cx="10515600" cy="62684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ptos ExtraBold" panose="020B00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600">
                <a:solidFill>
                  <a:schemeClr val="bg1"/>
                </a:solidFill>
              </a:rPr>
              <a:t>Timeline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725F04F-6F68-8FB7-D417-7228B59EDE02}"/>
              </a:ext>
            </a:extLst>
          </p:cNvPr>
          <p:cNvCxnSpPr>
            <a:cxnSpLocks/>
          </p:cNvCxnSpPr>
          <p:nvPr/>
        </p:nvCxnSpPr>
        <p:spPr>
          <a:xfrm>
            <a:off x="1104900" y="3865733"/>
            <a:ext cx="10118493" cy="0"/>
          </a:xfrm>
          <a:prstGeom prst="line">
            <a:avLst/>
          </a:prstGeom>
          <a:ln w="25400">
            <a:solidFill>
              <a:srgbClr val="7394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55CE55-910F-1C00-AEDD-77A12D35AFD1}"/>
              </a:ext>
            </a:extLst>
          </p:cNvPr>
          <p:cNvCxnSpPr>
            <a:cxnSpLocks/>
          </p:cNvCxnSpPr>
          <p:nvPr/>
        </p:nvCxnSpPr>
        <p:spPr>
          <a:xfrm>
            <a:off x="2273957" y="3717953"/>
            <a:ext cx="0" cy="288661"/>
          </a:xfrm>
          <a:prstGeom prst="line">
            <a:avLst/>
          </a:prstGeom>
          <a:ln w="25400">
            <a:solidFill>
              <a:srgbClr val="7394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5B057F4-E575-E032-5EB1-ECFC5AA1AF4A}"/>
              </a:ext>
            </a:extLst>
          </p:cNvPr>
          <p:cNvCxnSpPr>
            <a:cxnSpLocks/>
          </p:cNvCxnSpPr>
          <p:nvPr/>
        </p:nvCxnSpPr>
        <p:spPr>
          <a:xfrm>
            <a:off x="4319529" y="3724695"/>
            <a:ext cx="0" cy="288661"/>
          </a:xfrm>
          <a:prstGeom prst="line">
            <a:avLst/>
          </a:prstGeom>
          <a:ln w="25400">
            <a:solidFill>
              <a:srgbClr val="7394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E3C3429-369F-9E4E-6102-5E19FFD52806}"/>
              </a:ext>
            </a:extLst>
          </p:cNvPr>
          <p:cNvSpPr txBox="1"/>
          <p:nvPr/>
        </p:nvSpPr>
        <p:spPr>
          <a:xfrm>
            <a:off x="1018103" y="5882648"/>
            <a:ext cx="229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73943D"/>
                </a:solidFill>
                <a:latin typeface="Aptos" panose="020B0004020202020204" pitchFamily="34" charset="0"/>
              </a:rPr>
              <a:t>2026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FBC6EC9-61E6-655A-E114-415430988B68}"/>
              </a:ext>
            </a:extLst>
          </p:cNvPr>
          <p:cNvSpPr/>
          <p:nvPr/>
        </p:nvSpPr>
        <p:spPr>
          <a:xfrm>
            <a:off x="2912186" y="3807938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2F90DF-2E9F-EEA0-0755-8C1928226E17}"/>
              </a:ext>
            </a:extLst>
          </p:cNvPr>
          <p:cNvSpPr txBox="1"/>
          <p:nvPr/>
        </p:nvSpPr>
        <p:spPr>
          <a:xfrm>
            <a:off x="2826544" y="5897033"/>
            <a:ext cx="229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73943D"/>
                </a:solidFill>
                <a:latin typeface="Aptos" panose="020B0004020202020204" pitchFamily="34" charset="0"/>
              </a:rPr>
              <a:t>2027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E9267E-D5F4-FE7A-0401-E9BF92701D99}"/>
              </a:ext>
            </a:extLst>
          </p:cNvPr>
          <p:cNvCxnSpPr>
            <a:cxnSpLocks/>
          </p:cNvCxnSpPr>
          <p:nvPr/>
        </p:nvCxnSpPr>
        <p:spPr>
          <a:xfrm>
            <a:off x="6553794" y="3717953"/>
            <a:ext cx="0" cy="288661"/>
          </a:xfrm>
          <a:prstGeom prst="line">
            <a:avLst/>
          </a:prstGeom>
          <a:ln w="25400">
            <a:solidFill>
              <a:srgbClr val="7394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E919B9C-182E-F5B7-0A8D-89B355BA6839}"/>
              </a:ext>
            </a:extLst>
          </p:cNvPr>
          <p:cNvSpPr txBox="1"/>
          <p:nvPr/>
        </p:nvSpPr>
        <p:spPr>
          <a:xfrm>
            <a:off x="4911333" y="5877065"/>
            <a:ext cx="229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73943D"/>
                </a:solidFill>
                <a:latin typeface="Aptos" panose="020B0004020202020204" pitchFamily="34" charset="0"/>
              </a:rPr>
              <a:t>2028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8578FE-164C-C834-E3F2-280F56302D2A}"/>
              </a:ext>
            </a:extLst>
          </p:cNvPr>
          <p:cNvSpPr txBox="1"/>
          <p:nvPr/>
        </p:nvSpPr>
        <p:spPr>
          <a:xfrm>
            <a:off x="7346511" y="5899388"/>
            <a:ext cx="229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73943D"/>
                </a:solidFill>
                <a:latin typeface="Aptos" panose="020B0004020202020204" pitchFamily="34" charset="0"/>
              </a:rPr>
              <a:t>2029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8B0C731-5ED8-C024-8260-5F1EE773D31C}"/>
              </a:ext>
            </a:extLst>
          </p:cNvPr>
          <p:cNvSpPr/>
          <p:nvPr/>
        </p:nvSpPr>
        <p:spPr>
          <a:xfrm>
            <a:off x="1833225" y="3814680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6B3B316-AF3C-784F-A412-A427EE028F52}"/>
              </a:ext>
            </a:extLst>
          </p:cNvPr>
          <p:cNvCxnSpPr>
            <a:cxnSpLocks/>
          </p:cNvCxnSpPr>
          <p:nvPr/>
        </p:nvCxnSpPr>
        <p:spPr>
          <a:xfrm>
            <a:off x="1891087" y="3867961"/>
            <a:ext cx="0" cy="37944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81D70A0E-E538-5300-9631-D8B87BE1F0E1}"/>
              </a:ext>
            </a:extLst>
          </p:cNvPr>
          <p:cNvSpPr/>
          <p:nvPr/>
        </p:nvSpPr>
        <p:spPr>
          <a:xfrm>
            <a:off x="3644787" y="3821128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A7F5B79-B3FD-460F-17F6-5672F7F58A08}"/>
              </a:ext>
            </a:extLst>
          </p:cNvPr>
          <p:cNvSpPr/>
          <p:nvPr/>
        </p:nvSpPr>
        <p:spPr>
          <a:xfrm>
            <a:off x="7152049" y="3821128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A7B4109-7D0A-714D-8FE6-A2999B374E62}"/>
              </a:ext>
            </a:extLst>
          </p:cNvPr>
          <p:cNvCxnSpPr>
            <a:cxnSpLocks/>
          </p:cNvCxnSpPr>
          <p:nvPr/>
        </p:nvCxnSpPr>
        <p:spPr>
          <a:xfrm>
            <a:off x="2968267" y="3625591"/>
            <a:ext cx="0" cy="2366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E01A551-BC98-62CA-D18D-BEE1D493E733}"/>
              </a:ext>
            </a:extLst>
          </p:cNvPr>
          <p:cNvCxnSpPr>
            <a:cxnSpLocks/>
          </p:cNvCxnSpPr>
          <p:nvPr/>
        </p:nvCxnSpPr>
        <p:spPr>
          <a:xfrm>
            <a:off x="3702649" y="3880510"/>
            <a:ext cx="0" cy="36931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id="{31444C51-4820-3492-51D1-729A2420D6BA}"/>
              </a:ext>
            </a:extLst>
          </p:cNvPr>
          <p:cNvSpPr/>
          <p:nvPr/>
        </p:nvSpPr>
        <p:spPr>
          <a:xfrm>
            <a:off x="8081341" y="3821128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3CE8B3F-1FBF-CB23-04F0-4E20989B85E4}"/>
              </a:ext>
            </a:extLst>
          </p:cNvPr>
          <p:cNvCxnSpPr>
            <a:cxnSpLocks/>
          </p:cNvCxnSpPr>
          <p:nvPr/>
        </p:nvCxnSpPr>
        <p:spPr>
          <a:xfrm>
            <a:off x="8139203" y="3865211"/>
            <a:ext cx="0" cy="23431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D00EBF4A-966E-BD71-68B1-3A68E7FD9FF2}"/>
              </a:ext>
            </a:extLst>
          </p:cNvPr>
          <p:cNvSpPr txBox="1"/>
          <p:nvPr/>
        </p:nvSpPr>
        <p:spPr>
          <a:xfrm>
            <a:off x="1018103" y="4433992"/>
            <a:ext cx="16302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Draft SEIS</a:t>
            </a:r>
          </a:p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Comment Period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588B0-79BB-18D0-C732-70E9CA43B11B}"/>
              </a:ext>
            </a:extLst>
          </p:cNvPr>
          <p:cNvSpPr txBox="1"/>
          <p:nvPr/>
        </p:nvSpPr>
        <p:spPr>
          <a:xfrm>
            <a:off x="2114172" y="2896630"/>
            <a:ext cx="16302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Final SEIS Complete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22A9B19-547A-97BE-EC24-18DF3B945F5F}"/>
              </a:ext>
            </a:extLst>
          </p:cNvPr>
          <p:cNvSpPr/>
          <p:nvPr/>
        </p:nvSpPr>
        <p:spPr>
          <a:xfrm>
            <a:off x="5240273" y="3807938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0794F90-96B0-04F0-217C-29826B59767E}"/>
              </a:ext>
            </a:extLst>
          </p:cNvPr>
          <p:cNvCxnSpPr>
            <a:cxnSpLocks/>
          </p:cNvCxnSpPr>
          <p:nvPr/>
        </p:nvCxnSpPr>
        <p:spPr>
          <a:xfrm>
            <a:off x="5298135" y="3604244"/>
            <a:ext cx="0" cy="23431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id="{9BC93C8B-9487-95B9-BBAC-B4F5DA94D6B2}"/>
              </a:ext>
            </a:extLst>
          </p:cNvPr>
          <p:cNvSpPr/>
          <p:nvPr/>
        </p:nvSpPr>
        <p:spPr>
          <a:xfrm>
            <a:off x="5657754" y="3815184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616ADED-F593-DE61-4708-A43042600530}"/>
              </a:ext>
            </a:extLst>
          </p:cNvPr>
          <p:cNvCxnSpPr>
            <a:cxnSpLocks/>
          </p:cNvCxnSpPr>
          <p:nvPr/>
        </p:nvCxnSpPr>
        <p:spPr>
          <a:xfrm>
            <a:off x="5715616" y="3862613"/>
            <a:ext cx="0" cy="37623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15835281-D21D-89EE-279F-62EF84240D1F}"/>
              </a:ext>
            </a:extLst>
          </p:cNvPr>
          <p:cNvSpPr txBox="1"/>
          <p:nvPr/>
        </p:nvSpPr>
        <p:spPr>
          <a:xfrm>
            <a:off x="2504787" y="4425513"/>
            <a:ext cx="2293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Seek Tribal &amp; Advisory Committee Recommendations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A0DD08-1CAB-75C1-C399-A82DAA0EA08F}"/>
              </a:ext>
            </a:extLst>
          </p:cNvPr>
          <p:cNvSpPr txBox="1"/>
          <p:nvPr/>
        </p:nvSpPr>
        <p:spPr>
          <a:xfrm>
            <a:off x="4543733" y="2529076"/>
            <a:ext cx="1514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Submit Comp Plan to Exec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CBF85B0-9694-5AED-F0FB-D3949089573C}"/>
              </a:ext>
            </a:extLst>
          </p:cNvPr>
          <p:cNvSpPr txBox="1"/>
          <p:nvPr/>
        </p:nvSpPr>
        <p:spPr>
          <a:xfrm>
            <a:off x="5026513" y="4248894"/>
            <a:ext cx="152195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60 Day Public, 120 Day Ecology Review Begins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3AC880E-1D6A-DAF5-36E1-93670458B0AB}"/>
              </a:ext>
            </a:extLst>
          </p:cNvPr>
          <p:cNvCxnSpPr>
            <a:cxnSpLocks/>
          </p:cNvCxnSpPr>
          <p:nvPr/>
        </p:nvCxnSpPr>
        <p:spPr>
          <a:xfrm>
            <a:off x="7209911" y="3475463"/>
            <a:ext cx="0" cy="37623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F0A2D82C-903E-9E8F-5BA8-CFC967631DCE}"/>
              </a:ext>
            </a:extLst>
          </p:cNvPr>
          <p:cNvSpPr txBox="1"/>
          <p:nvPr/>
        </p:nvSpPr>
        <p:spPr>
          <a:xfrm>
            <a:off x="6536293" y="2210929"/>
            <a:ext cx="12315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Exec Approval,</a:t>
            </a:r>
          </a:p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Transmit to Council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38C551B-F768-8E48-630F-D75CB502F735}"/>
              </a:ext>
            </a:extLst>
          </p:cNvPr>
          <p:cNvSpPr/>
          <p:nvPr/>
        </p:nvSpPr>
        <p:spPr>
          <a:xfrm>
            <a:off x="10162404" y="3814680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1CFAB6B-6381-45DF-29D0-A9C1888DB863}"/>
              </a:ext>
            </a:extLst>
          </p:cNvPr>
          <p:cNvSpPr/>
          <p:nvPr/>
        </p:nvSpPr>
        <p:spPr>
          <a:xfrm>
            <a:off x="9561471" y="3821128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99E63EE-8077-4233-AE17-D74154A4E9C9}"/>
              </a:ext>
            </a:extLst>
          </p:cNvPr>
          <p:cNvSpPr txBox="1"/>
          <p:nvPr/>
        </p:nvSpPr>
        <p:spPr>
          <a:xfrm>
            <a:off x="7523447" y="4187486"/>
            <a:ext cx="123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Council</a:t>
            </a:r>
          </a:p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Approval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88B16B1-8ED4-4A72-EDBA-76A588CE8C8F}"/>
              </a:ext>
            </a:extLst>
          </p:cNvPr>
          <p:cNvCxnSpPr>
            <a:cxnSpLocks/>
          </p:cNvCxnSpPr>
          <p:nvPr/>
        </p:nvCxnSpPr>
        <p:spPr>
          <a:xfrm>
            <a:off x="8812261" y="3486079"/>
            <a:ext cx="0" cy="37623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9F1132BF-54F2-6A11-471A-AEE495A0B798}"/>
              </a:ext>
            </a:extLst>
          </p:cNvPr>
          <p:cNvSpPr/>
          <p:nvPr/>
        </p:nvSpPr>
        <p:spPr>
          <a:xfrm>
            <a:off x="8754399" y="3814680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9139CAE-2752-6F87-6FE9-D3E946D3BED3}"/>
              </a:ext>
            </a:extLst>
          </p:cNvPr>
          <p:cNvSpPr txBox="1"/>
          <p:nvPr/>
        </p:nvSpPr>
        <p:spPr>
          <a:xfrm>
            <a:off x="8132054" y="2056649"/>
            <a:ext cx="1394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120 Day</a:t>
            </a:r>
          </a:p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City Approval Begins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20DD316-9129-55E3-2437-4157D97DC400}"/>
              </a:ext>
            </a:extLst>
          </p:cNvPr>
          <p:cNvCxnSpPr>
            <a:cxnSpLocks/>
          </p:cNvCxnSpPr>
          <p:nvPr/>
        </p:nvCxnSpPr>
        <p:spPr>
          <a:xfrm>
            <a:off x="9619333" y="3885012"/>
            <a:ext cx="0" cy="56467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8225E902-5041-B9DA-5285-178D4E6944F2}"/>
              </a:ext>
            </a:extLst>
          </p:cNvPr>
          <p:cNvCxnSpPr>
            <a:cxnSpLocks/>
          </p:cNvCxnSpPr>
          <p:nvPr/>
        </p:nvCxnSpPr>
        <p:spPr>
          <a:xfrm>
            <a:off x="10220266" y="3493004"/>
            <a:ext cx="0" cy="37623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6F9A230D-5011-CCF3-494B-17E88B8A5E35}"/>
              </a:ext>
            </a:extLst>
          </p:cNvPr>
          <p:cNvSpPr txBox="1"/>
          <p:nvPr/>
        </p:nvSpPr>
        <p:spPr>
          <a:xfrm>
            <a:off x="8871428" y="4416525"/>
            <a:ext cx="16681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45 Day Ecology Approval Begins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97C1C71-4A1E-7171-E6F9-BC3CFEBAA7B5}"/>
              </a:ext>
            </a:extLst>
          </p:cNvPr>
          <p:cNvSpPr txBox="1"/>
          <p:nvPr/>
        </p:nvSpPr>
        <p:spPr>
          <a:xfrm>
            <a:off x="9619333" y="2501684"/>
            <a:ext cx="12315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Comp Plan Adopted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D45C05F-8705-25C6-34E9-D99E1560F65D}"/>
              </a:ext>
            </a:extLst>
          </p:cNvPr>
          <p:cNvSpPr txBox="1"/>
          <p:nvPr/>
        </p:nvSpPr>
        <p:spPr>
          <a:xfrm>
            <a:off x="-43176" y="6570499"/>
            <a:ext cx="4416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Aptos" panose="020B0004020202020204" pitchFamily="34" charset="0"/>
              </a:rPr>
              <a:t>(Subject to change)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9550B78-0FD3-E272-8F29-DBFA09372556}"/>
              </a:ext>
            </a:extLst>
          </p:cNvPr>
          <p:cNvCxnSpPr>
            <a:cxnSpLocks/>
          </p:cNvCxnSpPr>
          <p:nvPr/>
        </p:nvCxnSpPr>
        <p:spPr>
          <a:xfrm>
            <a:off x="9064593" y="3719576"/>
            <a:ext cx="0" cy="288661"/>
          </a:xfrm>
          <a:prstGeom prst="line">
            <a:avLst/>
          </a:prstGeom>
          <a:ln w="25400">
            <a:solidFill>
              <a:srgbClr val="7394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85AFCF21-7709-6EEE-39E1-D41715F1B6E8}"/>
              </a:ext>
            </a:extLst>
          </p:cNvPr>
          <p:cNvSpPr txBox="1"/>
          <p:nvPr/>
        </p:nvSpPr>
        <p:spPr>
          <a:xfrm>
            <a:off x="9725220" y="5923288"/>
            <a:ext cx="229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73943D"/>
                </a:solidFill>
                <a:latin typeface="Aptos" panose="020B0004020202020204" pitchFamily="34" charset="0"/>
              </a:rPr>
              <a:t>2030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8A046CD-4CEE-5A31-A8ED-807B80A7509B}"/>
              </a:ext>
            </a:extLst>
          </p:cNvPr>
          <p:cNvSpPr/>
          <p:nvPr/>
        </p:nvSpPr>
        <p:spPr>
          <a:xfrm>
            <a:off x="1274207" y="3803062"/>
            <a:ext cx="115724" cy="1086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5E7AE16E-7382-2919-199D-FE1AEE58B57F}"/>
              </a:ext>
            </a:extLst>
          </p:cNvPr>
          <p:cNvCxnSpPr>
            <a:cxnSpLocks/>
          </p:cNvCxnSpPr>
          <p:nvPr/>
        </p:nvCxnSpPr>
        <p:spPr>
          <a:xfrm>
            <a:off x="1332069" y="3459116"/>
            <a:ext cx="0" cy="37944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2C43ECE7-FFF0-1E67-CA16-F092048A2DD8}"/>
              </a:ext>
            </a:extLst>
          </p:cNvPr>
          <p:cNvSpPr txBox="1"/>
          <p:nvPr/>
        </p:nvSpPr>
        <p:spPr>
          <a:xfrm>
            <a:off x="507691" y="2325420"/>
            <a:ext cx="16302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venir Black"/>
              </a:rPr>
              <a:t>Rail Traffic Study Complete</a:t>
            </a:r>
          </a:p>
        </p:txBody>
      </p:sp>
      <p:sp>
        <p:nvSpPr>
          <p:cNvPr id="51" name="Date Placeholder 50">
            <a:extLst>
              <a:ext uri="{FF2B5EF4-FFF2-40B4-BE49-F238E27FC236}">
                <a16:creationId xmlns:a16="http://schemas.microsoft.com/office/drawing/2014/main" id="{0A9C3A81-1A9C-5842-F9F6-F45F674AC8A1}"/>
              </a:ext>
            </a:extLst>
          </p:cNvPr>
          <p:cNvSpPr>
            <a:spLocks noGrp="1"/>
          </p:cNvSpPr>
          <p:nvPr>
            <p:ph type="dt" sz="half" idx="6"/>
          </p:nvPr>
        </p:nvSpPr>
        <p:spPr/>
        <p:txBody>
          <a:bodyPr/>
          <a:lstStyle/>
          <a:p>
            <a:fld id="{3FD657DE-5F40-4B86-A1DA-E439B54BD538}" type="datetime1">
              <a:rPr lang="en-US" smtClean="0"/>
              <a:t>5/4/2026</a:t>
            </a:fld>
            <a:endParaRPr lang="en-US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B82C89C0-5207-3CBA-F1E3-970A77E5EE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5997" y="6271675"/>
            <a:ext cx="6836000" cy="58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806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CE5C74-16E3-CE63-AC8D-DF1A97BD6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12149B4-47F4-4C99-CA32-98C895BA91E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4226" y="0"/>
            <a:ext cx="12196224" cy="6858000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7995705-515E-F82E-D8A6-BF3017CD63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0514" y="6118235"/>
            <a:ext cx="8621484" cy="740909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10ACF05D-8F5A-7D59-2612-0DAE46604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638" y="304847"/>
            <a:ext cx="10927698" cy="1536146"/>
          </a:xfrm>
          <a:noFill/>
        </p:spPr>
        <p:txBody>
          <a:bodyPr>
            <a:normAutofit fontScale="90000"/>
          </a:bodyPr>
          <a:lstStyle/>
          <a:p>
            <a:r>
              <a:rPr lang="en-US" sz="4400">
                <a:solidFill>
                  <a:schemeClr val="tx1"/>
                </a:solidFill>
              </a:rPr>
              <a:t>Questions?</a:t>
            </a:r>
            <a:br>
              <a:rPr lang="en-US" sz="4400">
                <a:solidFill>
                  <a:schemeClr val="tx1"/>
                </a:solidFill>
              </a:rPr>
            </a:br>
            <a:br>
              <a:rPr lang="en-US" sz="4400">
                <a:solidFill>
                  <a:schemeClr val="tx1"/>
                </a:solidFill>
              </a:rPr>
            </a:br>
            <a:r>
              <a:rPr lang="en-US" sz="3100">
                <a:solidFill>
                  <a:schemeClr val="tx1"/>
                </a:solidFill>
              </a:rPr>
              <a:t>Rebecca Singer</a:t>
            </a:r>
            <a:br>
              <a:rPr lang="en-US" sz="4400">
                <a:solidFill>
                  <a:schemeClr val="tx1"/>
                </a:solidFill>
              </a:rPr>
            </a:br>
            <a:r>
              <a:rPr lang="en-US" sz="2700" b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Rebecca.Singer@kingcounty.gov</a:t>
            </a:r>
          </a:p>
        </p:txBody>
      </p:sp>
    </p:spTree>
    <p:extLst>
      <p:ext uri="{BB962C8B-B14F-4D97-AF65-F5344CB8AC3E}">
        <p14:creationId xmlns:p14="http://schemas.microsoft.com/office/powerpoint/2010/main" val="388687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WDTheme">
      <a:dk1>
        <a:srgbClr val="000000"/>
      </a:dk1>
      <a:lt1>
        <a:srgbClr val="FFFFFF"/>
      </a:lt1>
      <a:dk2>
        <a:srgbClr val="3F3F3F"/>
      </a:dk2>
      <a:lt2>
        <a:srgbClr val="F1E3BB"/>
      </a:lt2>
      <a:accent1>
        <a:srgbClr val="DDDDDD"/>
      </a:accent1>
      <a:accent2>
        <a:srgbClr val="F8C50C"/>
      </a:accent2>
      <a:accent3>
        <a:srgbClr val="F2932A"/>
      </a:accent3>
      <a:accent4>
        <a:srgbClr val="E88024"/>
      </a:accent4>
      <a:accent5>
        <a:srgbClr val="A4D2F1"/>
      </a:accent5>
      <a:accent6>
        <a:srgbClr val="9AC63C"/>
      </a:accent6>
      <a:hlink>
        <a:srgbClr val="73943D"/>
      </a:hlink>
      <a:folHlink>
        <a:srgbClr val="003C7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ssertion-Evidence-Template_Win32_CP_v19" id="{FB9C8157-6D3B-4DB5-9A1F-5CF7F9024E95}" vid="{69ABE18A-F567-4E4B-99A7-394FD3ECC3CF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231A218E83854D8818367128BA2E09" ma:contentTypeVersion="16" ma:contentTypeDescription="Create a new document." ma:contentTypeScope="" ma:versionID="7ae1e1a3df6503290fa4b13edcc3f612">
  <xsd:schema xmlns:xsd="http://www.w3.org/2001/XMLSchema" xmlns:xs="http://www.w3.org/2001/XMLSchema" xmlns:p="http://schemas.microsoft.com/office/2006/metadata/properties" xmlns:ns2="1a5c638e-9a92-4afc-b193-6795d43cc0c1" xmlns:ns3="2beaef9f-cf1f-479f-a374-c737fe2c05cb" xmlns:ns4="1285cbcf-408d-450d-b589-131fef9d8bed" targetNamespace="http://schemas.microsoft.com/office/2006/metadata/properties" ma:root="true" ma:fieldsID="8081777bc0fa440b51ef02efe44469ec" ns2:_="" ns3:_="" ns4:_="">
    <xsd:import namespace="1a5c638e-9a92-4afc-b193-6795d43cc0c1"/>
    <xsd:import namespace="2beaef9f-cf1f-479f-a374-c737fe2c05cb"/>
    <xsd:import namespace="1285cbcf-408d-450d-b589-131fef9d8be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DateTaken" minOccurs="0"/>
                <xsd:element ref="ns4:SharedWithUsers" minOccurs="0"/>
                <xsd:element ref="ns4:SharedWithDetails" minOccurs="0"/>
                <xsd:element ref="ns2:MediaServiceLocatio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5c638e-9a92-4afc-b193-6795d43cc0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729036f4-9d99-4fe0-af42-43a1fdf8d934}" ma:internalName="TaxCatchAll" ma:showField="CatchAllData" ma:web="1285cbcf-408d-450d-b589-131fef9d8b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5cbcf-408d-450d-b589-131fef9d8bed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285cbcf-408d-450d-b589-131fef9d8bed">
      <UserInfo>
        <DisplayName/>
        <AccountId xsi:nil="true"/>
        <AccountType/>
      </UserInfo>
    </SharedWithUsers>
    <TaxCatchAll xmlns="2beaef9f-cf1f-479f-a374-c737fe2c05cb" xsi:nil="true"/>
    <lcf76f155ced4ddcb4097134ff3c332f xmlns="1a5c638e-9a92-4afc-b193-6795d43cc0c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C16EF86-BBE5-4A9F-B1BD-69E03D308EDD}">
  <ds:schemaRefs>
    <ds:schemaRef ds:uri="1285cbcf-408d-450d-b589-131fef9d8bed"/>
    <ds:schemaRef ds:uri="1a5c638e-9a92-4afc-b193-6795d43cc0c1"/>
    <ds:schemaRef ds:uri="2beaef9f-cf1f-479f-a374-c737fe2c05c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FA8C9B4-C35A-4747-99F7-AF6A2589BE9C}">
  <ds:schemaRefs>
    <ds:schemaRef ds:uri="1285cbcf-408d-450d-b589-131fef9d8bed"/>
    <ds:schemaRef ds:uri="1a5c638e-9a92-4afc-b193-6795d43cc0c1"/>
    <ds:schemaRef ds:uri="2beaef9f-cf1f-479f-a374-c737fe2c05c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1037ADE-3E56-43B6-A499-A607C6D3A3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306</Words>
  <Application>Microsoft Office PowerPoint</Application>
  <PresentationFormat>Widescreen</PresentationFormat>
  <Paragraphs>84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Aptos</vt:lpstr>
      <vt:lpstr>Aptos ExtraBold</vt:lpstr>
      <vt:lpstr>Aptos Narrow</vt:lpstr>
      <vt:lpstr>Arial</vt:lpstr>
      <vt:lpstr>Avenir Black</vt:lpstr>
      <vt:lpstr>Calibri</vt:lpstr>
      <vt:lpstr>Calibri Light</vt:lpstr>
      <vt:lpstr>Wingdings</vt:lpstr>
      <vt:lpstr>Wingdings,Sans-Serif</vt:lpstr>
      <vt:lpstr>Office 2013 - 2022 Theme</vt:lpstr>
      <vt:lpstr>1_Office 2013 - 2022 Theme</vt:lpstr>
      <vt:lpstr>Office Theme</vt:lpstr>
      <vt:lpstr>Solid Waste Division Updates Regional Policy Committee | May 13, 2026</vt:lpstr>
      <vt:lpstr>SWD in 2026</vt:lpstr>
      <vt:lpstr>PowerPoint Presentation</vt:lpstr>
      <vt:lpstr>2027 Rates</vt:lpstr>
      <vt:lpstr>South King County Recycling &amp; Transfer Station</vt:lpstr>
      <vt:lpstr>Long-term Disposal (LTD) Update</vt:lpstr>
      <vt:lpstr>Comprehensive Plan Engagement</vt:lpstr>
      <vt:lpstr>PowerPoint Presentation</vt:lpstr>
      <vt:lpstr>Questions?  Rebecca Singer Rebecca.Singer@kingcounty.gov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Leskinen, Miranda</dc:creator>
  <cp:lastModifiedBy>Leskinen, Miranda</cp:lastModifiedBy>
  <cp:revision>5</cp:revision>
  <dcterms:created xsi:type="dcterms:W3CDTF">2022-04-07T15:40:22Z</dcterms:created>
  <dcterms:modified xsi:type="dcterms:W3CDTF">2026-05-04T17:10:08Z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0x010100A0231A218E83854D8818367128BA2E09</vt:lpwstr>
  </property>
  <property fmtid="{D5CDD505-2E9C-101B-9397-08002B2CF9AE}" pid="3" name="MediaServiceImageTags">
    <vt:lpwstr/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Order">
    <vt:lpwstr>7440200.00000000</vt:lpwstr>
  </property>
</Properties>
</file>