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3" r:id="rId1"/>
  </p:sldMasterIdLst>
  <p:notesMasterIdLst>
    <p:notesMasterId r:id="rId12"/>
  </p:notesMasterIdLst>
  <p:handoutMasterIdLst>
    <p:handoutMasterId r:id="rId13"/>
  </p:handoutMasterIdLst>
  <p:sldIdLst>
    <p:sldId id="274" r:id="rId2"/>
    <p:sldId id="411" r:id="rId3"/>
    <p:sldId id="474" r:id="rId4"/>
    <p:sldId id="503" r:id="rId5"/>
    <p:sldId id="501" r:id="rId6"/>
    <p:sldId id="512" r:id="rId7"/>
    <p:sldId id="511" r:id="rId8"/>
    <p:sldId id="509" r:id="rId9"/>
    <p:sldId id="517" r:id="rId10"/>
    <p:sldId id="518" r:id="rId11"/>
  </p:sldIdLst>
  <p:sldSz cx="9144000" cy="6858000" type="screen4x3"/>
  <p:notesSz cx="6950075" cy="9236075"/>
  <p:defaultTextStyle>
    <a:defPPr>
      <a:defRPr lang="en-US"/>
    </a:defPPr>
    <a:lvl1pPr algn="l" rtl="0" fontAlgn="base">
      <a:lnSpc>
        <a:spcPct val="90000"/>
      </a:lnSpc>
      <a:spcBef>
        <a:spcPct val="20000"/>
      </a:spcBef>
      <a:spcAft>
        <a:spcPct val="0"/>
      </a:spcAft>
      <a:buClr>
        <a:schemeClr val="accent1"/>
      </a:buClr>
      <a:buSzPct val="65000"/>
      <a:buFont typeface="Wingdings" pitchFamily="2" charset="2"/>
      <a:buChar char="n"/>
      <a:defRPr sz="32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90000"/>
      </a:lnSpc>
      <a:spcBef>
        <a:spcPct val="20000"/>
      </a:spcBef>
      <a:spcAft>
        <a:spcPct val="0"/>
      </a:spcAft>
      <a:buClr>
        <a:schemeClr val="accent1"/>
      </a:buClr>
      <a:buSzPct val="65000"/>
      <a:buFont typeface="Wingdings" pitchFamily="2" charset="2"/>
      <a:buChar char="n"/>
      <a:defRPr sz="32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90000"/>
      </a:lnSpc>
      <a:spcBef>
        <a:spcPct val="20000"/>
      </a:spcBef>
      <a:spcAft>
        <a:spcPct val="0"/>
      </a:spcAft>
      <a:buClr>
        <a:schemeClr val="accent1"/>
      </a:buClr>
      <a:buSzPct val="65000"/>
      <a:buFont typeface="Wingdings" pitchFamily="2" charset="2"/>
      <a:buChar char="n"/>
      <a:defRPr sz="32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90000"/>
      </a:lnSpc>
      <a:spcBef>
        <a:spcPct val="20000"/>
      </a:spcBef>
      <a:spcAft>
        <a:spcPct val="0"/>
      </a:spcAft>
      <a:buClr>
        <a:schemeClr val="accent1"/>
      </a:buClr>
      <a:buSzPct val="65000"/>
      <a:buFont typeface="Wingdings" pitchFamily="2" charset="2"/>
      <a:buChar char="n"/>
      <a:defRPr sz="32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90000"/>
      </a:lnSpc>
      <a:spcBef>
        <a:spcPct val="20000"/>
      </a:spcBef>
      <a:spcAft>
        <a:spcPct val="0"/>
      </a:spcAft>
      <a:buClr>
        <a:schemeClr val="accent1"/>
      </a:buClr>
      <a:buSzPct val="65000"/>
      <a:buFont typeface="Wingdings" pitchFamily="2" charset="2"/>
      <a:buChar char="n"/>
      <a:defRPr sz="32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FFFF66"/>
    <a:srgbClr val="FF3300"/>
    <a:srgbClr val="003399"/>
    <a:srgbClr val="CC3300"/>
    <a:srgbClr val="DDDDDD"/>
    <a:srgbClr val="C0C0C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13" autoAdjust="0"/>
    <p:restoredTop sz="89649" autoAdjust="0"/>
  </p:normalViewPr>
  <p:slideViewPr>
    <p:cSldViewPr>
      <p:cViewPr varScale="1">
        <p:scale>
          <a:sx n="66" d="100"/>
          <a:sy n="66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5" d="100"/>
          <a:sy n="85" d="100"/>
        </p:scale>
        <p:origin x="-564" y="-72"/>
      </p:cViewPr>
      <p:guideLst>
        <p:guide orient="horz" pos="2910"/>
        <p:guide pos="2189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8588" y="0"/>
            <a:ext cx="3011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fld id="{14194E68-032D-40EE-B11D-32911A18B24D}" type="datetime1">
              <a:rPr lang="en-US"/>
              <a:pPr/>
              <a:t>03/06/2012</a:t>
            </a:fld>
            <a:endParaRPr lang="en-US" dirty="0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4113"/>
            <a:ext cx="30114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8588" y="8774113"/>
            <a:ext cx="30114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fld id="{54F8F4B7-345B-4D64-A092-408177F1AB86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8588" y="0"/>
            <a:ext cx="3011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fld id="{E0853862-D21B-41D9-9CF5-4A3CB1238C8D}" type="datetime1">
              <a:rPr lang="en-US"/>
              <a:pPr/>
              <a:t>03/06/2012</a:t>
            </a:fld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5225" y="692150"/>
            <a:ext cx="4619625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7100" y="4387850"/>
            <a:ext cx="5095875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4113"/>
            <a:ext cx="30114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8588" y="8774113"/>
            <a:ext cx="30114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Times New Roman" pitchFamily="18" charset="0"/>
              </a:defRPr>
            </a:lvl1pPr>
          </a:lstStyle>
          <a:p>
            <a:fld id="{F965515C-F8BD-4D7F-B0C6-2369921D8075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6D7F9272-560F-48B0-9A9D-DAD618F6A2EF}" type="datetime1">
              <a:rPr lang="en-US"/>
              <a:pPr/>
              <a:t>03/06/2012</a:t>
            </a:fld>
            <a:endParaRPr lang="en-U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19EC4A-3168-411F-943B-5654B7121D5B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97634" name="Rectangle 3074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07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20070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20070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20071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C0C0C0"/>
                </a:solidFill>
              </a:defRPr>
            </a:lvl1pPr>
          </a:lstStyle>
          <a:p>
            <a:fld id="{05D478D6-52D0-4469-8442-DB667CB2544A}" type="slidenum">
              <a:rPr lang="en-US" altLang="en-US"/>
              <a:pPr/>
              <a:t>‹#›</a:t>
            </a:fld>
            <a:endParaRPr lang="en-US" altLang="en-US" dirty="0"/>
          </a:p>
        </p:txBody>
      </p:sp>
      <p:sp>
        <p:nvSpPr>
          <p:cNvPr id="20071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20071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FB7CD1-18C3-4AE5-9305-A95441A33A4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E906C-299C-47A4-8738-27DD37750B4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6C4F1-988E-47F0-BDE1-C6B89C61FB82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BAA2EF-D480-46D1-992E-999A97BC624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567E7-CE89-4EA6-84DB-B0396BC148A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5EC1E6-6803-4CD4-B5F7-09A7F0C8B070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73CAF-076E-4DD1-A2B4-2D22E3C6A062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D5E7E-03C6-458F-94CF-2A31392B11F9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34751-070E-4B8D-AEDB-DCFFC384767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53602-EB2F-4303-A2BC-EF7BCB68C380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9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Garamond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19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latin typeface="Garamond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19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rgbClr val="DDDDDD"/>
                </a:solidFill>
                <a:latin typeface="Arial Black" pitchFamily="34" charset="0"/>
              </a:defRPr>
            </a:lvl1pPr>
          </a:lstStyle>
          <a:p>
            <a:fld id="{4C6E70E5-8069-49B5-AD78-A4FC517A0FB1}" type="slidenum">
              <a:rPr lang="en-US" altLang="en-US"/>
              <a:pPr/>
              <a:t>‹#›</a:t>
            </a:fld>
            <a:endParaRPr lang="en-US" altLang="en-US" dirty="0"/>
          </a:p>
        </p:txBody>
      </p:sp>
      <p:sp>
        <p:nvSpPr>
          <p:cNvPr id="19968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9968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Franklin Gothic Dem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1" name="Rectangle 2051"/>
          <p:cNvSpPr>
            <a:spLocks noGrp="1" noChangeArrowheads="1"/>
          </p:cNvSpPr>
          <p:nvPr>
            <p:ph type="subTitle" idx="1"/>
          </p:nvPr>
        </p:nvSpPr>
        <p:spPr>
          <a:xfrm>
            <a:off x="838200" y="5867400"/>
            <a:ext cx="7848600" cy="990600"/>
          </a:xfrm>
        </p:spPr>
        <p:txBody>
          <a:bodyPr/>
          <a:lstStyle/>
          <a:p>
            <a:r>
              <a:rPr lang="en-US" sz="1800" b="1" dirty="0" smtClean="0"/>
              <a:t>Regional </a:t>
            </a:r>
            <a:r>
              <a:rPr lang="en-US" sz="1800" b="1" dirty="0"/>
              <a:t>Water </a:t>
            </a:r>
            <a:r>
              <a:rPr lang="en-US" sz="1800" b="1" dirty="0" smtClean="0"/>
              <a:t>Quality </a:t>
            </a:r>
            <a:r>
              <a:rPr lang="en-US" sz="1800" b="1" dirty="0"/>
              <a:t>Committee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/>
              <a:t>March 7, 2012</a:t>
            </a:r>
            <a:endParaRPr lang="en-US" sz="800" dirty="0"/>
          </a:p>
          <a:p>
            <a:pPr>
              <a:spcBef>
                <a:spcPts val="0"/>
              </a:spcBef>
            </a:pPr>
            <a:r>
              <a:rPr lang="en-US" sz="1800" dirty="0"/>
              <a:t>Gunars </a:t>
            </a:r>
            <a:r>
              <a:rPr lang="en-US" sz="1800" dirty="0" smtClean="0"/>
              <a:t>Sreibers, Brightwater </a:t>
            </a:r>
            <a:r>
              <a:rPr lang="en-US" sz="1800" dirty="0"/>
              <a:t>Project Manager </a:t>
            </a:r>
          </a:p>
        </p:txBody>
      </p:sp>
      <p:sp>
        <p:nvSpPr>
          <p:cNvPr id="196614" name="Rectangle 2054"/>
          <p:cNvSpPr>
            <a:spLocks noGrp="1" noChangeArrowheads="1"/>
          </p:cNvSpPr>
          <p:nvPr>
            <p:ph type="ctrTitle"/>
          </p:nvPr>
        </p:nvSpPr>
        <p:spPr>
          <a:xfrm>
            <a:off x="762000" y="1219200"/>
            <a:ext cx="7470775" cy="1752600"/>
          </a:xfrm>
        </p:spPr>
        <p:txBody>
          <a:bodyPr/>
          <a:lstStyle/>
          <a:p>
            <a:r>
              <a:rPr lang="en-US" sz="3600" dirty="0"/>
              <a:t>Brightwater Project Progress</a:t>
            </a:r>
          </a:p>
        </p:txBody>
      </p:sp>
      <p:pic>
        <p:nvPicPr>
          <p:cNvPr id="196619" name="Picture 2059" descr="BWsmall-pos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228600"/>
            <a:ext cx="2971800" cy="990600"/>
          </a:xfrm>
          <a:prstGeom prst="rect">
            <a:avLst/>
          </a:prstGeom>
          <a:noFill/>
        </p:spPr>
      </p:pic>
      <p:sp>
        <p:nvSpPr>
          <p:cNvPr id="196620" name="Rectangle 2060"/>
          <p:cNvSpPr>
            <a:spLocks noChangeArrowheads="1"/>
          </p:cNvSpPr>
          <p:nvPr/>
        </p:nvSpPr>
        <p:spPr bwMode="auto">
          <a:xfrm>
            <a:off x="1905000" y="3886200"/>
            <a:ext cx="6781800" cy="2286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7" name="Picture 6" descr="BW-TP-from-south_2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524000" y="1905000"/>
            <a:ext cx="5791200" cy="3831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A1A2-BFFF-4030-8D7C-A1620A718F5A}" type="slidenum">
              <a:rPr lang="en-US" altLang="en-US"/>
              <a:pPr/>
              <a:t>2</a:t>
            </a:fld>
            <a:endParaRPr lang="en-US" altLang="en-US" dirty="0"/>
          </a:p>
        </p:txBody>
      </p:sp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39825"/>
          </a:xfrm>
        </p:spPr>
        <p:txBody>
          <a:bodyPr/>
          <a:lstStyle/>
          <a:p>
            <a:r>
              <a:rPr lang="en-US" sz="2800" dirty="0"/>
              <a:t>Brightwater Treatment Plant &amp; Conveyance System </a:t>
            </a:r>
          </a:p>
        </p:txBody>
      </p:sp>
      <p:sp>
        <p:nvSpPr>
          <p:cNvPr id="425989" name="Text Box 5"/>
          <p:cNvSpPr txBox="1">
            <a:spLocks noChangeArrowheads="1"/>
          </p:cNvSpPr>
          <p:nvPr/>
        </p:nvSpPr>
        <p:spPr bwMode="auto">
          <a:xfrm>
            <a:off x="228600" y="6324600"/>
            <a:ext cx="838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n-US" sz="1800" dirty="0"/>
          </a:p>
        </p:txBody>
      </p:sp>
      <p:pic>
        <p:nvPicPr>
          <p:cNvPr id="6" name="Picture 10" descr="Brightwater components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80999" y="914400"/>
            <a:ext cx="8551301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3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847013" cy="5334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Brightwater Treatment Plant – Dec. 2011 </a:t>
            </a:r>
            <a:endParaRPr lang="en-US" sz="3200" dirty="0"/>
          </a:p>
        </p:txBody>
      </p:sp>
      <p:pic>
        <p:nvPicPr>
          <p:cNvPr id="6" name="Picture 5" descr="BW-TP-entirer-looking-NE-12-14-1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62000" y="914400"/>
            <a:ext cx="7467600" cy="5569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4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7847013" cy="12192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Brightwater Accomplishments in 2011</a:t>
            </a:r>
            <a:br>
              <a:rPr lang="en-US" sz="3200" dirty="0" smtClean="0"/>
            </a:br>
            <a:r>
              <a:rPr lang="en-US" sz="3200" dirty="0" smtClean="0"/>
              <a:t>Treatment Plant </a:t>
            </a:r>
            <a:endParaRPr lang="en-US" sz="3200" dirty="0"/>
          </a:p>
        </p:txBody>
      </p:sp>
      <p:sp>
        <p:nvSpPr>
          <p:cNvPr id="523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5181600" cy="4495800"/>
          </a:xfrm>
          <a:solidFill>
            <a:schemeClr val="bg1"/>
          </a:solidFill>
          <a:ln/>
        </p:spPr>
        <p:txBody>
          <a:bodyPr/>
          <a:lstStyle/>
          <a:p>
            <a:pPr lvl="1">
              <a:spcBef>
                <a:spcPts val="1200"/>
              </a:spcBef>
            </a:pPr>
            <a:r>
              <a:rPr lang="en-US" sz="2400" dirty="0" smtClean="0"/>
              <a:t>Spring – Start Up Planning and Staff Training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/>
              <a:t>May – Continuous 10-Day Clean Water Test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/>
              <a:t>September 6 – Wastewater Treatment Begins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/>
              <a:t>September 24 – Plant Grand Opening  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/>
              <a:t>November 8 – First Biosolids Truck Loaded </a:t>
            </a:r>
            <a:endParaRPr lang="en-US" sz="2400" dirty="0"/>
          </a:p>
        </p:txBody>
      </p:sp>
      <p:pic>
        <p:nvPicPr>
          <p:cNvPr id="6" name="Picture 5" descr="TP-open-485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257800" y="947984"/>
            <a:ext cx="3688232" cy="5605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5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7848601" cy="11430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Brightwater Accomplishments Through 2011 - Conveyance System </a:t>
            </a:r>
            <a:endParaRPr lang="en-US" sz="3200" dirty="0"/>
          </a:p>
        </p:txBody>
      </p:sp>
      <p:sp>
        <p:nvSpPr>
          <p:cNvPr id="523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828800"/>
            <a:ext cx="8915400" cy="4267200"/>
          </a:xfrm>
          <a:solidFill>
            <a:schemeClr val="bg1"/>
          </a:solidFill>
          <a:ln/>
        </p:spPr>
        <p:txBody>
          <a:bodyPr/>
          <a:lstStyle/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May 2009 – Marine Outfall completed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April 2010 – West Tunnel (BT-4) mining completed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July 2010 – East Tunnel (BT-1) completed 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August 2011 – Central Tunnel (BT-2) completed 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August 16, 2011 – Central Tunnel (BT-3C) </a:t>
            </a:r>
            <a:br>
              <a:rPr lang="en-US" sz="2400" dirty="0" smtClean="0"/>
            </a:br>
            <a:r>
              <a:rPr lang="en-US" sz="2400" dirty="0" smtClean="0"/>
              <a:t>mining completed  </a:t>
            </a:r>
          </a:p>
          <a:p>
            <a:pPr lvl="1">
              <a:spcBef>
                <a:spcPts val="800"/>
              </a:spcBef>
            </a:pPr>
            <a:r>
              <a:rPr lang="en-US" sz="2400" dirty="0" smtClean="0"/>
              <a:t>September 6, 2011 – Influent Pump Station (IPS) </a:t>
            </a:r>
            <a:br>
              <a:rPr lang="en-US" sz="2400" dirty="0" smtClean="0"/>
            </a:br>
            <a:r>
              <a:rPr lang="en-US" sz="2400" dirty="0" smtClean="0"/>
              <a:t>begins pumping wastewater </a:t>
            </a:r>
          </a:p>
          <a:p>
            <a:pPr lvl="1">
              <a:spcBef>
                <a:spcPts val="800"/>
              </a:spcBef>
            </a:pP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6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382000" cy="6096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Tunnel Mining Completion – August 16, 2011  </a:t>
            </a:r>
            <a:endParaRPr lang="en-US" sz="3200" dirty="0"/>
          </a:p>
        </p:txBody>
      </p:sp>
      <p:pic>
        <p:nvPicPr>
          <p:cNvPr id="9" name="Picture 8" descr="BT-3C-holeThru119-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295400" y="1066800"/>
            <a:ext cx="6477000" cy="5381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7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848600" cy="9144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Brightwater Tunnel from Treatment Plant to Point Wells  </a:t>
            </a:r>
            <a:endParaRPr lang="en-US" sz="3200" dirty="0"/>
          </a:p>
        </p:txBody>
      </p:sp>
      <p:pic>
        <p:nvPicPr>
          <p:cNvPr id="6" name="Picture 7" descr="sml-BT-3C-Calif-switch-028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81000" y="1295400"/>
            <a:ext cx="7772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8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847013" cy="9144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Brightwater – Remaining Work   </a:t>
            </a:r>
            <a:endParaRPr lang="en-US" sz="3200" dirty="0"/>
          </a:p>
        </p:txBody>
      </p:sp>
      <p:sp>
        <p:nvSpPr>
          <p:cNvPr id="523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763000" cy="5029200"/>
          </a:xfrm>
          <a:solidFill>
            <a:schemeClr val="bg1"/>
          </a:solidFill>
          <a:ln/>
        </p:spPr>
        <p:txBody>
          <a:bodyPr/>
          <a:lstStyle/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Spring 2012 – Finish lining BT-3 and BT-4 tunnels   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Spring 2012 – Complete work on Influent Pump Station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Summer 2012 – Complete tunnel/outfall connection, </a:t>
            </a:r>
            <a:br>
              <a:rPr lang="en-US" sz="2400" dirty="0" smtClean="0"/>
            </a:br>
            <a:r>
              <a:rPr lang="en-US" sz="2400" dirty="0" smtClean="0"/>
              <a:t>diffuser port opening and sampling facility at Point Wells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September 2012 – Began conveying treated </a:t>
            </a:r>
            <a:br>
              <a:rPr lang="en-US" sz="2400" dirty="0" smtClean="0"/>
            </a:br>
            <a:r>
              <a:rPr lang="en-US" sz="2400" dirty="0" smtClean="0"/>
              <a:t>wastewater through conveyance tunnel and outfall </a:t>
            </a:r>
          </a:p>
          <a:p>
            <a:pPr lvl="1">
              <a:spcBef>
                <a:spcPts val="800"/>
              </a:spcBef>
              <a:spcAft>
                <a:spcPts val="600"/>
              </a:spcAft>
            </a:pPr>
            <a:r>
              <a:rPr lang="en-US" sz="2400" dirty="0" smtClean="0"/>
              <a:t>2013 – Complete permanent odor control facilities </a:t>
            </a:r>
            <a:br>
              <a:rPr lang="en-US" sz="2400" dirty="0" smtClean="0"/>
            </a:br>
            <a:r>
              <a:rPr lang="en-US" sz="2400" dirty="0" smtClean="0"/>
              <a:t>at Ballinger and North Kenmore</a:t>
            </a:r>
          </a:p>
          <a:p>
            <a:pPr lvl="1">
              <a:spcBef>
                <a:spcPts val="800"/>
              </a:spcBef>
            </a:pPr>
            <a:r>
              <a:rPr lang="en-US" sz="2400" dirty="0" smtClean="0"/>
              <a:t>2013 – Restore Kenmore, Ballinger and Pt. Wells </a:t>
            </a:r>
            <a:br>
              <a:rPr lang="en-US" sz="2400" dirty="0" smtClean="0"/>
            </a:br>
            <a:r>
              <a:rPr lang="en-US" sz="2400" dirty="0" smtClean="0"/>
              <a:t>portal construction sites  </a:t>
            </a:r>
          </a:p>
          <a:p>
            <a:pPr lvl="1">
              <a:spcBef>
                <a:spcPts val="800"/>
              </a:spcBef>
            </a:pP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37F27-604A-46C2-B9D6-29F2247353E9}" type="slidenum">
              <a:rPr lang="en-US" altLang="en-US"/>
              <a:pPr/>
              <a:t>9</a:t>
            </a:fld>
            <a:endParaRPr lang="en-US" altLang="en-US" dirty="0"/>
          </a:p>
        </p:txBody>
      </p:sp>
      <p:sp>
        <p:nvSpPr>
          <p:cNvPr id="523275" name="Rectangle 11"/>
          <p:cNvSpPr>
            <a:spLocks noChangeArrowheads="1"/>
          </p:cNvSpPr>
          <p:nvPr/>
        </p:nvSpPr>
        <p:spPr bwMode="auto">
          <a:xfrm>
            <a:off x="304800" y="5715000"/>
            <a:ext cx="8610600" cy="685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847013" cy="609600"/>
          </a:xfrm>
          <a:noFill/>
          <a:ln/>
        </p:spPr>
        <p:txBody>
          <a:bodyPr anchor="b"/>
          <a:lstStyle/>
          <a:p>
            <a:r>
              <a:rPr lang="en-US" sz="3200" dirty="0" smtClean="0"/>
              <a:t>Brightwater Influent Pumping Station   </a:t>
            </a:r>
            <a:endParaRPr lang="en-US" sz="3200" dirty="0"/>
          </a:p>
        </p:txBody>
      </p:sp>
      <p:pic>
        <p:nvPicPr>
          <p:cNvPr id="9" name="Picture 8" descr="IPS-105051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81000" y="1371600"/>
            <a:ext cx="8437819" cy="495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C1E6-6803-4CD4-B5F7-09A7F0C8B070}" type="slidenum">
              <a:rPr lang="en-US" altLang="en-US" smtClean="0"/>
              <a:pPr/>
              <a:t>10</a:t>
            </a:fld>
            <a:endParaRPr lang="en-US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Franklin Gothic Demi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65000"/>
          <a:buFont typeface="Wingdings" pitchFamily="2" charset="2"/>
          <a:buChar char="n"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65000"/>
          <a:buFont typeface="Wingdings" pitchFamily="2" charset="2"/>
          <a:buChar char="n"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33054</TotalTime>
  <Words>179</Words>
  <Application>Microsoft Office PowerPoint</Application>
  <PresentationFormat>On-screen Show (4:3)</PresentationFormat>
  <Paragraphs>41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Edge</vt:lpstr>
      <vt:lpstr>Brightwater Project Progress</vt:lpstr>
      <vt:lpstr>Brightwater Treatment Plant &amp; Conveyance System </vt:lpstr>
      <vt:lpstr>Brightwater Treatment Plant – Dec. 2011 </vt:lpstr>
      <vt:lpstr>Brightwater Accomplishments in 2011 Treatment Plant </vt:lpstr>
      <vt:lpstr>Brightwater Accomplishments Through 2011 - Conveyance System </vt:lpstr>
      <vt:lpstr>Tunnel Mining Completion – August 16, 2011  </vt:lpstr>
      <vt:lpstr>Brightwater Tunnel from Treatment Plant to Point Wells  </vt:lpstr>
      <vt:lpstr>Brightwater – Remaining Work   </vt:lpstr>
      <vt:lpstr>Brightwater Influent Pumping Station   </vt:lpstr>
      <vt:lpstr>   Questions?</vt:lpstr>
    </vt:vector>
  </TitlesOfParts>
  <Company>King County - DNR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Dave Stark</dc:creator>
  <cp:lastModifiedBy>Janice Mansfield</cp:lastModifiedBy>
  <cp:revision>1127</cp:revision>
  <cp:lastPrinted>2003-09-10T17:40:37Z</cp:lastPrinted>
  <dcterms:created xsi:type="dcterms:W3CDTF">2003-01-23T18:40:53Z</dcterms:created>
  <dcterms:modified xsi:type="dcterms:W3CDTF">2012-03-07T00:13:26Z</dcterms:modified>
</cp:coreProperties>
</file>