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layout1.xml" ContentType="application/vnd.openxmlformats-officedocument.drawingml.diagramLayout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Default Extension="emf" ContentType="image/x-emf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Default Extension="wmf" ContentType="image/x-wmf"/>
  <Default Extension="rels" ContentType="application/vnd.openxmlformats-package.relationships+xml"/>
  <Override PartName="/ppt/slides/slide23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94" r:id="rId2"/>
    <p:sldMasterId id="2147483706" r:id="rId3"/>
    <p:sldMasterId id="2147483718" r:id="rId4"/>
  </p:sldMasterIdLst>
  <p:notesMasterIdLst>
    <p:notesMasterId r:id="rId34"/>
  </p:notesMasterIdLst>
  <p:handoutMasterIdLst>
    <p:handoutMasterId r:id="rId35"/>
  </p:handoutMasterIdLst>
  <p:sldIdLst>
    <p:sldId id="256" r:id="rId5"/>
    <p:sldId id="286" r:id="rId6"/>
    <p:sldId id="374" r:id="rId7"/>
    <p:sldId id="368" r:id="rId8"/>
    <p:sldId id="369" r:id="rId9"/>
    <p:sldId id="370" r:id="rId10"/>
    <p:sldId id="371" r:id="rId11"/>
    <p:sldId id="372" r:id="rId12"/>
    <p:sldId id="373" r:id="rId13"/>
    <p:sldId id="355" r:id="rId14"/>
    <p:sldId id="261" r:id="rId15"/>
    <p:sldId id="262" r:id="rId16"/>
    <p:sldId id="263" r:id="rId17"/>
    <p:sldId id="349" r:id="rId18"/>
    <p:sldId id="362" r:id="rId19"/>
    <p:sldId id="341" r:id="rId20"/>
    <p:sldId id="288" r:id="rId21"/>
    <p:sldId id="356" r:id="rId22"/>
    <p:sldId id="260" r:id="rId23"/>
    <p:sldId id="345" r:id="rId24"/>
    <p:sldId id="359" r:id="rId25"/>
    <p:sldId id="360" r:id="rId26"/>
    <p:sldId id="358" r:id="rId27"/>
    <p:sldId id="346" r:id="rId28"/>
    <p:sldId id="325" r:id="rId29"/>
    <p:sldId id="278" r:id="rId30"/>
    <p:sldId id="375" r:id="rId31"/>
    <p:sldId id="376" r:id="rId32"/>
    <p:sldId id="347" r:id="rId33"/>
  </p:sldIdLst>
  <p:sldSz cx="9144000" cy="6858000" type="screen4x3"/>
  <p:notesSz cx="7010400" cy="915987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CC"/>
    <a:srgbClr val="339933"/>
    <a:srgbClr val="00CC00"/>
    <a:srgbClr val="00CC66"/>
    <a:srgbClr val="CC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0791" autoAdjust="0"/>
  </p:normalViewPr>
  <p:slideViewPr>
    <p:cSldViewPr snapToGrid="0">
      <p:cViewPr>
        <p:scale>
          <a:sx n="80" d="100"/>
          <a:sy n="80" d="100"/>
        </p:scale>
        <p:origin x="-864" y="-546"/>
      </p:cViewPr>
      <p:guideLst>
        <p:guide orient="horz" pos="1113"/>
        <p:guide pos="283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7" d="100"/>
          <a:sy n="87" d="100"/>
        </p:scale>
        <p:origin x="-3822" y="-78"/>
      </p:cViewPr>
      <p:guideLst>
        <p:guide orient="horz" pos="2885"/>
        <p:guide pos="2208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FEC8354-B940-409C-A939-60957D21B49B}" type="doc">
      <dgm:prSet loTypeId="urn:microsoft.com/office/officeart/2005/8/layout/hList1" loCatId="list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en-US"/>
        </a:p>
      </dgm:t>
    </dgm:pt>
    <dgm:pt modelId="{51ACF980-C93B-4866-A108-8B15D234B40C}">
      <dgm:prSet phldrT="[Text]"/>
      <dgm:spPr>
        <a:solidFill>
          <a:schemeClr val="accent1">
            <a:lumMod val="90000"/>
          </a:schemeClr>
        </a:solidFill>
      </dgm:spPr>
      <dgm:t>
        <a:bodyPr/>
        <a:lstStyle/>
        <a:p>
          <a:r>
            <a:rPr lang="en-US" dirty="0" smtClean="0"/>
            <a:t>Communities Putting Prevention to Work</a:t>
          </a:r>
          <a:endParaRPr lang="en-US" dirty="0"/>
        </a:p>
      </dgm:t>
    </dgm:pt>
    <dgm:pt modelId="{0460162C-B94A-45CE-AE0E-7B91780F1BD9}" type="parTrans" cxnId="{8D9F97CF-66AA-4081-86B0-82BEEE9D2CCC}">
      <dgm:prSet/>
      <dgm:spPr/>
      <dgm:t>
        <a:bodyPr/>
        <a:lstStyle/>
        <a:p>
          <a:endParaRPr lang="en-US"/>
        </a:p>
      </dgm:t>
    </dgm:pt>
    <dgm:pt modelId="{DCC5427B-851F-429B-8673-72DB7BFEBEE9}" type="sibTrans" cxnId="{8D9F97CF-66AA-4081-86B0-82BEEE9D2CCC}">
      <dgm:prSet/>
      <dgm:spPr/>
      <dgm:t>
        <a:bodyPr/>
        <a:lstStyle/>
        <a:p>
          <a:endParaRPr lang="en-US"/>
        </a:p>
      </dgm:t>
    </dgm:pt>
    <dgm:pt modelId="{C94B35EB-0275-4086-B505-9AE5AFFA75C3}">
      <dgm:prSet phldrT="[Text]"/>
      <dgm:spPr/>
      <dgm:t>
        <a:bodyPr/>
        <a:lstStyle/>
        <a:p>
          <a:r>
            <a:rPr lang="en-US" dirty="0" smtClean="0"/>
            <a:t>Smoke-free housing, hospitals, mental health</a:t>
          </a:r>
          <a:endParaRPr lang="en-US" dirty="0"/>
        </a:p>
      </dgm:t>
    </dgm:pt>
    <dgm:pt modelId="{848C2C66-65DD-4A0A-AE0E-8F96146C761C}" type="parTrans" cxnId="{BA17EDC4-CC87-4B2B-B597-EB23A5555AFE}">
      <dgm:prSet/>
      <dgm:spPr/>
      <dgm:t>
        <a:bodyPr/>
        <a:lstStyle/>
        <a:p>
          <a:endParaRPr lang="en-US"/>
        </a:p>
      </dgm:t>
    </dgm:pt>
    <dgm:pt modelId="{86E259E5-1BDA-4B7E-A89E-21FF3803C602}" type="sibTrans" cxnId="{BA17EDC4-CC87-4B2B-B597-EB23A5555AFE}">
      <dgm:prSet/>
      <dgm:spPr/>
      <dgm:t>
        <a:bodyPr/>
        <a:lstStyle/>
        <a:p>
          <a:endParaRPr lang="en-US"/>
        </a:p>
      </dgm:t>
    </dgm:pt>
    <dgm:pt modelId="{18A243B1-ACCA-4D3D-8115-88EE60A27C4E}">
      <dgm:prSet phldrT="[Text]"/>
      <dgm:spPr/>
      <dgm:t>
        <a:bodyPr/>
        <a:lstStyle/>
        <a:p>
          <a:r>
            <a:rPr lang="en-US" dirty="0" smtClean="0"/>
            <a:t>Healthier food in schools, child care, senior programs</a:t>
          </a:r>
          <a:endParaRPr lang="en-US" dirty="0"/>
        </a:p>
      </dgm:t>
    </dgm:pt>
    <dgm:pt modelId="{F56B076B-7EE8-4F50-BD7C-92866DAA46EC}" type="parTrans" cxnId="{675A868A-2E9F-415A-A03D-90A9D0B06988}">
      <dgm:prSet/>
      <dgm:spPr/>
      <dgm:t>
        <a:bodyPr/>
        <a:lstStyle/>
        <a:p>
          <a:endParaRPr lang="en-US"/>
        </a:p>
      </dgm:t>
    </dgm:pt>
    <dgm:pt modelId="{229AB0AE-9FDA-436E-8CDE-5B51249CF464}" type="sibTrans" cxnId="{675A868A-2E9F-415A-A03D-90A9D0B06988}">
      <dgm:prSet/>
      <dgm:spPr/>
      <dgm:t>
        <a:bodyPr/>
        <a:lstStyle/>
        <a:p>
          <a:endParaRPr lang="en-US"/>
        </a:p>
      </dgm:t>
    </dgm:pt>
    <dgm:pt modelId="{1CCDA16A-D536-4CD2-A645-DADDF416E815}">
      <dgm:prSet phldrT="[Text]"/>
      <dgm:spPr/>
      <dgm:t>
        <a:bodyPr/>
        <a:lstStyle/>
        <a:p>
          <a:r>
            <a:rPr lang="en-US" dirty="0" smtClean="0"/>
            <a:t>City complete streets policies</a:t>
          </a:r>
          <a:endParaRPr lang="en-US" dirty="0"/>
        </a:p>
      </dgm:t>
    </dgm:pt>
    <dgm:pt modelId="{2AEC8DF5-B779-4090-9E49-E7E1A95B5C82}" type="parTrans" cxnId="{29216A7E-C50E-4F53-935A-5FF86919BE13}">
      <dgm:prSet/>
      <dgm:spPr/>
      <dgm:t>
        <a:bodyPr/>
        <a:lstStyle/>
        <a:p>
          <a:endParaRPr lang="en-US"/>
        </a:p>
      </dgm:t>
    </dgm:pt>
    <dgm:pt modelId="{4F4F72DE-EAB1-43C9-93B4-F057FD1D31F6}" type="sibTrans" cxnId="{29216A7E-C50E-4F53-935A-5FF86919BE13}">
      <dgm:prSet/>
      <dgm:spPr/>
      <dgm:t>
        <a:bodyPr/>
        <a:lstStyle/>
        <a:p>
          <a:endParaRPr lang="en-US"/>
        </a:p>
      </dgm:t>
    </dgm:pt>
    <dgm:pt modelId="{B1711A6E-BA0B-42FA-B770-3DE16D6CB868}">
      <dgm:prSet phldrT="[Text]"/>
      <dgm:spPr>
        <a:solidFill>
          <a:schemeClr val="accent1">
            <a:lumMod val="90000"/>
          </a:schemeClr>
        </a:solidFill>
      </dgm:spPr>
      <dgm:t>
        <a:bodyPr/>
        <a:lstStyle/>
        <a:p>
          <a:r>
            <a:rPr lang="en-US" dirty="0" smtClean="0"/>
            <a:t>King County Strategic Plan and Equity &amp; Social Justice</a:t>
          </a:r>
          <a:endParaRPr lang="en-US" dirty="0"/>
        </a:p>
      </dgm:t>
    </dgm:pt>
    <dgm:pt modelId="{B83A6612-083B-4017-8A16-1DC16ADDF78A}" type="parTrans" cxnId="{0AEACE77-0F6E-4645-A369-6899CF8889BC}">
      <dgm:prSet/>
      <dgm:spPr/>
      <dgm:t>
        <a:bodyPr/>
        <a:lstStyle/>
        <a:p>
          <a:endParaRPr lang="en-US"/>
        </a:p>
      </dgm:t>
    </dgm:pt>
    <dgm:pt modelId="{AEDEEDCD-4E77-4A6C-B69F-473AD24201AB}" type="sibTrans" cxnId="{0AEACE77-0F6E-4645-A369-6899CF8889BC}">
      <dgm:prSet/>
      <dgm:spPr/>
      <dgm:t>
        <a:bodyPr/>
        <a:lstStyle/>
        <a:p>
          <a:endParaRPr lang="en-US"/>
        </a:p>
      </dgm:t>
    </dgm:pt>
    <dgm:pt modelId="{E3CF9C2D-15F1-425E-B123-91AAACC7E301}">
      <dgm:prSet phldrT="[Text]"/>
      <dgm:spPr>
        <a:solidFill>
          <a:schemeClr val="accent1">
            <a:lumMod val="90000"/>
          </a:schemeClr>
        </a:solidFill>
      </dgm:spPr>
      <dgm:t>
        <a:bodyPr/>
        <a:lstStyle/>
        <a:p>
          <a:r>
            <a:rPr lang="en-US" dirty="0" smtClean="0"/>
            <a:t>Global to Local</a:t>
          </a:r>
          <a:endParaRPr lang="en-US" dirty="0"/>
        </a:p>
      </dgm:t>
    </dgm:pt>
    <dgm:pt modelId="{75835788-1A7A-4C9F-8133-0FF7D70F8A1E}" type="parTrans" cxnId="{407BEAB8-C6BB-4532-B54B-6848B586EC61}">
      <dgm:prSet/>
      <dgm:spPr/>
      <dgm:t>
        <a:bodyPr/>
        <a:lstStyle/>
        <a:p>
          <a:endParaRPr lang="en-US"/>
        </a:p>
      </dgm:t>
    </dgm:pt>
    <dgm:pt modelId="{9159F164-7A94-4F15-A416-481AFEE9140A}" type="sibTrans" cxnId="{407BEAB8-C6BB-4532-B54B-6848B586EC61}">
      <dgm:prSet/>
      <dgm:spPr/>
      <dgm:t>
        <a:bodyPr/>
        <a:lstStyle/>
        <a:p>
          <a:endParaRPr lang="en-US"/>
        </a:p>
      </dgm:t>
    </dgm:pt>
    <dgm:pt modelId="{36B09EA5-1016-472D-B007-108F3E7ACBAC}">
      <dgm:prSet phldrT="[Text]"/>
      <dgm:spPr/>
      <dgm:t>
        <a:bodyPr/>
        <a:lstStyle/>
        <a:p>
          <a:r>
            <a:rPr lang="en-US" smtClean="0"/>
            <a:t>Community health worker training</a:t>
          </a:r>
          <a:endParaRPr lang="en-US" dirty="0"/>
        </a:p>
      </dgm:t>
    </dgm:pt>
    <dgm:pt modelId="{C92ED5C3-0CA4-48C8-8C36-0C923703F979}" type="parTrans" cxnId="{D90905BB-C170-474A-80CB-90764285A920}">
      <dgm:prSet/>
      <dgm:spPr/>
      <dgm:t>
        <a:bodyPr/>
        <a:lstStyle/>
        <a:p>
          <a:endParaRPr lang="en-US"/>
        </a:p>
      </dgm:t>
    </dgm:pt>
    <dgm:pt modelId="{669FFEF3-D897-4BF4-B24A-E6F29C933E61}" type="sibTrans" cxnId="{D90905BB-C170-474A-80CB-90764285A920}">
      <dgm:prSet/>
      <dgm:spPr/>
      <dgm:t>
        <a:bodyPr/>
        <a:lstStyle/>
        <a:p>
          <a:endParaRPr lang="en-US"/>
        </a:p>
      </dgm:t>
    </dgm:pt>
    <dgm:pt modelId="{015738FB-91E8-42F9-9CFD-852833849654}">
      <dgm:prSet phldrT="[Text]"/>
      <dgm:spPr/>
      <dgm:t>
        <a:bodyPr/>
        <a:lstStyle/>
        <a:p>
          <a:r>
            <a:rPr lang="en-US" dirty="0" smtClean="0"/>
            <a:t>Equity in all policies</a:t>
          </a:r>
          <a:endParaRPr lang="en-US" dirty="0"/>
        </a:p>
      </dgm:t>
    </dgm:pt>
    <dgm:pt modelId="{9312A090-5562-459C-B2B9-4251D5FF57AE}" type="parTrans" cxnId="{920C69EF-29FB-4B34-8661-FBAA115A7AA3}">
      <dgm:prSet/>
      <dgm:spPr/>
      <dgm:t>
        <a:bodyPr/>
        <a:lstStyle/>
        <a:p>
          <a:endParaRPr lang="en-US"/>
        </a:p>
      </dgm:t>
    </dgm:pt>
    <dgm:pt modelId="{46A8F9F5-4932-40C9-AA67-C7BC615F0685}" type="sibTrans" cxnId="{920C69EF-29FB-4B34-8661-FBAA115A7AA3}">
      <dgm:prSet/>
      <dgm:spPr/>
      <dgm:t>
        <a:bodyPr/>
        <a:lstStyle/>
        <a:p>
          <a:endParaRPr lang="en-US"/>
        </a:p>
      </dgm:t>
    </dgm:pt>
    <dgm:pt modelId="{F9976AAC-380A-4CFD-BE09-23D5829D90CE}">
      <dgm:prSet/>
      <dgm:spPr/>
      <dgm:t>
        <a:bodyPr/>
        <a:lstStyle/>
        <a:p>
          <a:r>
            <a:rPr lang="en-US" smtClean="0"/>
            <a:t>Department commitments</a:t>
          </a:r>
          <a:endParaRPr lang="en-US" dirty="0"/>
        </a:p>
      </dgm:t>
    </dgm:pt>
    <dgm:pt modelId="{812442CC-F580-4E6A-850B-74A00BC271C4}" type="parTrans" cxnId="{A1409A6B-DD02-4593-A03A-FFBF6580CCCF}">
      <dgm:prSet/>
      <dgm:spPr/>
      <dgm:t>
        <a:bodyPr/>
        <a:lstStyle/>
        <a:p>
          <a:endParaRPr lang="en-US"/>
        </a:p>
      </dgm:t>
    </dgm:pt>
    <dgm:pt modelId="{D380C71D-7593-4293-A931-61C88D7E2685}" type="sibTrans" cxnId="{A1409A6B-DD02-4593-A03A-FFBF6580CCCF}">
      <dgm:prSet/>
      <dgm:spPr/>
      <dgm:t>
        <a:bodyPr/>
        <a:lstStyle/>
        <a:p>
          <a:endParaRPr lang="en-US"/>
        </a:p>
      </dgm:t>
    </dgm:pt>
    <dgm:pt modelId="{576D01C4-46F3-45F9-8A6A-CB453C4AD34D}">
      <dgm:prSet/>
      <dgm:spPr/>
      <dgm:t>
        <a:bodyPr/>
        <a:lstStyle/>
        <a:p>
          <a:r>
            <a:rPr lang="en-GB" dirty="0" smtClean="0"/>
            <a:t>Investment in high-need communities</a:t>
          </a:r>
          <a:endParaRPr lang="en-US" dirty="0"/>
        </a:p>
      </dgm:t>
    </dgm:pt>
    <dgm:pt modelId="{52C757DF-C625-4CA1-8528-6AFC0C7C6FAE}" type="parTrans" cxnId="{15CF388B-296C-45B8-8577-91176A91C928}">
      <dgm:prSet/>
      <dgm:spPr/>
      <dgm:t>
        <a:bodyPr/>
        <a:lstStyle/>
        <a:p>
          <a:endParaRPr lang="en-US"/>
        </a:p>
      </dgm:t>
    </dgm:pt>
    <dgm:pt modelId="{43889B35-BC6F-46D0-BFA9-56E97225DE98}" type="sibTrans" cxnId="{15CF388B-296C-45B8-8577-91176A91C928}">
      <dgm:prSet/>
      <dgm:spPr/>
      <dgm:t>
        <a:bodyPr/>
        <a:lstStyle/>
        <a:p>
          <a:endParaRPr lang="en-US"/>
        </a:p>
      </dgm:t>
    </dgm:pt>
    <dgm:pt modelId="{9ACA4766-F58E-41F7-A140-9F23C3D78FF2}">
      <dgm:prSet/>
      <dgm:spPr/>
      <dgm:t>
        <a:bodyPr/>
        <a:lstStyle/>
        <a:p>
          <a:r>
            <a:rPr lang="en-US" smtClean="0"/>
            <a:t>Mobile technology</a:t>
          </a:r>
          <a:endParaRPr lang="en-US" dirty="0"/>
        </a:p>
      </dgm:t>
    </dgm:pt>
    <dgm:pt modelId="{A83BB445-95AD-44EE-9060-F92A93F3EA84}" type="parTrans" cxnId="{85282DE9-6A98-4911-BC12-3DE667392376}">
      <dgm:prSet/>
      <dgm:spPr/>
      <dgm:t>
        <a:bodyPr/>
        <a:lstStyle/>
        <a:p>
          <a:endParaRPr lang="en-US"/>
        </a:p>
      </dgm:t>
    </dgm:pt>
    <dgm:pt modelId="{2A4B6710-E4A1-47E1-AEC1-52DE23CB68F5}" type="sibTrans" cxnId="{85282DE9-6A98-4911-BC12-3DE667392376}">
      <dgm:prSet/>
      <dgm:spPr/>
      <dgm:t>
        <a:bodyPr/>
        <a:lstStyle/>
        <a:p>
          <a:endParaRPr lang="en-US"/>
        </a:p>
      </dgm:t>
    </dgm:pt>
    <dgm:pt modelId="{212E0C89-DFFB-4DF8-BD3C-C3FB485959A0}">
      <dgm:prSet/>
      <dgm:spPr/>
      <dgm:t>
        <a:bodyPr/>
        <a:lstStyle/>
        <a:p>
          <a:r>
            <a:rPr lang="en-US" smtClean="0"/>
            <a:t>Job banks</a:t>
          </a:r>
          <a:endParaRPr lang="en-US" dirty="0"/>
        </a:p>
      </dgm:t>
    </dgm:pt>
    <dgm:pt modelId="{AAA77F8A-AE10-4CD5-84AE-090331FC6878}" type="parTrans" cxnId="{FDCED8FA-14B8-4F7B-9D0A-F11641FCAD98}">
      <dgm:prSet/>
      <dgm:spPr/>
      <dgm:t>
        <a:bodyPr/>
        <a:lstStyle/>
        <a:p>
          <a:endParaRPr lang="en-US"/>
        </a:p>
      </dgm:t>
    </dgm:pt>
    <dgm:pt modelId="{A39AC226-52D8-4145-B1D1-D67559C643C2}" type="sibTrans" cxnId="{FDCED8FA-14B8-4F7B-9D0A-F11641FCAD98}">
      <dgm:prSet/>
      <dgm:spPr/>
      <dgm:t>
        <a:bodyPr/>
        <a:lstStyle/>
        <a:p>
          <a:endParaRPr lang="en-US"/>
        </a:p>
      </dgm:t>
    </dgm:pt>
    <dgm:pt modelId="{FA2C318B-D0A2-4332-A28B-BBB7F4EAE8E0}">
      <dgm:prSet/>
      <dgm:spPr/>
      <dgm:t>
        <a:bodyPr/>
        <a:lstStyle/>
        <a:p>
          <a:r>
            <a:rPr lang="en-US" dirty="0" smtClean="0"/>
            <a:t>Primary care in the community</a:t>
          </a:r>
          <a:endParaRPr lang="en-US" dirty="0"/>
        </a:p>
      </dgm:t>
    </dgm:pt>
    <dgm:pt modelId="{FE14659C-CA1B-4FBB-A7B7-B66A6760BF70}" type="parTrans" cxnId="{27012829-96CD-41B5-AEBC-E5631CC92C56}">
      <dgm:prSet/>
      <dgm:spPr/>
      <dgm:t>
        <a:bodyPr/>
        <a:lstStyle/>
        <a:p>
          <a:endParaRPr lang="en-US"/>
        </a:p>
      </dgm:t>
    </dgm:pt>
    <dgm:pt modelId="{23043BA3-8483-4942-800B-B341BF6F1A2E}" type="sibTrans" cxnId="{27012829-96CD-41B5-AEBC-E5631CC92C56}">
      <dgm:prSet/>
      <dgm:spPr/>
      <dgm:t>
        <a:bodyPr/>
        <a:lstStyle/>
        <a:p>
          <a:endParaRPr lang="en-US"/>
        </a:p>
      </dgm:t>
    </dgm:pt>
    <dgm:pt modelId="{D7501D78-A465-46FD-A954-98613DFA1936}" type="pres">
      <dgm:prSet presAssocID="{7FEC8354-B940-409C-A939-60957D21B49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D166AA0-3590-4240-ABBE-DB239EEA90FA}" type="pres">
      <dgm:prSet presAssocID="{B1711A6E-BA0B-42FA-B770-3DE16D6CB868}" presName="composite" presStyleCnt="0"/>
      <dgm:spPr/>
    </dgm:pt>
    <dgm:pt modelId="{BF31909B-D763-4A46-9AFD-12ADE8C5E7DE}" type="pres">
      <dgm:prSet presAssocID="{B1711A6E-BA0B-42FA-B770-3DE16D6CB868}" presName="parTx" presStyleLbl="alignNode1" presStyleIdx="0" presStyleCnt="3" custLinFactNeighborX="551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9B484C7-0DE6-469E-9F24-261F8A6EB930}" type="pres">
      <dgm:prSet presAssocID="{B1711A6E-BA0B-42FA-B770-3DE16D6CB868}" presName="desTx" presStyleLbl="alignAccFollowNode1" presStyleIdx="0" presStyleCnt="3" custLinFactNeighborX="55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3C94B59-ABDF-49A9-8211-ABDE56125FE0}" type="pres">
      <dgm:prSet presAssocID="{AEDEEDCD-4E77-4A6C-B69F-473AD24201AB}" presName="space" presStyleCnt="0"/>
      <dgm:spPr/>
    </dgm:pt>
    <dgm:pt modelId="{376F146A-8F5D-4D4A-A68A-76AB191D7085}" type="pres">
      <dgm:prSet presAssocID="{51ACF980-C93B-4866-A108-8B15D234B40C}" presName="composite" presStyleCnt="0"/>
      <dgm:spPr/>
    </dgm:pt>
    <dgm:pt modelId="{4663D636-7805-4358-9A6C-D71C9C4E3B86}" type="pres">
      <dgm:prSet presAssocID="{51ACF980-C93B-4866-A108-8B15D234B40C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8622FBD-B29D-420D-B979-22C1653786E1}" type="pres">
      <dgm:prSet presAssocID="{51ACF980-C93B-4866-A108-8B15D234B40C}" presName="desTx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F45D923-DD40-4AD8-B5F7-00FD2FAEB33F}" type="pres">
      <dgm:prSet presAssocID="{DCC5427B-851F-429B-8673-72DB7BFEBEE9}" presName="space" presStyleCnt="0"/>
      <dgm:spPr/>
    </dgm:pt>
    <dgm:pt modelId="{339AECAF-74E0-4865-93A1-D916DE798269}" type="pres">
      <dgm:prSet presAssocID="{E3CF9C2D-15F1-425E-B123-91AAACC7E301}" presName="composite" presStyleCnt="0"/>
      <dgm:spPr/>
    </dgm:pt>
    <dgm:pt modelId="{373B776D-0E97-4378-ADFF-3CE8588B0244}" type="pres">
      <dgm:prSet presAssocID="{E3CF9C2D-15F1-425E-B123-91AAACC7E301}" presName="parTx" presStyleLbl="alignNode1" presStyleIdx="2" presStyleCnt="3" custLinFactNeighborX="-424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6151D87-67A6-4374-9597-A2159849436C}" type="pres">
      <dgm:prSet presAssocID="{E3CF9C2D-15F1-425E-B123-91AAACC7E301}" presName="desTx" presStyleLbl="alignAccFollowNode1" presStyleIdx="2" presStyleCnt="3" custLinFactNeighborX="-424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F080E17-79C0-4547-9A34-36D5B7EC7ABA}" type="presOf" srcId="{51ACF980-C93B-4866-A108-8B15D234B40C}" destId="{4663D636-7805-4358-9A6C-D71C9C4E3B86}" srcOrd="0" destOrd="0" presId="urn:microsoft.com/office/officeart/2005/8/layout/hList1"/>
    <dgm:cxn modelId="{78897E87-678E-415E-B5AF-0ECED1D18E87}" type="presOf" srcId="{18A243B1-ACCA-4D3D-8115-88EE60A27C4E}" destId="{A8622FBD-B29D-420D-B979-22C1653786E1}" srcOrd="0" destOrd="1" presId="urn:microsoft.com/office/officeart/2005/8/layout/hList1"/>
    <dgm:cxn modelId="{A1409A6B-DD02-4593-A03A-FFBF6580CCCF}" srcId="{B1711A6E-BA0B-42FA-B770-3DE16D6CB868}" destId="{F9976AAC-380A-4CFD-BE09-23D5829D90CE}" srcOrd="1" destOrd="0" parTransId="{812442CC-F580-4E6A-850B-74A00BC271C4}" sibTransId="{D380C71D-7593-4293-A931-61C88D7E2685}"/>
    <dgm:cxn modelId="{15CF388B-296C-45B8-8577-91176A91C928}" srcId="{B1711A6E-BA0B-42FA-B770-3DE16D6CB868}" destId="{576D01C4-46F3-45F9-8A6A-CB453C4AD34D}" srcOrd="2" destOrd="0" parTransId="{52C757DF-C625-4CA1-8528-6AFC0C7C6FAE}" sibTransId="{43889B35-BC6F-46D0-BFA9-56E97225DE98}"/>
    <dgm:cxn modelId="{85282DE9-6A98-4911-BC12-3DE667392376}" srcId="{E3CF9C2D-15F1-425E-B123-91AAACC7E301}" destId="{9ACA4766-F58E-41F7-A140-9F23C3D78FF2}" srcOrd="1" destOrd="0" parTransId="{A83BB445-95AD-44EE-9060-F92A93F3EA84}" sibTransId="{2A4B6710-E4A1-47E1-AEC1-52DE23CB68F5}"/>
    <dgm:cxn modelId="{373A60C7-9440-4690-835C-4C9E9554F358}" type="presOf" srcId="{576D01C4-46F3-45F9-8A6A-CB453C4AD34D}" destId="{29B484C7-0DE6-469E-9F24-261F8A6EB930}" srcOrd="0" destOrd="2" presId="urn:microsoft.com/office/officeart/2005/8/layout/hList1"/>
    <dgm:cxn modelId="{DFCBC3BB-085A-4D56-829C-4E196070A285}" type="presOf" srcId="{C94B35EB-0275-4086-B505-9AE5AFFA75C3}" destId="{A8622FBD-B29D-420D-B979-22C1653786E1}" srcOrd="0" destOrd="0" presId="urn:microsoft.com/office/officeart/2005/8/layout/hList1"/>
    <dgm:cxn modelId="{BA17EDC4-CC87-4B2B-B597-EB23A5555AFE}" srcId="{51ACF980-C93B-4866-A108-8B15D234B40C}" destId="{C94B35EB-0275-4086-B505-9AE5AFFA75C3}" srcOrd="0" destOrd="0" parTransId="{848C2C66-65DD-4A0A-AE0E-8F96146C761C}" sibTransId="{86E259E5-1BDA-4B7E-A89E-21FF3803C602}"/>
    <dgm:cxn modelId="{B15C2A93-52DC-4FB1-A6EC-AF9D12C575BF}" type="presOf" srcId="{B1711A6E-BA0B-42FA-B770-3DE16D6CB868}" destId="{BF31909B-D763-4A46-9AFD-12ADE8C5E7DE}" srcOrd="0" destOrd="0" presId="urn:microsoft.com/office/officeart/2005/8/layout/hList1"/>
    <dgm:cxn modelId="{7FC5FB04-B357-4365-BA49-084D60C27CD4}" type="presOf" srcId="{212E0C89-DFFB-4DF8-BD3C-C3FB485959A0}" destId="{66151D87-67A6-4374-9597-A2159849436C}" srcOrd="0" destOrd="2" presId="urn:microsoft.com/office/officeart/2005/8/layout/hList1"/>
    <dgm:cxn modelId="{D90905BB-C170-474A-80CB-90764285A920}" srcId="{E3CF9C2D-15F1-425E-B123-91AAACC7E301}" destId="{36B09EA5-1016-472D-B007-108F3E7ACBAC}" srcOrd="0" destOrd="0" parTransId="{C92ED5C3-0CA4-48C8-8C36-0C923703F979}" sibTransId="{669FFEF3-D897-4BF4-B24A-E6F29C933E61}"/>
    <dgm:cxn modelId="{C46A9F94-D723-4DF1-B4B5-9C05AB3AA62F}" type="presOf" srcId="{015738FB-91E8-42F9-9CFD-852833849654}" destId="{29B484C7-0DE6-469E-9F24-261F8A6EB930}" srcOrd="0" destOrd="0" presId="urn:microsoft.com/office/officeart/2005/8/layout/hList1"/>
    <dgm:cxn modelId="{29216A7E-C50E-4F53-935A-5FF86919BE13}" srcId="{51ACF980-C93B-4866-A108-8B15D234B40C}" destId="{1CCDA16A-D536-4CD2-A645-DADDF416E815}" srcOrd="2" destOrd="0" parTransId="{2AEC8DF5-B779-4090-9E49-E7E1A95B5C82}" sibTransId="{4F4F72DE-EAB1-43C9-93B4-F057FD1D31F6}"/>
    <dgm:cxn modelId="{27012829-96CD-41B5-AEBC-E5631CC92C56}" srcId="{E3CF9C2D-15F1-425E-B123-91AAACC7E301}" destId="{FA2C318B-D0A2-4332-A28B-BBB7F4EAE8E0}" srcOrd="3" destOrd="0" parTransId="{FE14659C-CA1B-4FBB-A7B7-B66A6760BF70}" sibTransId="{23043BA3-8483-4942-800B-B341BF6F1A2E}"/>
    <dgm:cxn modelId="{B7D9C8A5-C451-4BB5-8C13-81734A2E3DAB}" type="presOf" srcId="{9ACA4766-F58E-41F7-A140-9F23C3D78FF2}" destId="{66151D87-67A6-4374-9597-A2159849436C}" srcOrd="0" destOrd="1" presId="urn:microsoft.com/office/officeart/2005/8/layout/hList1"/>
    <dgm:cxn modelId="{9B47C6E5-BE7D-43A3-8BFF-A4B0758CA3AD}" type="presOf" srcId="{E3CF9C2D-15F1-425E-B123-91AAACC7E301}" destId="{373B776D-0E97-4378-ADFF-3CE8588B0244}" srcOrd="0" destOrd="0" presId="urn:microsoft.com/office/officeart/2005/8/layout/hList1"/>
    <dgm:cxn modelId="{407BEAB8-C6BB-4532-B54B-6848B586EC61}" srcId="{7FEC8354-B940-409C-A939-60957D21B49B}" destId="{E3CF9C2D-15F1-425E-B123-91AAACC7E301}" srcOrd="2" destOrd="0" parTransId="{75835788-1A7A-4C9F-8133-0FF7D70F8A1E}" sibTransId="{9159F164-7A94-4F15-A416-481AFEE9140A}"/>
    <dgm:cxn modelId="{BAA474EC-5B3C-4C72-8B77-A8F56F959B35}" type="presOf" srcId="{1CCDA16A-D536-4CD2-A645-DADDF416E815}" destId="{A8622FBD-B29D-420D-B979-22C1653786E1}" srcOrd="0" destOrd="2" presId="urn:microsoft.com/office/officeart/2005/8/layout/hList1"/>
    <dgm:cxn modelId="{920C69EF-29FB-4B34-8661-FBAA115A7AA3}" srcId="{B1711A6E-BA0B-42FA-B770-3DE16D6CB868}" destId="{015738FB-91E8-42F9-9CFD-852833849654}" srcOrd="0" destOrd="0" parTransId="{9312A090-5562-459C-B2B9-4251D5FF57AE}" sibTransId="{46A8F9F5-4932-40C9-AA67-C7BC615F0685}"/>
    <dgm:cxn modelId="{8D9F97CF-66AA-4081-86B0-82BEEE9D2CCC}" srcId="{7FEC8354-B940-409C-A939-60957D21B49B}" destId="{51ACF980-C93B-4866-A108-8B15D234B40C}" srcOrd="1" destOrd="0" parTransId="{0460162C-B94A-45CE-AE0E-7B91780F1BD9}" sibTransId="{DCC5427B-851F-429B-8673-72DB7BFEBEE9}"/>
    <dgm:cxn modelId="{43639401-7FD1-4122-A00E-0F990B50F5E2}" type="presOf" srcId="{7FEC8354-B940-409C-A939-60957D21B49B}" destId="{D7501D78-A465-46FD-A954-98613DFA1936}" srcOrd="0" destOrd="0" presId="urn:microsoft.com/office/officeart/2005/8/layout/hList1"/>
    <dgm:cxn modelId="{675A868A-2E9F-415A-A03D-90A9D0B06988}" srcId="{51ACF980-C93B-4866-A108-8B15D234B40C}" destId="{18A243B1-ACCA-4D3D-8115-88EE60A27C4E}" srcOrd="1" destOrd="0" parTransId="{F56B076B-7EE8-4F50-BD7C-92866DAA46EC}" sibTransId="{229AB0AE-9FDA-436E-8CDE-5B51249CF464}"/>
    <dgm:cxn modelId="{0AEACE77-0F6E-4645-A369-6899CF8889BC}" srcId="{7FEC8354-B940-409C-A939-60957D21B49B}" destId="{B1711A6E-BA0B-42FA-B770-3DE16D6CB868}" srcOrd="0" destOrd="0" parTransId="{B83A6612-083B-4017-8A16-1DC16ADDF78A}" sibTransId="{AEDEEDCD-4E77-4A6C-B69F-473AD24201AB}"/>
    <dgm:cxn modelId="{CF70825B-EF7F-4DC5-86DA-3BA333A3F768}" type="presOf" srcId="{36B09EA5-1016-472D-B007-108F3E7ACBAC}" destId="{66151D87-67A6-4374-9597-A2159849436C}" srcOrd="0" destOrd="0" presId="urn:microsoft.com/office/officeart/2005/8/layout/hList1"/>
    <dgm:cxn modelId="{4EF17795-0558-4A93-A4BA-48444BB3007F}" type="presOf" srcId="{FA2C318B-D0A2-4332-A28B-BBB7F4EAE8E0}" destId="{66151D87-67A6-4374-9597-A2159849436C}" srcOrd="0" destOrd="3" presId="urn:microsoft.com/office/officeart/2005/8/layout/hList1"/>
    <dgm:cxn modelId="{FDCED8FA-14B8-4F7B-9D0A-F11641FCAD98}" srcId="{E3CF9C2D-15F1-425E-B123-91AAACC7E301}" destId="{212E0C89-DFFB-4DF8-BD3C-C3FB485959A0}" srcOrd="2" destOrd="0" parTransId="{AAA77F8A-AE10-4CD5-84AE-090331FC6878}" sibTransId="{A39AC226-52D8-4145-B1D1-D67559C643C2}"/>
    <dgm:cxn modelId="{F5C2C0B3-4A3F-491A-AD40-E24FDCF8692F}" type="presOf" srcId="{F9976AAC-380A-4CFD-BE09-23D5829D90CE}" destId="{29B484C7-0DE6-469E-9F24-261F8A6EB930}" srcOrd="0" destOrd="1" presId="urn:microsoft.com/office/officeart/2005/8/layout/hList1"/>
    <dgm:cxn modelId="{04DA7532-99CB-4B6A-A3E9-51755ABEBD0C}" type="presParOf" srcId="{D7501D78-A465-46FD-A954-98613DFA1936}" destId="{FD166AA0-3590-4240-ABBE-DB239EEA90FA}" srcOrd="0" destOrd="0" presId="urn:microsoft.com/office/officeart/2005/8/layout/hList1"/>
    <dgm:cxn modelId="{E54F0877-5C24-4D5D-BB91-A30858FD5D46}" type="presParOf" srcId="{FD166AA0-3590-4240-ABBE-DB239EEA90FA}" destId="{BF31909B-D763-4A46-9AFD-12ADE8C5E7DE}" srcOrd="0" destOrd="0" presId="urn:microsoft.com/office/officeart/2005/8/layout/hList1"/>
    <dgm:cxn modelId="{1C3BB0D2-16DA-4565-9998-EAAD758BDD2E}" type="presParOf" srcId="{FD166AA0-3590-4240-ABBE-DB239EEA90FA}" destId="{29B484C7-0DE6-469E-9F24-261F8A6EB930}" srcOrd="1" destOrd="0" presId="urn:microsoft.com/office/officeart/2005/8/layout/hList1"/>
    <dgm:cxn modelId="{FACD1B82-1F2A-4A32-A8D3-0ED78DF618CD}" type="presParOf" srcId="{D7501D78-A465-46FD-A954-98613DFA1936}" destId="{13C94B59-ABDF-49A9-8211-ABDE56125FE0}" srcOrd="1" destOrd="0" presId="urn:microsoft.com/office/officeart/2005/8/layout/hList1"/>
    <dgm:cxn modelId="{BD64D553-B820-41B7-94FE-5D71C757EDDC}" type="presParOf" srcId="{D7501D78-A465-46FD-A954-98613DFA1936}" destId="{376F146A-8F5D-4D4A-A68A-76AB191D7085}" srcOrd="2" destOrd="0" presId="urn:microsoft.com/office/officeart/2005/8/layout/hList1"/>
    <dgm:cxn modelId="{2AE80F32-8A8A-4C35-8700-3E1E042FC79C}" type="presParOf" srcId="{376F146A-8F5D-4D4A-A68A-76AB191D7085}" destId="{4663D636-7805-4358-9A6C-D71C9C4E3B86}" srcOrd="0" destOrd="0" presId="urn:microsoft.com/office/officeart/2005/8/layout/hList1"/>
    <dgm:cxn modelId="{676F1158-3B5C-40F0-B0BE-8DCF8FB8E400}" type="presParOf" srcId="{376F146A-8F5D-4D4A-A68A-76AB191D7085}" destId="{A8622FBD-B29D-420D-B979-22C1653786E1}" srcOrd="1" destOrd="0" presId="urn:microsoft.com/office/officeart/2005/8/layout/hList1"/>
    <dgm:cxn modelId="{2193F0DA-D4CE-41C5-8F05-F734E85F270B}" type="presParOf" srcId="{D7501D78-A465-46FD-A954-98613DFA1936}" destId="{BF45D923-DD40-4AD8-B5F7-00FD2FAEB33F}" srcOrd="3" destOrd="0" presId="urn:microsoft.com/office/officeart/2005/8/layout/hList1"/>
    <dgm:cxn modelId="{08CDAB65-6082-4BF5-B43F-36C68D7F374D}" type="presParOf" srcId="{D7501D78-A465-46FD-A954-98613DFA1936}" destId="{339AECAF-74E0-4865-93A1-D916DE798269}" srcOrd="4" destOrd="0" presId="urn:microsoft.com/office/officeart/2005/8/layout/hList1"/>
    <dgm:cxn modelId="{29502371-3634-402F-9A95-21831E426A6D}" type="presParOf" srcId="{339AECAF-74E0-4865-93A1-D916DE798269}" destId="{373B776D-0E97-4378-ADFF-3CE8588B0244}" srcOrd="0" destOrd="0" presId="urn:microsoft.com/office/officeart/2005/8/layout/hList1"/>
    <dgm:cxn modelId="{B537CB0C-1E75-4320-8C8A-BA25C6D7A876}" type="presParOf" srcId="{339AECAF-74E0-4865-93A1-D916DE798269}" destId="{66151D87-67A6-4374-9597-A2159849436C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260F9D79-41CB-499E-8C63-1642F0F1ECF6}" type="datetimeFigureOut">
              <a:rPr lang="en-US"/>
              <a:pPr>
                <a:defRPr/>
              </a:pPr>
              <a:t>2/16/2012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99500"/>
            <a:ext cx="3038475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38" y="8699500"/>
            <a:ext cx="3038475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6C6A5A84-5CBB-453E-BCB8-16AD6A562B3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587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0338" y="0"/>
            <a:ext cx="3038475" cy="4587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018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16025" y="687388"/>
            <a:ext cx="4578350" cy="343376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675" y="4351338"/>
            <a:ext cx="5607050" cy="41211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99500"/>
            <a:ext cx="3038475" cy="4587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0338" y="8699500"/>
            <a:ext cx="3038475" cy="4587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60860D02-6B7A-48ED-BE57-02868394EBB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7043AD7B-BCFB-4A2E-AF26-002F3519BE32}" type="slidenum">
              <a:rPr lang="en-US" smtClean="0"/>
              <a:pPr/>
              <a:t>1</a:t>
            </a:fld>
            <a:endParaRPr lang="en-US" smtClean="0"/>
          </a:p>
        </p:txBody>
      </p:sp>
      <p:sp>
        <p:nvSpPr>
          <p:cNvPr id="53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/>
              <a:t>Draft PowerPoint for: </a:t>
            </a:r>
          </a:p>
          <a:p>
            <a:pPr eaLnBrk="1" hangingPunct="1">
              <a:defRPr/>
            </a:pPr>
            <a:r>
              <a:rPr lang="en-US" dirty="0" smtClean="0"/>
              <a:t>KC Board of Health, 1/19/12</a:t>
            </a:r>
          </a:p>
          <a:p>
            <a:pPr eaLnBrk="1" hangingPunct="1">
              <a:defRPr/>
            </a:pPr>
            <a:r>
              <a:rPr lang="en-US" dirty="0" smtClean="0"/>
              <a:t>Seattle Times, 1/31/12, add slide on how to get more info/data</a:t>
            </a:r>
          </a:p>
          <a:p>
            <a:pPr eaLnBrk="1" hangingPunct="1">
              <a:defRPr/>
            </a:pPr>
            <a:r>
              <a:rPr lang="en-US" dirty="0" smtClean="0"/>
              <a:t>2/8/12 (HRT per DF) Deleted 3 slides, added slides #28 &amp; 29.</a:t>
            </a:r>
          </a:p>
          <a:p>
            <a:pPr>
              <a:defRPr/>
            </a:pPr>
            <a:endParaRPr lang="en-US" dirty="0" smtClean="0"/>
          </a:p>
          <a:p>
            <a:pPr>
              <a:defRPr/>
            </a:pPr>
            <a:r>
              <a:rPr lang="en-US" dirty="0" smtClean="0"/>
              <a:t>Storyline:</a:t>
            </a:r>
          </a:p>
          <a:p>
            <a:pPr marL="171450" indent="-171450">
              <a:buFont typeface="Arial" pitchFamily="34" charset="0"/>
              <a:buChar char="•"/>
              <a:defRPr/>
            </a:pPr>
            <a:r>
              <a:rPr lang="en-US" dirty="0" smtClean="0"/>
              <a:t>Health and economic well-being are linked for most countries, but in spite of its economic affluence the US’s health measures are falling behind.</a:t>
            </a:r>
          </a:p>
          <a:p>
            <a:pPr marL="171450" indent="-171450">
              <a:buFont typeface="Arial" pitchFamily="34" charset="0"/>
              <a:buChar char="•"/>
              <a:defRPr/>
            </a:pPr>
            <a:r>
              <a:rPr lang="en-US" dirty="0" smtClean="0"/>
              <a:t>King County has relatively good average health measures, but residents in some parts of the county are much less healthy than others.  Why is this? </a:t>
            </a:r>
          </a:p>
          <a:p>
            <a:pPr marL="171450" indent="-171450">
              <a:buFont typeface="Arial" pitchFamily="34" charset="0"/>
              <a:buChar char="•"/>
              <a:defRPr/>
            </a:pPr>
            <a:r>
              <a:rPr lang="en-US" dirty="0" smtClean="0"/>
              <a:t>King County is becoming increasingly separated, by income, race and ethnicity and immigration status.  </a:t>
            </a:r>
          </a:p>
          <a:p>
            <a:pPr marL="171450" indent="-171450">
              <a:buFont typeface="Arial" pitchFamily="34" charset="0"/>
              <a:buChar char="•"/>
              <a:defRPr/>
            </a:pPr>
            <a:r>
              <a:rPr lang="en-US" dirty="0" smtClean="0"/>
              <a:t>The features of some King County communities have detrimental effects on residents’ health.</a:t>
            </a:r>
          </a:p>
          <a:p>
            <a:pPr marL="171450" indent="-171450">
              <a:buFont typeface="Arial" pitchFamily="34" charset="0"/>
              <a:buChar char="•"/>
              <a:defRPr/>
            </a:pPr>
            <a:r>
              <a:rPr lang="en-US" dirty="0" smtClean="0"/>
              <a:t>As a result, King County has some of the most profound health inequities among large US counties.</a:t>
            </a:r>
          </a:p>
          <a:p>
            <a:pPr marL="171450" indent="-171450">
              <a:buFont typeface="Arial" pitchFamily="34" charset="0"/>
              <a:buChar char="•"/>
              <a:defRPr/>
            </a:pPr>
            <a:r>
              <a:rPr lang="en-US" dirty="0" smtClean="0"/>
              <a:t>In the past, public health and the health care system has had success improving health measures on average, but to address health disparities new approaches are needed.</a:t>
            </a:r>
          </a:p>
          <a:p>
            <a:pPr marL="171450" indent="-171450">
              <a:buFont typeface="Arial" pitchFamily="34" charset="0"/>
              <a:buChar char="•"/>
              <a:defRPr/>
            </a:pPr>
            <a:r>
              <a:rPr lang="en-US" dirty="0" smtClean="0"/>
              <a:t>Place-based interventions that include a component of economic development and that involve a variety of non-traditional partners to improve communities show promise.</a:t>
            </a:r>
          </a:p>
          <a:p>
            <a:pPr eaLnBrk="1" hangingPunct="1">
              <a:defRPr/>
            </a:pPr>
            <a:endParaRPr lang="en-US" dirty="0" smtClean="0"/>
          </a:p>
          <a:p>
            <a:pPr eaLnBrk="1" hangingPunct="1">
              <a:defRPr/>
            </a:pPr>
            <a:endParaRPr lang="en-US" dirty="0" smtClean="0"/>
          </a:p>
          <a:p>
            <a:pPr eaLnBrk="1" hangingPunct="1">
              <a:defRPr/>
            </a:pPr>
            <a:r>
              <a:rPr lang="en-US" dirty="0" smtClean="0"/>
              <a:t>Same PPT for both, but maybe some additional KC health trend slides for BOH</a:t>
            </a:r>
          </a:p>
          <a:p>
            <a:pPr eaLnBrk="1" hangingPunct="1">
              <a:defRPr/>
            </a:pPr>
            <a:r>
              <a:rPr lang="en-US" dirty="0" smtClean="0"/>
              <a:t>“Where to go for more data” for Seattle Times brownbag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55298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smtClean="0"/>
          </a:p>
        </p:txBody>
      </p:sp>
      <p:sp>
        <p:nvSpPr>
          <p:cNvPr id="55299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119736B5-DCDF-45FF-8256-A0EA295D86F8}" type="slidenum">
              <a:rPr lang="en-US" smtClean="0"/>
              <a:pPr/>
              <a:t>2</a:t>
            </a:fld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64514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US" smtClean="0"/>
              <a:t>Source: OECD Health Data 2011; World Bank and national sources for non-OECD countries.</a:t>
            </a:r>
          </a:p>
        </p:txBody>
      </p:sp>
      <p:sp>
        <p:nvSpPr>
          <p:cNvPr id="64515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D7F074F2-1C49-4853-8329-8F82F0704464}" type="slidenum">
              <a:rPr lang="en-US" smtClean="0"/>
              <a:pPr/>
              <a:t>10</a:t>
            </a:fld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91685D8A-0766-4C78-B86C-B35F46CE28CE}" type="slidenum">
              <a:rPr lang="en-US" smtClean="0"/>
              <a:pPr/>
              <a:t>11</a:t>
            </a:fld>
            <a:endParaRPr lang="en-US" smtClean="0"/>
          </a:p>
        </p:txBody>
      </p:sp>
      <p:sp>
        <p:nvSpPr>
          <p:cNvPr id="665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F0E3A3FA-9EF2-4B56-9AEE-CBB4136821FA}" type="slidenum">
              <a:rPr lang="en-US" smtClean="0"/>
              <a:pPr/>
              <a:t>12</a:t>
            </a:fld>
            <a:endParaRPr lang="en-US" smtClean="0"/>
          </a:p>
        </p:txBody>
      </p:sp>
      <p:sp>
        <p:nvSpPr>
          <p:cNvPr id="68610" name="Rectangle 7"/>
          <p:cNvSpPr txBox="1">
            <a:spLocks noGrp="1" noChangeArrowheads="1"/>
          </p:cNvSpPr>
          <p:nvPr/>
        </p:nvSpPr>
        <p:spPr bwMode="auto">
          <a:xfrm>
            <a:off x="3970338" y="8699500"/>
            <a:ext cx="3038475" cy="45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BA56627B-84DA-42DF-AD7E-8B7C4560F334}" type="slidenum">
              <a:rPr lang="en-US" sz="1200"/>
              <a:pPr algn="r"/>
              <a:t>12</a:t>
            </a:fld>
            <a:endParaRPr lang="en-US" sz="1200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03A761C9-8322-4F45-B5FF-B6AB25BDBA8F}" type="slidenum">
              <a:rPr lang="en-US" smtClean="0"/>
              <a:pPr/>
              <a:t>13</a:t>
            </a:fld>
            <a:endParaRPr lang="en-US" smtClean="0"/>
          </a:p>
        </p:txBody>
      </p:sp>
      <p:sp>
        <p:nvSpPr>
          <p:cNvPr id="70658" name="Rectangle 7"/>
          <p:cNvSpPr txBox="1">
            <a:spLocks noGrp="1" noChangeArrowheads="1"/>
          </p:cNvSpPr>
          <p:nvPr/>
        </p:nvSpPr>
        <p:spPr bwMode="auto">
          <a:xfrm>
            <a:off x="3970338" y="8699500"/>
            <a:ext cx="3038475" cy="45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03E327F0-E136-485D-A7AC-C1B54EEEB91C}" type="slidenum">
              <a:rPr lang="en-US" sz="1200"/>
              <a:pPr algn="r"/>
              <a:t>13</a:t>
            </a:fld>
            <a:endParaRPr lang="en-US" sz="1200"/>
          </a:p>
        </p:txBody>
      </p:sp>
      <p:sp>
        <p:nvSpPr>
          <p:cNvPr id="706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smtClean="0"/>
              <a:t>Simplify, two or three age categories with round number breaks</a:t>
            </a:r>
          </a:p>
          <a:p>
            <a:pPr eaLnBrk="1" hangingPunct="1"/>
            <a:r>
              <a:rPr lang="en-US" smtClean="0"/>
              <a:t>Add to 100 more easily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72706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GB" smtClean="0"/>
              <a:t>BRFSS data from 2006-2010, by Zip code with city boundaries</a:t>
            </a:r>
            <a:endParaRPr lang="en-US" smtClean="0"/>
          </a:p>
          <a:p>
            <a:r>
              <a:rPr lang="en-US" smtClean="0"/>
              <a:t>Notes: updated 1/12/2011</a:t>
            </a:r>
          </a:p>
          <a:p>
            <a:endParaRPr lang="en-US" smtClean="0"/>
          </a:p>
          <a:p>
            <a:r>
              <a:rPr lang="en-US" smtClean="0"/>
              <a:t>Shadings are relative to the KC Average,</a:t>
            </a:r>
          </a:p>
          <a:p>
            <a:r>
              <a:rPr lang="en-US" smtClean="0"/>
              <a:t>Indicator (Adults 18+)                    KC Average         dark red (highest)           dark blue (lowest)</a:t>
            </a:r>
          </a:p>
          <a:p>
            <a:r>
              <a:rPr lang="en-US" smtClean="0"/>
              <a:t>Obese                                                 21%                        6 to14%                                -13 to -9%</a:t>
            </a:r>
          </a:p>
          <a:p>
            <a:r>
              <a:rPr lang="en-US" smtClean="0"/>
              <a:t>Uninsured                                           13%                        8 to 17%                               -10 to -7%</a:t>
            </a:r>
          </a:p>
          <a:p>
            <a:r>
              <a:rPr lang="en-US" smtClean="0"/>
              <a:t>Smoking                                             12%                        6 to 10%                               -9 to -5% </a:t>
            </a:r>
          </a:p>
          <a:p>
            <a:endParaRPr lang="en-US" smtClean="0"/>
          </a:p>
        </p:txBody>
      </p:sp>
      <p:sp>
        <p:nvSpPr>
          <p:cNvPr id="72707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C4CDD25F-C67A-4300-B9C7-233CE0021419}" type="slidenum">
              <a:rPr lang="en-US" smtClean="0"/>
              <a:pPr/>
              <a:t>14</a:t>
            </a:fld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7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US" smtClean="0"/>
              <a:t>NEED PIX OF TWO NEIGHBORHOODS</a:t>
            </a:r>
          </a:p>
          <a:p>
            <a:endParaRPr lang="en-US" smtClean="0"/>
          </a:p>
          <a:p>
            <a:r>
              <a:rPr lang="en-US" smtClean="0"/>
              <a:t>A randomized study with 4500 women &amp; children from poor neighborhoods in Northeast cities, Chicago and LA.</a:t>
            </a:r>
          </a:p>
          <a:p>
            <a:endParaRPr lang="en-US" smtClean="0"/>
          </a:p>
          <a:p>
            <a:r>
              <a:rPr lang="en-US" smtClean="0"/>
              <a:t>From 1994 through 1998, the Department of Housing and Urban Development (HUD) randomly assigned 4498 women with children living in public housing in high-poverty urban census tracts (in which ≥40% of residents had incomes below the federal poverty threshold) to one of three groups: 1788 were assigned to receive housing vouchers, which were redeemable only if they moved to a low-poverty census tract (where &lt;10% of residents were poor), and counseling on moving; 1312 were assigned to receive unrestricted, traditional vouchers, with no special counseling on moving; and 1398 were assigned to a control group that was offered neither of these opportunities. From 2008 through 2010, as part of a long-term follow-up survey, we measured data indicating health outcomes, including height, weight, and level of glycated hemoglobin (HbA1c). </a:t>
            </a:r>
          </a:p>
          <a:p>
            <a:endParaRPr lang="en-US" smtClean="0"/>
          </a:p>
          <a:p>
            <a:r>
              <a:rPr lang="en-US" smtClean="0"/>
              <a:t>New England Journal of Medicine (2011) 365:16 1509 – 1519</a:t>
            </a:r>
          </a:p>
          <a:p>
            <a:endParaRPr lang="en-US" smtClean="0"/>
          </a:p>
          <a:p>
            <a:r>
              <a:rPr lang="en-US" smtClean="0"/>
              <a:t>"We didn't think of neighborhoods as having a health effect, but it turns out to have an effect in the ballpark of the size that we would see from medical interventions that address diabetes," 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US" smtClean="0"/>
              <a:t>Took out stuff and combined others. 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3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79874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US" smtClean="0"/>
              <a:t>Adult Smoking: US</a:t>
            </a:r>
          </a:p>
          <a:p>
            <a:r>
              <a:rPr lang="en-US" smtClean="0"/>
              <a:t>Seat belt use: Washington state</a:t>
            </a:r>
          </a:p>
          <a:p>
            <a:r>
              <a:rPr lang="en-US" smtClean="0"/>
              <a:t>Infant mortality and Teen births: King County</a:t>
            </a:r>
          </a:p>
          <a:p>
            <a:endParaRPr lang="en-US" smtClean="0"/>
          </a:p>
          <a:p>
            <a:r>
              <a:rPr lang="en-US" smtClean="0"/>
              <a:t>Key footnote on seat belt: 6/13/02 primary seat belt law effective.    Got to 83% with a secondary law and lots of education. It took a primary law, with enforcement and more education for us to get to that 98% current rate.</a:t>
            </a:r>
          </a:p>
          <a:p>
            <a:endParaRPr lang="en-US" smtClean="0"/>
          </a:p>
          <a:p>
            <a:r>
              <a:rPr lang="en-US" smtClean="0"/>
              <a:t>Notes and Sources: </a:t>
            </a:r>
          </a:p>
          <a:p>
            <a:r>
              <a:rPr lang="en-US" smtClean="0"/>
              <a:t>Seat belt data from Injury Prevention Program, Washington Traffic Safety Commission</a:t>
            </a:r>
          </a:p>
          <a:p>
            <a:r>
              <a:rPr lang="en-US" smtClean="0"/>
              <a:t>Adolescent Birth and infant mortality data from APDE</a:t>
            </a:r>
          </a:p>
          <a:p>
            <a:pPr eaLnBrk="1" hangingPunct="1">
              <a:spcBef>
                <a:spcPct val="0"/>
              </a:spcBef>
            </a:pPr>
            <a:r>
              <a:rPr lang="en-US" smtClean="0"/>
              <a:t>Tobacco: http://www.cdc.gov/tobacco/data_statistics/tables/trends/cig_smoking/index.htm   National tobacco trend from CDC.</a:t>
            </a:r>
          </a:p>
          <a:p>
            <a:endParaRPr lang="en-US" smtClean="0"/>
          </a:p>
        </p:txBody>
      </p:sp>
      <p:sp>
        <p:nvSpPr>
          <p:cNvPr id="79875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7483AEFD-045E-4340-A603-451E853E1868}" type="slidenum">
              <a:rPr lang="en-US" smtClean="0"/>
              <a:pPr/>
              <a:t>18</a:t>
            </a:fld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F06748F8-4B1A-402C-8469-6025C890CB2B}" type="slidenum">
              <a:rPr lang="en-US" smtClean="0"/>
              <a:pPr/>
              <a:t>19</a:t>
            </a:fld>
            <a:endParaRPr lang="en-US" smtClean="0"/>
          </a:p>
        </p:txBody>
      </p:sp>
      <p:sp>
        <p:nvSpPr>
          <p:cNvPr id="819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smtClean="0"/>
              <a:t>NEEDS TO BE COMPACTED – LESS HORIZONTAL </a:t>
            </a:r>
          </a:p>
          <a:p>
            <a:pPr eaLnBrk="1" hangingPunct="1"/>
            <a:endParaRPr lang="en-US" smtClean="0"/>
          </a:p>
          <a:p>
            <a:pPr eaLnBrk="1" hangingPunct="1"/>
            <a:r>
              <a:rPr lang="en-US" smtClean="0"/>
              <a:t>While smoking levels have continued to decline for White, Hispanic and Asian American residents of King County, smoking rates have remained stagnant for African Americans here.</a:t>
            </a: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3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90114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ct val="0"/>
              </a:spcBef>
            </a:pPr>
            <a:r>
              <a:rPr lang="en-US" smtClean="0">
                <a:solidFill>
                  <a:srgbClr val="000000"/>
                </a:solidFill>
              </a:rPr>
              <a:t>CPPW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</a:pPr>
            <a:r>
              <a:rPr lang="en-US" smtClean="0">
                <a:solidFill>
                  <a:srgbClr val="000000"/>
                </a:solidFill>
              </a:rPr>
              <a:t>Global 2 Local update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</a:pPr>
            <a:r>
              <a:rPr lang="en-US" smtClean="0">
                <a:solidFill>
                  <a:srgbClr val="000000"/>
                </a:solidFill>
              </a:rPr>
              <a:t>Equity and Social Justice Initiative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</a:pPr>
            <a:r>
              <a:rPr lang="en-US" smtClean="0">
                <a:solidFill>
                  <a:srgbClr val="000000"/>
                </a:solidFill>
              </a:rPr>
              <a:t>King County Strategic Plan, health in all policies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</a:pPr>
            <a:endParaRPr lang="en-US" smtClean="0">
              <a:solidFill>
                <a:srgbClr val="000000"/>
              </a:solidFill>
            </a:endParaRPr>
          </a:p>
          <a:p>
            <a:pPr eaLnBrk="1" hangingPunct="1">
              <a:lnSpc>
                <a:spcPct val="90000"/>
              </a:lnSpc>
              <a:spcBef>
                <a:spcPct val="0"/>
              </a:spcBef>
            </a:pPr>
            <a:r>
              <a:rPr lang="en-US" smtClean="0">
                <a:solidFill>
                  <a:srgbClr val="000000"/>
                </a:solidFill>
              </a:rPr>
              <a:t>Value of working with non-traditional partners, common interventions</a:t>
            </a:r>
          </a:p>
          <a:p>
            <a:endParaRPr lang="en-US" smtClean="0"/>
          </a:p>
        </p:txBody>
      </p:sp>
      <p:sp>
        <p:nvSpPr>
          <p:cNvPr id="90115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C6DA0EAE-D98D-4DD6-ADBA-4C69706FF13B}" type="slidenum">
              <a:rPr lang="en-US" smtClean="0"/>
              <a:pPr/>
              <a:t>25</a:t>
            </a:fld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80E9417E-E8F8-444D-BDCC-114FC54FD80F}" type="slidenum">
              <a:rPr lang="en-US" smtClean="0"/>
              <a:pPr/>
              <a:t>26</a:t>
            </a:fld>
            <a:endParaRPr lang="en-US" smtClean="0"/>
          </a:p>
        </p:txBody>
      </p:sp>
      <p:sp>
        <p:nvSpPr>
          <p:cNvPr id="921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6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smtClean="0"/>
              <a:t>Another options for “solutions,” could also build out a G2L slide</a:t>
            </a:r>
          </a:p>
          <a:p>
            <a:pPr eaLnBrk="1" hangingPunct="1"/>
            <a:r>
              <a:rPr lang="en-US" smtClean="0"/>
              <a:t>Photo options, CPPW, more photos in 11/7/11 federal reserve PPT, and on www.healthykingcounty.org  </a:t>
            </a: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09" name="Rectangle 7"/>
          <p:cNvSpPr txBox="1">
            <a:spLocks noGrp="1" noChangeArrowheads="1"/>
          </p:cNvSpPr>
          <p:nvPr/>
        </p:nvSpPr>
        <p:spPr bwMode="auto">
          <a:xfrm>
            <a:off x="3970338" y="8699500"/>
            <a:ext cx="3038475" cy="45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78D58CA6-239D-4FD1-8472-B0BA7BBBE2D1}" type="slidenum">
              <a:rPr lang="en-US" sz="1200"/>
              <a:pPr algn="r"/>
              <a:t>27</a:t>
            </a:fld>
            <a:endParaRPr lang="en-US" sz="1200"/>
          </a:p>
        </p:txBody>
      </p:sp>
      <p:sp>
        <p:nvSpPr>
          <p:cNvPr id="942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5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5.jpeg"/><Relationship Id="rId5" Type="http://schemas.openxmlformats.org/officeDocument/2006/relationships/image" Target="../media/image6.jpeg"/><Relationship Id="rId4" Type="http://schemas.openxmlformats.org/officeDocument/2006/relationships/image" Target="../media/image4.jpe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5.jpeg"/><Relationship Id="rId5" Type="http://schemas.openxmlformats.org/officeDocument/2006/relationships/image" Target="../media/image6.jpeg"/><Relationship Id="rId4" Type="http://schemas.openxmlformats.org/officeDocument/2006/relationships/image" Target="../media/image4.jpeg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.xml"/><Relationship Id="rId6" Type="http://schemas.openxmlformats.org/officeDocument/2006/relationships/image" Target="../media/image5.jpeg"/><Relationship Id="rId5" Type="http://schemas.openxmlformats.org/officeDocument/2006/relationships/image" Target="../media/image6.jpeg"/><Relationship Id="rId4" Type="http://schemas.openxmlformats.org/officeDocument/2006/relationships/image" Target="../media/image4.jpeg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 userDrawn="1"/>
        </p:nvPicPr>
        <p:blipFill>
          <a:blip r:embed="rId2"/>
          <a:srcRect t="14951" b="6812"/>
          <a:stretch>
            <a:fillRect/>
          </a:stretch>
        </p:blipFill>
        <p:spPr bwMode="auto">
          <a:xfrm>
            <a:off x="1938338" y="5372100"/>
            <a:ext cx="1912937" cy="148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6"/>
          <p:cNvPicPr>
            <a:picLocks noChangeAspect="1"/>
          </p:cNvPicPr>
          <p:nvPr userDrawn="1"/>
        </p:nvPicPr>
        <p:blipFill>
          <a:blip r:embed="rId3"/>
          <a:srcRect l="3056" r="8028" b="4633"/>
          <a:stretch>
            <a:fillRect/>
          </a:stretch>
        </p:blipFill>
        <p:spPr bwMode="auto">
          <a:xfrm>
            <a:off x="5380038" y="5289550"/>
            <a:ext cx="2217737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7"/>
          <p:cNvPicPr>
            <a:picLocks noChangeAspect="1"/>
          </p:cNvPicPr>
          <p:nvPr userDrawn="1"/>
        </p:nvPicPr>
        <p:blipFill>
          <a:blip r:embed="rId4"/>
          <a:srcRect l="7178" r="13737" b="3465"/>
          <a:stretch>
            <a:fillRect/>
          </a:stretch>
        </p:blipFill>
        <p:spPr bwMode="auto">
          <a:xfrm>
            <a:off x="7521575" y="5372100"/>
            <a:ext cx="1622425" cy="148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Date Placeholder 3"/>
          <p:cNvSpPr txBox="1">
            <a:spLocks/>
          </p:cNvSpPr>
          <p:nvPr userDrawn="1"/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>
              <a:defRPr/>
            </a:pPr>
            <a:fld id="{56ACF59D-F972-49EA-BB22-0CEEA809F48F}" type="datetimeFigureOut">
              <a:rPr lang="en-US" smtClean="0"/>
              <a:pPr>
                <a:defRPr/>
              </a:pPr>
              <a:t>2/16/2012</a:t>
            </a:fld>
            <a:endParaRPr lang="en-US"/>
          </a:p>
        </p:txBody>
      </p:sp>
      <p:sp>
        <p:nvSpPr>
          <p:cNvPr id="8" name="Slide Number Placeholder 5"/>
          <p:cNvSpPr txBox="1">
            <a:spLocks/>
          </p:cNvSpPr>
          <p:nvPr userDrawn="1"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>
              <a:defRPr/>
            </a:pPr>
            <a:fld id="{58428B3E-4E3B-46DC-95D6-DA004FEE030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pic>
        <p:nvPicPr>
          <p:cNvPr id="9" name="Picture 10"/>
          <p:cNvPicPr>
            <a:picLocks noChangeAspect="1"/>
          </p:cNvPicPr>
          <p:nvPr userDrawn="1"/>
        </p:nvPicPr>
        <p:blipFill>
          <a:blip r:embed="rId5"/>
          <a:srcRect l="-664" b="26880"/>
          <a:stretch>
            <a:fillRect/>
          </a:stretch>
        </p:blipFill>
        <p:spPr bwMode="auto">
          <a:xfrm>
            <a:off x="3840163" y="5286375"/>
            <a:ext cx="1544637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2"/>
          <p:cNvPicPr>
            <a:picLocks noChangeAspect="1"/>
          </p:cNvPicPr>
          <p:nvPr userDrawn="1"/>
        </p:nvPicPr>
        <p:blipFill rotWithShape="1">
          <a:blip r:embed="rId6" cstate="print">
            <a:duotone>
              <a:schemeClr val="accent1">
                <a:shade val="45000"/>
                <a:satMod val="135000"/>
              </a:schemeClr>
              <a:prstClr val="white"/>
            </a:duotone>
            <a:extLst/>
          </a:blip>
          <a:srcRect r="22572" b="7664"/>
          <a:stretch/>
        </p:blipFill>
        <p:spPr>
          <a:xfrm>
            <a:off x="1" y="5294601"/>
            <a:ext cx="1933836" cy="1563399"/>
          </a:xfrm>
          <a:prstGeom prst="rect">
            <a:avLst/>
          </a:prstGeom>
        </p:spPr>
      </p:pic>
      <p:sp>
        <p:nvSpPr>
          <p:cNvPr id="11" name="Rectangle 13"/>
          <p:cNvSpPr/>
          <p:nvPr userDrawn="1"/>
        </p:nvSpPr>
        <p:spPr>
          <a:xfrm>
            <a:off x="0" y="5265738"/>
            <a:ext cx="9144000" cy="160337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bg1">
                    <a:lumMod val="50000"/>
                  </a:schemeClr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1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568D7D-2488-47AD-9F1B-3D1910BEC00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CF6E54-3A63-49D4-92EF-A8F2BADD55B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E7CD0F-12AD-4EFD-9DB0-A487A212CB6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B3E041-F658-430F-9E15-B1F6FF86CFE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3ACCD2-82CC-4ED4-BCA8-CA5BF591B6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397F8A-4EAB-43B5-8987-4C5620659C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247ACB-7B1F-4A10-96F7-795A7B8077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D541F7-69B0-41AA-95EB-E8FAFA70C9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5133FA-CB64-49D3-8D2E-1D867AB2D5F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A310BE-554C-462F-9F40-CD7252AB6B3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6BEDF0-DC0E-4B8D-B194-D748B982E86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/>
          <a:srcRect l="3056" r="8028" b="4633"/>
          <a:stretch>
            <a:fillRect/>
          </a:stretch>
        </p:blipFill>
        <p:spPr bwMode="auto">
          <a:xfrm>
            <a:off x="5380038" y="5289550"/>
            <a:ext cx="2217737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3"/>
          <p:cNvPicPr>
            <a:picLocks noChangeAspect="1"/>
          </p:cNvPicPr>
          <p:nvPr userDrawn="1"/>
        </p:nvPicPr>
        <p:blipFill>
          <a:blip r:embed="rId3"/>
          <a:srcRect l="7178" r="13737" b="3465"/>
          <a:stretch>
            <a:fillRect/>
          </a:stretch>
        </p:blipFill>
        <p:spPr bwMode="auto">
          <a:xfrm>
            <a:off x="7521575" y="5372100"/>
            <a:ext cx="1622425" cy="148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8"/>
          <p:cNvPicPr>
            <a:picLocks noChangeAspect="1"/>
          </p:cNvPicPr>
          <p:nvPr userDrawn="1"/>
        </p:nvPicPr>
        <p:blipFill>
          <a:blip r:embed="rId4"/>
          <a:srcRect b="19518"/>
          <a:stretch>
            <a:fillRect/>
          </a:stretch>
        </p:blipFill>
        <p:spPr bwMode="auto">
          <a:xfrm>
            <a:off x="4002088" y="5286375"/>
            <a:ext cx="1393825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9"/>
          <p:cNvPicPr>
            <a:picLocks noChangeAspect="1"/>
          </p:cNvPicPr>
          <p:nvPr userDrawn="1"/>
        </p:nvPicPr>
        <p:blipFill>
          <a:blip r:embed="rId5"/>
          <a:srcRect b="29807"/>
          <a:stretch>
            <a:fillRect/>
          </a:stretch>
        </p:blipFill>
        <p:spPr bwMode="auto">
          <a:xfrm>
            <a:off x="1933575" y="5297488"/>
            <a:ext cx="2078038" cy="1560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1"/>
          <p:cNvPicPr>
            <a:picLocks noChangeAspect="1"/>
          </p:cNvPicPr>
          <p:nvPr userDrawn="1"/>
        </p:nvPicPr>
        <p:blipFill rotWithShape="1">
          <a:blip r:embed="rId6" cstate="print">
            <a:duotone>
              <a:schemeClr val="accent1">
                <a:shade val="45000"/>
                <a:satMod val="135000"/>
              </a:schemeClr>
              <a:prstClr val="white"/>
            </a:duotone>
            <a:extLst/>
          </a:blip>
          <a:srcRect r="22572" b="7664"/>
          <a:stretch/>
        </p:blipFill>
        <p:spPr>
          <a:xfrm>
            <a:off x="1" y="5294601"/>
            <a:ext cx="1933836" cy="1563399"/>
          </a:xfrm>
          <a:prstGeom prst="rect">
            <a:avLst/>
          </a:prstGeom>
        </p:spPr>
      </p:pic>
      <p:sp>
        <p:nvSpPr>
          <p:cNvPr id="9" name="Rectangle 12"/>
          <p:cNvSpPr/>
          <p:nvPr userDrawn="1"/>
        </p:nvSpPr>
        <p:spPr>
          <a:xfrm>
            <a:off x="0" y="5265738"/>
            <a:ext cx="9144000" cy="160337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>
            <a:normAutofit/>
          </a:bodyPr>
          <a:lstStyle>
            <a:lvl1pPr>
              <a:defRPr sz="400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98674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BD2291D6-C3DE-4A25-AFA7-6C76B6B4AC07}" type="datetimeFigureOut">
              <a:rPr lang="en-US"/>
              <a:pPr>
                <a:defRPr/>
              </a:pPr>
              <a:t>2/16/2012</a:t>
            </a:fld>
            <a:endParaRPr lang="en-US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AFB6E250-0CBC-4921-AEB0-303C1F5CE2C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 userDrawn="1"/>
        </p:nvSpPr>
        <p:spPr>
          <a:xfrm>
            <a:off x="0" y="0"/>
            <a:ext cx="9144000" cy="9747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Snip Diagonal Corner Rectangle 8"/>
          <p:cNvSpPr/>
          <p:nvPr userDrawn="1"/>
        </p:nvSpPr>
        <p:spPr>
          <a:xfrm>
            <a:off x="0" y="46038"/>
            <a:ext cx="9144000" cy="868362"/>
          </a:xfrm>
          <a:prstGeom prst="snip2DiagRect">
            <a:avLst/>
          </a:prstGeom>
          <a:solidFill>
            <a:schemeClr val="accent5">
              <a:lumMod val="50000"/>
            </a:schemeClr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04172"/>
            <a:ext cx="8229600" cy="763923"/>
          </a:xfrm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56175"/>
            <a:ext cx="8229600" cy="521730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FF0703E3-2FB0-4D7C-869A-57430363BBAF}" type="datetimeFigureOut">
              <a:rPr lang="en-US"/>
              <a:pPr>
                <a:defRPr/>
              </a:pPr>
              <a:t>2/16/2012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4879CA71-FD52-4CF2-8991-4237140B044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6825858A-C19E-422C-AE46-7740356D8C64}" type="datetimeFigureOut">
              <a:rPr lang="en-US"/>
              <a:pPr>
                <a:defRPr/>
              </a:pPr>
              <a:t>2/16/2012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A86AC89C-1957-4E62-BF43-016EBE6EEB2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BBF225AD-72B6-407F-988D-462F2B6BF9A4}" type="datetimeFigureOut">
              <a:rPr lang="en-US"/>
              <a:pPr>
                <a:defRPr/>
              </a:pPr>
              <a:t>2/16/2012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F354C2BA-2F90-4803-9338-C8A97C40E37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2AA1B635-E20E-4B3F-91FA-92A9B3EDE444}" type="datetimeFigureOut">
              <a:rPr lang="en-US"/>
              <a:pPr>
                <a:defRPr/>
              </a:pPr>
              <a:t>2/16/2012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1C30D8CD-C2FA-4361-9CD0-DFEDBD9EBEE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A17EF994-86E3-4EA5-B0F6-B8EE10AA1976}" type="datetimeFigureOut">
              <a:rPr lang="en-US"/>
              <a:pPr>
                <a:defRPr/>
              </a:pPr>
              <a:t>2/16/2012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ECA9F1A0-8947-436E-BF0C-47159A5BA13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2ACD6F6B-3DFC-41F5-97A2-BD711FA4E7F9}" type="datetimeFigureOut">
              <a:rPr lang="en-US"/>
              <a:pPr>
                <a:defRPr/>
              </a:pPr>
              <a:t>2/16/2012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D2F423C7-8F65-4F1B-A4A1-02A70E75603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7CA1131D-F161-4184-818B-7B616160ABD3}" type="datetimeFigureOut">
              <a:rPr lang="en-US"/>
              <a:pPr>
                <a:defRPr/>
              </a:pPr>
              <a:t>2/16/2012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D5EB4DC3-6FEB-4E69-B6E4-8FC4DB8671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27A80793-8694-4B51-9D57-D0A5F6DBC462}" type="datetimeFigureOut">
              <a:rPr lang="en-US"/>
              <a:pPr>
                <a:defRPr/>
              </a:pPr>
              <a:t>2/16/2012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AE6D1D60-7C43-4E6A-AA9E-29AE12CBC3A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EEF08F28-3FCA-4ACE-A488-09C16884569C}" type="datetimeFigureOut">
              <a:rPr lang="en-US"/>
              <a:pPr>
                <a:defRPr/>
              </a:pPr>
              <a:t>2/16/2012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97571F61-5C00-4075-AC31-52DDC337372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D439D522-BA21-4F65-BECF-B1C43AC87EAA}" type="datetimeFigureOut">
              <a:rPr lang="en-US"/>
              <a:pPr>
                <a:defRPr/>
              </a:pPr>
              <a:t>2/16/2012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4542A81C-7F12-40FB-96AF-F67E76ECD4C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/>
          <a:srcRect l="3056" r="8028" b="4633"/>
          <a:stretch>
            <a:fillRect/>
          </a:stretch>
        </p:blipFill>
        <p:spPr bwMode="auto">
          <a:xfrm>
            <a:off x="5380038" y="5289550"/>
            <a:ext cx="2217737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3"/>
          <p:cNvPicPr>
            <a:picLocks noChangeAspect="1"/>
          </p:cNvPicPr>
          <p:nvPr userDrawn="1"/>
        </p:nvPicPr>
        <p:blipFill>
          <a:blip r:embed="rId3"/>
          <a:srcRect l="7178" r="13737" b="3465"/>
          <a:stretch>
            <a:fillRect/>
          </a:stretch>
        </p:blipFill>
        <p:spPr bwMode="auto">
          <a:xfrm>
            <a:off x="7521575" y="5372100"/>
            <a:ext cx="1622425" cy="148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8"/>
          <p:cNvPicPr>
            <a:picLocks noChangeAspect="1"/>
          </p:cNvPicPr>
          <p:nvPr userDrawn="1"/>
        </p:nvPicPr>
        <p:blipFill>
          <a:blip r:embed="rId4"/>
          <a:srcRect b="19518"/>
          <a:stretch>
            <a:fillRect/>
          </a:stretch>
        </p:blipFill>
        <p:spPr bwMode="auto">
          <a:xfrm>
            <a:off x="4002088" y="5286375"/>
            <a:ext cx="1393825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9"/>
          <p:cNvPicPr>
            <a:picLocks noChangeAspect="1"/>
          </p:cNvPicPr>
          <p:nvPr userDrawn="1"/>
        </p:nvPicPr>
        <p:blipFill>
          <a:blip r:embed="rId5"/>
          <a:srcRect b="29807"/>
          <a:stretch>
            <a:fillRect/>
          </a:stretch>
        </p:blipFill>
        <p:spPr bwMode="auto">
          <a:xfrm>
            <a:off x="1933575" y="5297488"/>
            <a:ext cx="2078038" cy="1560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1"/>
          <p:cNvPicPr>
            <a:picLocks noChangeAspect="1"/>
          </p:cNvPicPr>
          <p:nvPr userDrawn="1"/>
        </p:nvPicPr>
        <p:blipFill rotWithShape="1">
          <a:blip r:embed="rId6" cstate="print">
            <a:duotone>
              <a:schemeClr val="accent1">
                <a:shade val="45000"/>
                <a:satMod val="135000"/>
              </a:schemeClr>
              <a:prstClr val="white"/>
            </a:duotone>
            <a:extLst/>
          </a:blip>
          <a:srcRect r="22572" b="7664"/>
          <a:stretch/>
        </p:blipFill>
        <p:spPr>
          <a:xfrm>
            <a:off x="1" y="5294601"/>
            <a:ext cx="1933836" cy="1563399"/>
          </a:xfrm>
          <a:prstGeom prst="rect">
            <a:avLst/>
          </a:prstGeom>
        </p:spPr>
      </p:pic>
      <p:sp>
        <p:nvSpPr>
          <p:cNvPr id="9" name="Rectangle 12"/>
          <p:cNvSpPr/>
          <p:nvPr userDrawn="1"/>
        </p:nvSpPr>
        <p:spPr>
          <a:xfrm>
            <a:off x="0" y="5265738"/>
            <a:ext cx="9144000" cy="160337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>
            <a:normAutofit/>
          </a:bodyPr>
          <a:lstStyle>
            <a:lvl1pPr>
              <a:defRPr sz="400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98674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70161A65-4D0B-420E-BF27-864E517120D3}" type="datetimeFigureOut">
              <a:rPr lang="en-US"/>
              <a:pPr>
                <a:defRPr/>
              </a:pPr>
              <a:t>2/16/2012</a:t>
            </a:fld>
            <a:endParaRPr lang="en-US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82B06D36-0811-4C4D-B7FB-F1CCA44485D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 userDrawn="1"/>
        </p:nvSpPr>
        <p:spPr>
          <a:xfrm>
            <a:off x="0" y="0"/>
            <a:ext cx="9144000" cy="9747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Snip Diagonal Corner Rectangle 8"/>
          <p:cNvSpPr/>
          <p:nvPr userDrawn="1"/>
        </p:nvSpPr>
        <p:spPr>
          <a:xfrm>
            <a:off x="0" y="46038"/>
            <a:ext cx="9144000" cy="868362"/>
          </a:xfrm>
          <a:prstGeom prst="snip2DiagRect">
            <a:avLst/>
          </a:prstGeom>
          <a:solidFill>
            <a:schemeClr val="accent5">
              <a:lumMod val="50000"/>
            </a:schemeClr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04172"/>
            <a:ext cx="8229600" cy="763923"/>
          </a:xfrm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56175"/>
            <a:ext cx="8229600" cy="521730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CD6C4F29-60E1-4C85-B4CB-22A8ECEF4E99}" type="datetimeFigureOut">
              <a:rPr lang="en-US"/>
              <a:pPr>
                <a:defRPr/>
              </a:pPr>
              <a:t>2/16/2012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C2F7C033-5AFC-4ABB-AEA3-7E85B402FDA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BBB6046A-60E1-4CD6-890A-863CA03E24BB}" type="datetimeFigureOut">
              <a:rPr lang="en-US"/>
              <a:pPr>
                <a:defRPr/>
              </a:pPr>
              <a:t>2/16/2012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58D3D86B-C7A0-4B90-93D8-EB89EC02834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E7BB930C-BD3F-4F8C-A5C8-288DDE9A39C5}" type="datetimeFigureOut">
              <a:rPr lang="en-US"/>
              <a:pPr>
                <a:defRPr/>
              </a:pPr>
              <a:t>2/16/2012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84766B19-21C9-41E4-B1C0-DF01C8EAF0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1FF18E48-5533-4F91-AEFB-823AD8CE9D95}" type="datetimeFigureOut">
              <a:rPr lang="en-US"/>
              <a:pPr>
                <a:defRPr/>
              </a:pPr>
              <a:t>2/16/2012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B4A78F22-13BC-47FC-8B9D-1191E76B39B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EBF4C81E-865B-4127-ABEE-B5A88E541FB4}" type="datetimeFigureOut">
              <a:rPr lang="en-US"/>
              <a:pPr>
                <a:defRPr/>
              </a:pPr>
              <a:t>2/16/2012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072A30A8-8464-4341-8DF7-7DAE96DBC66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6911063A-674A-4A6F-B20B-6E636A30F7B0}" type="datetimeFigureOut">
              <a:rPr lang="en-US"/>
              <a:pPr>
                <a:defRPr/>
              </a:pPr>
              <a:t>2/16/2012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9B00A381-6B37-413E-BD07-763AE4FCA87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D62F7293-D381-4C4F-97F4-B433832D4F4E}" type="datetimeFigureOut">
              <a:rPr lang="en-US"/>
              <a:pPr>
                <a:defRPr/>
              </a:pPr>
              <a:t>2/16/2012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5B3E0760-97E7-4FE0-BBB9-E2DAF2815C8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B1B55F36-5D0C-42BC-A752-3B407DFAB3B2}" type="datetimeFigureOut">
              <a:rPr lang="en-US"/>
              <a:pPr>
                <a:defRPr/>
              </a:pPr>
              <a:t>2/16/2012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D7270BA1-3BA9-4176-A60D-A26F4858D7D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837D88B0-CE7E-4032-81E2-1BA2FD582EBB}" type="datetimeFigureOut">
              <a:rPr lang="en-US"/>
              <a:pPr>
                <a:defRPr/>
              </a:pPr>
              <a:t>2/16/2012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B6AA54F5-7268-4CDF-A906-04E7B7784AE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4C6CE401-9090-4175-AF9C-DB33D48ECEC0}" type="datetimeFigureOut">
              <a:rPr lang="en-US"/>
              <a:pPr>
                <a:defRPr/>
              </a:pPr>
              <a:t>2/16/2012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B4F20F68-DA89-4663-9CD6-A8D4380E83C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/>
          <a:srcRect l="3056" r="8028" b="4633"/>
          <a:stretch>
            <a:fillRect/>
          </a:stretch>
        </p:blipFill>
        <p:spPr bwMode="auto">
          <a:xfrm>
            <a:off x="5380038" y="5289550"/>
            <a:ext cx="2217737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3"/>
          <p:cNvPicPr>
            <a:picLocks noChangeAspect="1"/>
          </p:cNvPicPr>
          <p:nvPr userDrawn="1"/>
        </p:nvPicPr>
        <p:blipFill>
          <a:blip r:embed="rId3"/>
          <a:srcRect l="7178" r="13737" b="3465"/>
          <a:stretch>
            <a:fillRect/>
          </a:stretch>
        </p:blipFill>
        <p:spPr bwMode="auto">
          <a:xfrm>
            <a:off x="7521575" y="5372100"/>
            <a:ext cx="1622425" cy="148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8"/>
          <p:cNvPicPr>
            <a:picLocks noChangeAspect="1"/>
          </p:cNvPicPr>
          <p:nvPr userDrawn="1"/>
        </p:nvPicPr>
        <p:blipFill>
          <a:blip r:embed="rId4"/>
          <a:srcRect b="19518"/>
          <a:stretch>
            <a:fillRect/>
          </a:stretch>
        </p:blipFill>
        <p:spPr bwMode="auto">
          <a:xfrm>
            <a:off x="4002088" y="5286375"/>
            <a:ext cx="1393825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9"/>
          <p:cNvPicPr>
            <a:picLocks noChangeAspect="1"/>
          </p:cNvPicPr>
          <p:nvPr userDrawn="1"/>
        </p:nvPicPr>
        <p:blipFill>
          <a:blip r:embed="rId5"/>
          <a:srcRect b="29807"/>
          <a:stretch>
            <a:fillRect/>
          </a:stretch>
        </p:blipFill>
        <p:spPr bwMode="auto">
          <a:xfrm>
            <a:off x="1933575" y="5297488"/>
            <a:ext cx="2078038" cy="1560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1"/>
          <p:cNvPicPr>
            <a:picLocks noChangeAspect="1"/>
          </p:cNvPicPr>
          <p:nvPr userDrawn="1"/>
        </p:nvPicPr>
        <p:blipFill rotWithShape="1">
          <a:blip r:embed="rId6" cstate="print">
            <a:duotone>
              <a:schemeClr val="accent1">
                <a:shade val="45000"/>
                <a:satMod val="135000"/>
              </a:schemeClr>
              <a:prstClr val="white"/>
            </a:duotone>
            <a:extLst/>
          </a:blip>
          <a:srcRect r="22572" b="7664"/>
          <a:stretch/>
        </p:blipFill>
        <p:spPr>
          <a:xfrm>
            <a:off x="1" y="5294601"/>
            <a:ext cx="1933836" cy="1563399"/>
          </a:xfrm>
          <a:prstGeom prst="rect">
            <a:avLst/>
          </a:prstGeom>
        </p:spPr>
      </p:pic>
      <p:sp>
        <p:nvSpPr>
          <p:cNvPr id="9" name="Rectangle 12"/>
          <p:cNvSpPr/>
          <p:nvPr userDrawn="1"/>
        </p:nvSpPr>
        <p:spPr>
          <a:xfrm>
            <a:off x="0" y="5265738"/>
            <a:ext cx="9144000" cy="160337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>
            <a:normAutofit/>
          </a:bodyPr>
          <a:lstStyle>
            <a:lvl1pPr>
              <a:defRPr sz="400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98674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CE8CCB0D-1E38-4737-9A23-82FC3E42DA06}" type="datetimeFigureOut">
              <a:rPr lang="en-US"/>
              <a:pPr>
                <a:defRPr/>
              </a:pPr>
              <a:t>2/16/2012</a:t>
            </a:fld>
            <a:endParaRPr lang="en-US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C4A1C689-467E-4CC5-8747-57FB9662A6A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 userDrawn="1"/>
        </p:nvSpPr>
        <p:spPr>
          <a:xfrm>
            <a:off x="0" y="0"/>
            <a:ext cx="9144000" cy="9747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Snip Diagonal Corner Rectangle 8"/>
          <p:cNvSpPr/>
          <p:nvPr userDrawn="1"/>
        </p:nvSpPr>
        <p:spPr>
          <a:xfrm>
            <a:off x="0" y="46038"/>
            <a:ext cx="9144000" cy="868362"/>
          </a:xfrm>
          <a:prstGeom prst="snip2DiagRect">
            <a:avLst/>
          </a:prstGeom>
          <a:solidFill>
            <a:schemeClr val="accent5">
              <a:lumMod val="50000"/>
            </a:schemeClr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04172"/>
            <a:ext cx="8229600" cy="763923"/>
          </a:xfrm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56175"/>
            <a:ext cx="8229600" cy="521730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91675AF1-07F9-4F92-912D-65AAC0BB5454}" type="datetimeFigureOut">
              <a:rPr lang="en-US"/>
              <a:pPr>
                <a:defRPr/>
              </a:pPr>
              <a:t>2/16/2012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CB2D6A70-6E78-4D5F-8C2E-849E81CB95E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7C437907-4788-422C-9AEB-5DC1A81320D4}" type="datetimeFigureOut">
              <a:rPr lang="en-US"/>
              <a:pPr>
                <a:defRPr/>
              </a:pPr>
              <a:t>2/16/2012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A60BBBE2-5A64-4DA9-A7E4-4239F71070F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87CD30AC-D67A-414E-9F36-AED5A80E6D80}" type="datetimeFigureOut">
              <a:rPr lang="en-US"/>
              <a:pPr>
                <a:defRPr/>
              </a:pPr>
              <a:t>2/16/2012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838ABCF5-958D-46D5-A923-3F7A429D512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2F6782A6-A830-4196-A008-09410491470E}" type="datetimeFigureOut">
              <a:rPr lang="en-US"/>
              <a:pPr>
                <a:defRPr/>
              </a:pPr>
              <a:t>2/16/2012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EB03DF33-DA7D-4D35-9B96-F13B004876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A89333CF-87CA-44AB-967A-AF5AEBCB1F7A}" type="datetimeFigureOut">
              <a:rPr lang="en-US"/>
              <a:pPr>
                <a:defRPr/>
              </a:pPr>
              <a:t>2/16/2012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9C6D19EE-E8F2-41E3-9521-5CBE4303715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FF4D85F6-02D9-49DF-B17B-02C4885400F2}" type="datetimeFigureOut">
              <a:rPr lang="en-US"/>
              <a:pPr>
                <a:defRPr/>
              </a:pPr>
              <a:t>2/16/2012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965DB9E4-4706-4EAE-9172-C1168E5C1AB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F9BC7E6F-9B50-4E0E-B58C-7BEED3C9FE8D}" type="datetimeFigureOut">
              <a:rPr lang="en-US"/>
              <a:pPr>
                <a:defRPr/>
              </a:pPr>
              <a:t>2/16/2012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6AB23C1B-4983-4FCF-9E98-0A8D45F3308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54E4C6EB-80E0-468D-94C7-D43FCD7F277C}" type="datetimeFigureOut">
              <a:rPr lang="en-US"/>
              <a:pPr>
                <a:defRPr/>
              </a:pPr>
              <a:t>2/16/2012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9281A15B-6994-4C91-9DF0-882235F909E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F6A80394-70CF-4BFD-83F7-DE20BBCDC20C}" type="datetimeFigureOut">
              <a:rPr lang="en-US"/>
              <a:pPr>
                <a:defRPr/>
              </a:pPr>
              <a:t>2/16/2012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E0E42FB4-9AAA-4E3E-AAAA-5085BEA1167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BBD59446-8C57-423F-BC9C-500ABB8B2E9D}" type="datetimeFigureOut">
              <a:rPr lang="en-US"/>
              <a:pPr>
                <a:defRPr/>
              </a:pPr>
              <a:t>2/16/2012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DD24FCD7-E640-43CD-AB09-D490DF7BD9E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1430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E9802E53-EAB6-4DAC-872D-A84A7CB6E2A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144000" cy="97472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31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49238"/>
            <a:ext cx="8229600" cy="59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  <p:sldLayoutId id="2147483762" r:id="rId2"/>
    <p:sldLayoutId id="2147483761" r:id="rId3"/>
    <p:sldLayoutId id="2147483760" r:id="rId4"/>
    <p:sldLayoutId id="2147483759" r:id="rId5"/>
    <p:sldLayoutId id="2147483758" r:id="rId6"/>
    <p:sldLayoutId id="2147483757" r:id="rId7"/>
    <p:sldLayoutId id="2147483756" r:id="rId8"/>
    <p:sldLayoutId id="2147483755" r:id="rId9"/>
    <p:sldLayoutId id="2147483754" r:id="rId10"/>
    <p:sldLayoutId id="2147483753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331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5CE61488-8736-43A4-AB91-9EB273025EB6}" type="datetimeFigureOut">
              <a:rPr lang="en-US"/>
              <a:pPr>
                <a:defRPr/>
              </a:pPr>
              <a:t>2/16/2012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C81D738F-60C9-40AE-A2EC-FB7503400CB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4" r:id="rId1"/>
    <p:sldLayoutId id="2147483765" r:id="rId2"/>
    <p:sldLayoutId id="2147483766" r:id="rId3"/>
    <p:sldLayoutId id="2147483767" r:id="rId4"/>
    <p:sldLayoutId id="2147483768" r:id="rId5"/>
    <p:sldLayoutId id="2147483769" r:id="rId6"/>
    <p:sldLayoutId id="2147483770" r:id="rId7"/>
    <p:sldLayoutId id="2147483771" r:id="rId8"/>
    <p:sldLayoutId id="2147483772" r:id="rId9"/>
    <p:sldLayoutId id="2147483773" r:id="rId10"/>
    <p:sldLayoutId id="214748377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560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71D77E01-16F5-471C-8E61-6A7B07913D6A}" type="datetimeFigureOut">
              <a:rPr lang="en-US"/>
              <a:pPr>
                <a:defRPr/>
              </a:pPr>
              <a:t>2/16/2012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F843CA68-E000-40F5-B65A-0956D0FB0DD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5" r:id="rId1"/>
    <p:sldLayoutId id="2147483776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789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F056C9F9-C718-4C48-A7E8-07C28BBA72A7}" type="datetimeFigureOut">
              <a:rPr lang="en-US"/>
              <a:pPr>
                <a:defRPr/>
              </a:pPr>
              <a:t>2/16/2012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B98A7964-8B5B-480F-8CBF-A49423FCB7A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88" r:id="rId3"/>
    <p:sldLayoutId id="2147483789" r:id="rId4"/>
    <p:sldLayoutId id="2147483790" r:id="rId5"/>
    <p:sldLayoutId id="2147483791" r:id="rId6"/>
    <p:sldLayoutId id="2147483792" r:id="rId7"/>
    <p:sldLayoutId id="2147483793" r:id="rId8"/>
    <p:sldLayoutId id="2147483794" r:id="rId9"/>
    <p:sldLayoutId id="2147483795" r:id="rId10"/>
    <p:sldLayoutId id="2147483796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4.emf"/><Relationship Id="rId5" Type="http://schemas.openxmlformats.org/officeDocument/2006/relationships/image" Target="../media/image23.emf"/><Relationship Id="rId4" Type="http://schemas.openxmlformats.org/officeDocument/2006/relationships/image" Target="../media/image22.em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psfn.org/blog/wp-content/uploads/2011/06/P6010081.jpg" TargetMode="Externa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image" Target="../media/image35.jpeg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34.jpeg"/><Relationship Id="rId4" Type="http://schemas.openxmlformats.org/officeDocument/2006/relationships/diagramLayout" Target="../diagrams/layout1.xml"/><Relationship Id="rId9" Type="http://schemas.openxmlformats.org/officeDocument/2006/relationships/image" Target="../media/image33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028825" y="2130425"/>
            <a:ext cx="5100638" cy="1470025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sz="3600" dirty="0" smtClean="0">
                <a:solidFill>
                  <a:schemeClr val="tx1"/>
                </a:solidFill>
              </a:rPr>
              <a:t>Health of King County</a:t>
            </a:r>
            <a:br>
              <a:rPr lang="en-US" sz="3600" dirty="0" smtClean="0">
                <a:solidFill>
                  <a:schemeClr val="tx1"/>
                </a:solidFill>
              </a:rPr>
            </a:br>
            <a:r>
              <a:rPr lang="en-US" sz="3600" dirty="0" smtClean="0">
                <a:solidFill>
                  <a:schemeClr val="tx1"/>
                </a:solidFill>
              </a:rPr>
              <a:t>Focus: </a:t>
            </a:r>
            <a:r>
              <a:rPr lang="en-US" sz="3600" dirty="0" smtClean="0">
                <a:solidFill>
                  <a:schemeClr val="accent5">
                    <a:lumMod val="25000"/>
                  </a:schemeClr>
                </a:solidFill>
              </a:rPr>
              <a:t>health inequities</a:t>
            </a:r>
          </a:p>
        </p:txBody>
      </p:sp>
      <p:sp>
        <p:nvSpPr>
          <p:cNvPr id="26626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73100" y="4005263"/>
            <a:ext cx="3413125" cy="717550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US" sz="1800" dirty="0" smtClean="0">
                <a:solidFill>
                  <a:schemeClr val="accent5">
                    <a:lumMod val="25000"/>
                  </a:schemeClr>
                </a:solidFill>
                <a:cs typeface="Arial" charset="0"/>
              </a:rPr>
              <a:t>February 16, 2012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1800" dirty="0" smtClean="0">
                <a:solidFill>
                  <a:schemeClr val="accent5">
                    <a:lumMod val="25000"/>
                  </a:schemeClr>
                </a:solidFill>
                <a:cs typeface="Arial" charset="0"/>
              </a:rPr>
              <a:t>King County Board of Health</a:t>
            </a:r>
            <a:endParaRPr lang="en-US" sz="1800" dirty="0">
              <a:solidFill>
                <a:schemeClr val="accent5">
                  <a:lumMod val="25000"/>
                </a:schemeClr>
              </a:solidFill>
              <a:cs typeface="Arial" charset="0"/>
            </a:endParaRPr>
          </a:p>
        </p:txBody>
      </p:sp>
      <p:pic>
        <p:nvPicPr>
          <p:cNvPr id="52227" name="Picture 6" descr="Public%20Health%20Logo%20-%20TIFF[1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89238" y="1274763"/>
            <a:ext cx="3556000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4919663" y="4005263"/>
            <a:ext cx="3957637" cy="9223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90000"/>
              </a:lnSpc>
              <a:defRPr/>
            </a:pPr>
            <a:r>
              <a:rPr lang="en-US" sz="2400" dirty="0">
                <a:solidFill>
                  <a:schemeClr val="accent5">
                    <a:lumMod val="25000"/>
                  </a:schemeClr>
                </a:solidFill>
                <a:cs typeface="Arial" charset="0"/>
              </a:rPr>
              <a:t>David Fleming, MD</a:t>
            </a:r>
          </a:p>
          <a:p>
            <a:pPr>
              <a:lnSpc>
                <a:spcPct val="90000"/>
              </a:lnSpc>
              <a:defRPr/>
            </a:pPr>
            <a:r>
              <a:rPr lang="en-US" dirty="0">
                <a:cs typeface="Arial" charset="0"/>
              </a:rPr>
              <a:t>Director and Health Officer</a:t>
            </a:r>
          </a:p>
          <a:p>
            <a:pPr>
              <a:lnSpc>
                <a:spcPct val="90000"/>
              </a:lnSpc>
              <a:defRPr/>
            </a:pPr>
            <a:r>
              <a:rPr lang="en-US" dirty="0">
                <a:cs typeface="Arial" charset="0"/>
              </a:rPr>
              <a:t>Public Health-Seattle &amp; King County</a:t>
            </a:r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9144000" cy="98425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3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58300" cy="694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321" name="Group 3"/>
          <p:cNvGrpSpPr>
            <a:grpSpLocks/>
          </p:cNvGrpSpPr>
          <p:nvPr/>
        </p:nvGrpSpPr>
        <p:grpSpPr bwMode="auto">
          <a:xfrm>
            <a:off x="0" y="0"/>
            <a:ext cx="9144000" cy="6053138"/>
            <a:chOff x="0" y="0"/>
            <a:chExt cx="9144000" cy="6053478"/>
          </a:xfrm>
        </p:grpSpPr>
        <p:sp>
          <p:nvSpPr>
            <p:cNvPr id="3" name="Rectangle 2"/>
            <p:cNvSpPr/>
            <p:nvPr/>
          </p:nvSpPr>
          <p:spPr>
            <a:xfrm>
              <a:off x="0" y="0"/>
              <a:ext cx="9144000" cy="100970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pic>
          <p:nvPicPr>
            <p:cNvPr id="56325" name="Picture 1" descr="1810.wmf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02749" y="817567"/>
              <a:ext cx="8559832" cy="52359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56322" name="TextBox 4"/>
          <p:cNvSpPr txBox="1">
            <a:spLocks noChangeArrowheads="1"/>
          </p:cNvSpPr>
          <p:nvPr/>
        </p:nvSpPr>
        <p:spPr bwMode="auto">
          <a:xfrm>
            <a:off x="3192463" y="4165600"/>
            <a:ext cx="144621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b="1"/>
              <a:t>United States</a:t>
            </a:r>
          </a:p>
        </p:txBody>
      </p:sp>
      <p:cxnSp>
        <p:nvCxnSpPr>
          <p:cNvPr id="15" name="Straight Arrow Connector 14"/>
          <p:cNvCxnSpPr/>
          <p:nvPr/>
        </p:nvCxnSpPr>
        <p:spPr>
          <a:xfrm flipH="1" flipV="1">
            <a:off x="3057525" y="4095750"/>
            <a:ext cx="201613" cy="200025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345" name="Group 1"/>
          <p:cNvGrpSpPr>
            <a:grpSpLocks/>
          </p:cNvGrpSpPr>
          <p:nvPr/>
        </p:nvGrpSpPr>
        <p:grpSpPr bwMode="auto">
          <a:xfrm>
            <a:off x="0" y="0"/>
            <a:ext cx="9144000" cy="6053138"/>
            <a:chOff x="0" y="0"/>
            <a:chExt cx="9144000" cy="6053477"/>
          </a:xfrm>
        </p:grpSpPr>
        <p:sp>
          <p:nvSpPr>
            <p:cNvPr id="3" name="Rectangle 2"/>
            <p:cNvSpPr/>
            <p:nvPr/>
          </p:nvSpPr>
          <p:spPr>
            <a:xfrm>
              <a:off x="0" y="0"/>
              <a:ext cx="9144000" cy="100970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pic>
          <p:nvPicPr>
            <p:cNvPr id="57349" name="Picture 5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02749" y="817567"/>
              <a:ext cx="8559832" cy="52359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57346" name="TextBox 4"/>
          <p:cNvSpPr txBox="1">
            <a:spLocks noChangeArrowheads="1"/>
          </p:cNvSpPr>
          <p:nvPr/>
        </p:nvSpPr>
        <p:spPr bwMode="auto">
          <a:xfrm>
            <a:off x="4640263" y="3355975"/>
            <a:ext cx="144621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b="1"/>
              <a:t>United States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 flipH="1" flipV="1">
            <a:off x="4505325" y="3286125"/>
            <a:ext cx="201613" cy="200025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369" name="Group 1"/>
          <p:cNvGrpSpPr>
            <a:grpSpLocks/>
          </p:cNvGrpSpPr>
          <p:nvPr/>
        </p:nvGrpSpPr>
        <p:grpSpPr bwMode="auto">
          <a:xfrm>
            <a:off x="0" y="0"/>
            <a:ext cx="9144000" cy="6053138"/>
            <a:chOff x="0" y="0"/>
            <a:chExt cx="9144000" cy="6053477"/>
          </a:xfrm>
        </p:grpSpPr>
        <p:sp>
          <p:nvSpPr>
            <p:cNvPr id="3" name="Rectangle 2"/>
            <p:cNvSpPr/>
            <p:nvPr/>
          </p:nvSpPr>
          <p:spPr>
            <a:xfrm>
              <a:off x="0" y="0"/>
              <a:ext cx="9144000" cy="100970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pic>
          <p:nvPicPr>
            <p:cNvPr id="58373" name="Picture 5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02750" y="817567"/>
              <a:ext cx="8559830" cy="52359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58370" name="TextBox 4"/>
          <p:cNvSpPr txBox="1">
            <a:spLocks noChangeArrowheads="1"/>
          </p:cNvSpPr>
          <p:nvPr/>
        </p:nvSpPr>
        <p:spPr bwMode="auto">
          <a:xfrm>
            <a:off x="4773613" y="2851150"/>
            <a:ext cx="144621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b="1"/>
              <a:t>United States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 flipH="1" flipV="1">
            <a:off x="4638675" y="2781300"/>
            <a:ext cx="201613" cy="200025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393" name="Group 1"/>
          <p:cNvGrpSpPr>
            <a:grpSpLocks/>
          </p:cNvGrpSpPr>
          <p:nvPr/>
        </p:nvGrpSpPr>
        <p:grpSpPr bwMode="auto">
          <a:xfrm>
            <a:off x="0" y="0"/>
            <a:ext cx="9144000" cy="6053138"/>
            <a:chOff x="0" y="0"/>
            <a:chExt cx="9144000" cy="6053477"/>
          </a:xfrm>
        </p:grpSpPr>
        <p:sp>
          <p:nvSpPr>
            <p:cNvPr id="3" name="Rectangle 2"/>
            <p:cNvSpPr/>
            <p:nvPr/>
          </p:nvSpPr>
          <p:spPr>
            <a:xfrm>
              <a:off x="0" y="0"/>
              <a:ext cx="9144000" cy="100970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pic>
          <p:nvPicPr>
            <p:cNvPr id="59397" name="Picture 5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02750" y="817567"/>
              <a:ext cx="8559830" cy="52359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59394" name="TextBox 4"/>
          <p:cNvSpPr txBox="1">
            <a:spLocks noChangeArrowheads="1"/>
          </p:cNvSpPr>
          <p:nvPr/>
        </p:nvSpPr>
        <p:spPr bwMode="auto">
          <a:xfrm>
            <a:off x="5392738" y="2260600"/>
            <a:ext cx="144621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b="1"/>
              <a:t>United States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 flipH="1" flipV="1">
            <a:off x="5257800" y="2190750"/>
            <a:ext cx="201613" cy="200025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417" name="Group 1"/>
          <p:cNvGrpSpPr>
            <a:grpSpLocks/>
          </p:cNvGrpSpPr>
          <p:nvPr/>
        </p:nvGrpSpPr>
        <p:grpSpPr bwMode="auto">
          <a:xfrm>
            <a:off x="0" y="0"/>
            <a:ext cx="9144000" cy="6053138"/>
            <a:chOff x="0" y="0"/>
            <a:chExt cx="9144000" cy="6053477"/>
          </a:xfrm>
        </p:grpSpPr>
        <p:sp>
          <p:nvSpPr>
            <p:cNvPr id="3" name="Rectangle 2"/>
            <p:cNvSpPr/>
            <p:nvPr/>
          </p:nvSpPr>
          <p:spPr>
            <a:xfrm>
              <a:off x="0" y="0"/>
              <a:ext cx="9144000" cy="100970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pic>
          <p:nvPicPr>
            <p:cNvPr id="60421" name="Picture 5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02750" y="817567"/>
              <a:ext cx="8559830" cy="52359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60418" name="TextBox 4"/>
          <p:cNvSpPr txBox="1">
            <a:spLocks noChangeArrowheads="1"/>
          </p:cNvSpPr>
          <p:nvPr/>
        </p:nvSpPr>
        <p:spPr bwMode="auto">
          <a:xfrm>
            <a:off x="5411788" y="1114425"/>
            <a:ext cx="144621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b="1"/>
              <a:t>United States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 flipH="1">
            <a:off x="5487988" y="1384300"/>
            <a:ext cx="122237" cy="473075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41" name="Group 1"/>
          <p:cNvGrpSpPr>
            <a:grpSpLocks/>
          </p:cNvGrpSpPr>
          <p:nvPr/>
        </p:nvGrpSpPr>
        <p:grpSpPr bwMode="auto">
          <a:xfrm>
            <a:off x="0" y="0"/>
            <a:ext cx="9144000" cy="6053138"/>
            <a:chOff x="0" y="0"/>
            <a:chExt cx="9144000" cy="6053477"/>
          </a:xfrm>
        </p:grpSpPr>
        <p:sp>
          <p:nvSpPr>
            <p:cNvPr id="3" name="Rectangle 2"/>
            <p:cNvSpPr/>
            <p:nvPr/>
          </p:nvSpPr>
          <p:spPr>
            <a:xfrm>
              <a:off x="0" y="0"/>
              <a:ext cx="9144000" cy="100970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pic>
          <p:nvPicPr>
            <p:cNvPr id="61445" name="Picture 5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02750" y="817567"/>
              <a:ext cx="8559830" cy="52359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61442" name="TextBox 4"/>
          <p:cNvSpPr txBox="1">
            <a:spLocks noChangeArrowheads="1"/>
          </p:cNvSpPr>
          <p:nvPr/>
        </p:nvSpPr>
        <p:spPr bwMode="auto">
          <a:xfrm>
            <a:off x="5383213" y="922338"/>
            <a:ext cx="144621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b="1"/>
              <a:t>United States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 flipH="1">
            <a:off x="6029325" y="1162050"/>
            <a:ext cx="447675" cy="390525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2465" name="Group 1"/>
          <p:cNvGrpSpPr>
            <a:grpSpLocks/>
          </p:cNvGrpSpPr>
          <p:nvPr/>
        </p:nvGrpSpPr>
        <p:grpSpPr bwMode="auto">
          <a:xfrm>
            <a:off x="0" y="0"/>
            <a:ext cx="9144000" cy="6053138"/>
            <a:chOff x="0" y="0"/>
            <a:chExt cx="9144000" cy="6053477"/>
          </a:xfrm>
        </p:grpSpPr>
        <p:sp>
          <p:nvSpPr>
            <p:cNvPr id="3" name="Rectangle 2"/>
            <p:cNvSpPr/>
            <p:nvPr/>
          </p:nvSpPr>
          <p:spPr>
            <a:xfrm>
              <a:off x="0" y="0"/>
              <a:ext cx="9144000" cy="100970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pic>
          <p:nvPicPr>
            <p:cNvPr id="62469" name="Picture 5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02750" y="817567"/>
              <a:ext cx="8559830" cy="52359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62466" name="TextBox 4"/>
          <p:cNvSpPr txBox="1">
            <a:spLocks noChangeArrowheads="1"/>
          </p:cNvSpPr>
          <p:nvPr/>
        </p:nvSpPr>
        <p:spPr bwMode="auto">
          <a:xfrm>
            <a:off x="5430838" y="1898650"/>
            <a:ext cx="144621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b="1"/>
              <a:t>United States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 flipV="1">
            <a:off x="5857875" y="1609725"/>
            <a:ext cx="200025" cy="336550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52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US spends the most</a:t>
            </a:r>
          </a:p>
        </p:txBody>
      </p:sp>
      <p:graphicFrame>
        <p:nvGraphicFramePr>
          <p:cNvPr id="63520" name="Object 32"/>
          <p:cNvGraphicFramePr>
            <a:graphicFrameLocks/>
          </p:cNvGraphicFramePr>
          <p:nvPr/>
        </p:nvGraphicFramePr>
        <p:xfrm>
          <a:off x="747713" y="1022350"/>
          <a:ext cx="6994525" cy="5734050"/>
        </p:xfrm>
        <a:graphic>
          <a:graphicData uri="http://schemas.openxmlformats.org/presentationml/2006/ole">
            <p:oleObj spid="_x0000_s63520" r:id="rId4" imgW="6187976" imgH="5060119" progId="Excel.Char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65538" name="Picture 7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3700" y="765175"/>
            <a:ext cx="7454900" cy="5421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5539" name="TextBox 5"/>
          <p:cNvSpPr txBox="1">
            <a:spLocks noChangeArrowheads="1"/>
          </p:cNvSpPr>
          <p:nvPr/>
        </p:nvSpPr>
        <p:spPr bwMode="auto">
          <a:xfrm>
            <a:off x="7899400" y="2906713"/>
            <a:ext cx="10906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>
                <a:solidFill>
                  <a:srgbClr val="800000"/>
                </a:solidFill>
              </a:rPr>
              <a:t>2009</a:t>
            </a:r>
          </a:p>
        </p:txBody>
      </p:sp>
      <p:sp>
        <p:nvSpPr>
          <p:cNvPr id="6" name="Flowchart: Decision 5"/>
          <p:cNvSpPr/>
          <p:nvPr/>
        </p:nvSpPr>
        <p:spPr>
          <a:xfrm>
            <a:off x="4814888" y="2949575"/>
            <a:ext cx="185737" cy="171450"/>
          </a:xfrm>
          <a:prstGeom prst="flowChartDecision">
            <a:avLst/>
          </a:prstGeom>
          <a:solidFill>
            <a:srgbClr val="8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>
              <a:solidFill>
                <a:srgbClr val="800000"/>
              </a:solidFill>
            </a:endParaRPr>
          </a:p>
        </p:txBody>
      </p:sp>
      <p:sp>
        <p:nvSpPr>
          <p:cNvPr id="65541" name="TextBox 9"/>
          <p:cNvSpPr txBox="1">
            <a:spLocks noChangeArrowheads="1"/>
          </p:cNvSpPr>
          <p:nvPr/>
        </p:nvSpPr>
        <p:spPr bwMode="auto">
          <a:xfrm>
            <a:off x="4121150" y="2608263"/>
            <a:ext cx="15097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200" b="1"/>
              <a:t>Average </a:t>
            </a:r>
            <a:r>
              <a:rPr lang="en-US" b="1"/>
              <a:t>81.8</a:t>
            </a:r>
          </a:p>
        </p:txBody>
      </p:sp>
      <p:grpSp>
        <p:nvGrpSpPr>
          <p:cNvPr id="17" name="Group 16"/>
          <p:cNvGrpSpPr>
            <a:grpSpLocks/>
          </p:cNvGrpSpPr>
          <p:nvPr/>
        </p:nvGrpSpPr>
        <p:grpSpPr bwMode="auto">
          <a:xfrm>
            <a:off x="4805363" y="3371850"/>
            <a:ext cx="1647825" cy="366713"/>
            <a:chOff x="4898014" y="3592688"/>
            <a:chExt cx="1647536" cy="367177"/>
          </a:xfrm>
        </p:grpSpPr>
        <p:sp>
          <p:nvSpPr>
            <p:cNvPr id="65561" name="TextBox 9"/>
            <p:cNvSpPr txBox="1">
              <a:spLocks noChangeArrowheads="1"/>
            </p:cNvSpPr>
            <p:nvPr/>
          </p:nvSpPr>
          <p:spPr bwMode="auto">
            <a:xfrm>
              <a:off x="5144033" y="3592688"/>
              <a:ext cx="1401517" cy="3671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b="1"/>
                <a:t>US, 78.2</a:t>
              </a:r>
            </a:p>
          </p:txBody>
        </p:sp>
        <p:sp>
          <p:nvSpPr>
            <p:cNvPr id="19" name="Flowchart: Decision 18"/>
            <p:cNvSpPr/>
            <p:nvPr/>
          </p:nvSpPr>
          <p:spPr>
            <a:xfrm>
              <a:off x="4898014" y="3773892"/>
              <a:ext cx="185704" cy="171667"/>
            </a:xfrm>
            <a:prstGeom prst="flowChartDecision">
              <a:avLst/>
            </a:prstGeom>
            <a:solidFill>
              <a:srgbClr val="8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b="1">
                <a:solidFill>
                  <a:srgbClr val="800000"/>
                </a:solidFill>
              </a:endParaRPr>
            </a:p>
          </p:txBody>
        </p:sp>
      </p:grpSp>
      <p:graphicFrame>
        <p:nvGraphicFramePr>
          <p:cNvPr id="12" name="Table 11"/>
          <p:cNvGraphicFramePr>
            <a:graphicFrameLocks noGrp="1"/>
          </p:cNvGraphicFramePr>
          <p:nvPr/>
        </p:nvGraphicFramePr>
        <p:xfrm>
          <a:off x="7848600" y="3225800"/>
          <a:ext cx="1141413" cy="2987675"/>
        </p:xfrm>
        <a:graphic>
          <a:graphicData uri="http://schemas.openxmlformats.org/drawingml/2006/table">
            <a:tbl>
              <a:tblPr/>
              <a:tblGrid>
                <a:gridCol w="1141413"/>
              </a:tblGrid>
              <a:tr h="2133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Australia</a:t>
                      </a: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9" marR="68589" marT="0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9000"/>
                      </a:schemeClr>
                    </a:solidFill>
                  </a:tcPr>
                </a:tc>
              </a:tr>
              <a:tr h="2133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Canada</a:t>
                      </a: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9" marR="68589" marT="0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9000"/>
                      </a:schemeClr>
                    </a:solidFill>
                  </a:tcPr>
                </a:tc>
              </a:tr>
              <a:tr h="2133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Finland</a:t>
                      </a: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9" marR="68589" marT="0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9000"/>
                      </a:schemeClr>
                    </a:solidFill>
                  </a:tcPr>
                </a:tc>
              </a:tr>
              <a:tr h="2133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France</a:t>
                      </a: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9" marR="68589" marT="0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9000"/>
                      </a:schemeClr>
                    </a:solidFill>
                  </a:tcPr>
                </a:tc>
              </a:tr>
              <a:tr h="2048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Hong Kong </a:t>
                      </a: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9" marR="68589" marT="0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9000"/>
                      </a:schemeClr>
                    </a:solidFill>
                  </a:tcPr>
                </a:tc>
              </a:tr>
              <a:tr h="2133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Iceland</a:t>
                      </a: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9" marR="68589" marT="0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9000"/>
                      </a:schemeClr>
                    </a:solidFill>
                  </a:tcPr>
                </a:tc>
              </a:tr>
              <a:tr h="2133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Israel</a:t>
                      </a: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9" marR="68589" marT="0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9000"/>
                      </a:schemeClr>
                    </a:solidFill>
                  </a:tcPr>
                </a:tc>
              </a:tr>
              <a:tr h="2133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Italy</a:t>
                      </a: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9" marR="68589" marT="0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9000"/>
                      </a:schemeClr>
                    </a:solidFill>
                  </a:tcPr>
                </a:tc>
              </a:tr>
              <a:tr h="2133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Japan</a:t>
                      </a: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9" marR="68589" marT="0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9000"/>
                      </a:schemeClr>
                    </a:solidFill>
                  </a:tcPr>
                </a:tc>
              </a:tr>
              <a:tr h="2133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Macao </a:t>
                      </a: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9" marR="68589" marT="0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9000"/>
                      </a:schemeClr>
                    </a:solidFill>
                  </a:tcPr>
                </a:tc>
              </a:tr>
              <a:tr h="2133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Norway</a:t>
                      </a: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9" marR="68589" marT="0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9000"/>
                      </a:schemeClr>
                    </a:solidFill>
                  </a:tcPr>
                </a:tc>
              </a:tr>
              <a:tr h="2133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Spain</a:t>
                      </a: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9" marR="68589" marT="0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9000"/>
                      </a:schemeClr>
                    </a:solidFill>
                  </a:tcPr>
                </a:tc>
              </a:tr>
              <a:tr h="2133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Sweden</a:t>
                      </a: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9" marR="68589" marT="0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9000"/>
                      </a:schemeClr>
                    </a:solidFill>
                  </a:tcPr>
                </a:tc>
              </a:tr>
              <a:tr h="18614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Switzerland</a:t>
                      </a: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9" marR="68589" marT="0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9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15" name="Group 14"/>
          <p:cNvGrpSpPr>
            <a:grpSpLocks/>
          </p:cNvGrpSpPr>
          <p:nvPr/>
        </p:nvGrpSpPr>
        <p:grpSpPr bwMode="auto">
          <a:xfrm>
            <a:off x="3733800" y="3640138"/>
            <a:ext cx="1308100" cy="354012"/>
            <a:chOff x="3826555" y="3860032"/>
            <a:chExt cx="1307939" cy="355373"/>
          </a:xfrm>
        </p:grpSpPr>
        <p:cxnSp>
          <p:nvCxnSpPr>
            <p:cNvPr id="20" name="Straight Arrow Connector 19"/>
            <p:cNvCxnSpPr/>
            <p:nvPr/>
          </p:nvCxnSpPr>
          <p:spPr>
            <a:xfrm flipH="1">
              <a:off x="3947190" y="3860032"/>
              <a:ext cx="950796" cy="1593"/>
            </a:xfrm>
            <a:prstGeom prst="straightConnector1">
              <a:avLst/>
            </a:prstGeom>
            <a:ln w="28575">
              <a:solidFill>
                <a:srgbClr val="8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560" name="TextBox 13"/>
            <p:cNvSpPr txBox="1">
              <a:spLocks noChangeArrowheads="1"/>
            </p:cNvSpPr>
            <p:nvPr/>
          </p:nvSpPr>
          <p:spPr bwMode="auto">
            <a:xfrm>
              <a:off x="3826555" y="3876851"/>
              <a:ext cx="1307939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sz="1600" b="1"/>
                <a:t>16 years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 b="1"/>
          </a:p>
        </p:txBody>
      </p:sp>
      <p:pic>
        <p:nvPicPr>
          <p:cNvPr id="67586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30338" y="1644650"/>
            <a:ext cx="6388100" cy="520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4996" name="Text Box 4"/>
          <p:cNvSpPr txBox="1">
            <a:spLocks noChangeArrowheads="1"/>
          </p:cNvSpPr>
          <p:nvPr/>
        </p:nvSpPr>
        <p:spPr bwMode="auto">
          <a:xfrm>
            <a:off x="377825" y="300038"/>
            <a:ext cx="8394700" cy="107791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Life expectancy, by county, compared to the world’s 10 best countries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96436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grpSp>
        <p:nvGrpSpPr>
          <p:cNvPr id="69634" name="Group 4"/>
          <p:cNvGrpSpPr>
            <a:grpSpLocks/>
          </p:cNvGrpSpPr>
          <p:nvPr/>
        </p:nvGrpSpPr>
        <p:grpSpPr bwMode="auto">
          <a:xfrm>
            <a:off x="134938" y="46038"/>
            <a:ext cx="8874125" cy="6858000"/>
            <a:chOff x="134938" y="46038"/>
            <a:chExt cx="8874125" cy="6858000"/>
          </a:xfrm>
        </p:grpSpPr>
        <p:grpSp>
          <p:nvGrpSpPr>
            <p:cNvPr id="69635" name="Group 3"/>
            <p:cNvGrpSpPr>
              <a:grpSpLocks/>
            </p:cNvGrpSpPr>
            <p:nvPr/>
          </p:nvGrpSpPr>
          <p:grpSpPr bwMode="auto">
            <a:xfrm>
              <a:off x="134938" y="46038"/>
              <a:ext cx="8874125" cy="6858000"/>
              <a:chOff x="134938" y="46038"/>
              <a:chExt cx="8874125" cy="6858000"/>
            </a:xfrm>
          </p:grpSpPr>
          <p:pic>
            <p:nvPicPr>
              <p:cNvPr id="69637" name="Picture 2"/>
              <p:cNvPicPr>
                <a:picLocks noChangeAspect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134938" y="46038"/>
                <a:ext cx="8874125" cy="68580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3" name="Rectangle 2"/>
              <p:cNvSpPr/>
              <p:nvPr/>
            </p:nvSpPr>
            <p:spPr>
              <a:xfrm>
                <a:off x="2222500" y="6308725"/>
                <a:ext cx="3471863" cy="31273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pic>
          <p:nvPicPr>
            <p:cNvPr id="69636" name="Picture 6" descr="Public%20Health%20Logo%20-%20TIFF[1]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39839" y="6124690"/>
              <a:ext cx="1967696" cy="4087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Rectangle 4"/>
          <p:cNvSpPr>
            <a:spLocks noChangeArrowheads="1"/>
          </p:cNvSpPr>
          <p:nvPr/>
        </p:nvSpPr>
        <p:spPr bwMode="auto">
          <a:xfrm>
            <a:off x="257175" y="1222375"/>
            <a:ext cx="26987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000"/>
              <a:t>Obesity</a:t>
            </a:r>
          </a:p>
          <a:p>
            <a:pPr algn="ctr"/>
            <a:r>
              <a:rPr lang="en-US" sz="1600"/>
              <a:t>8% - 35%</a:t>
            </a:r>
          </a:p>
        </p:txBody>
      </p:sp>
      <p:sp>
        <p:nvSpPr>
          <p:cNvPr id="71682" name="Rectangle 5"/>
          <p:cNvSpPr>
            <a:spLocks noChangeArrowheads="1"/>
          </p:cNvSpPr>
          <p:nvPr/>
        </p:nvSpPr>
        <p:spPr bwMode="auto">
          <a:xfrm>
            <a:off x="3257550" y="1222375"/>
            <a:ext cx="27368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000"/>
              <a:t> Uninsured</a:t>
            </a:r>
          </a:p>
          <a:p>
            <a:pPr algn="ctr"/>
            <a:r>
              <a:rPr lang="en-US" sz="1600"/>
              <a:t>3% - 30%</a:t>
            </a:r>
          </a:p>
        </p:txBody>
      </p:sp>
      <p:sp>
        <p:nvSpPr>
          <p:cNvPr id="71683" name="Rectangle 6"/>
          <p:cNvSpPr>
            <a:spLocks noChangeArrowheads="1"/>
          </p:cNvSpPr>
          <p:nvPr/>
        </p:nvSpPr>
        <p:spPr bwMode="auto">
          <a:xfrm>
            <a:off x="6353175" y="1222375"/>
            <a:ext cx="26447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000"/>
              <a:t>Smoking</a:t>
            </a:r>
          </a:p>
          <a:p>
            <a:pPr algn="ctr"/>
            <a:r>
              <a:rPr lang="en-US" sz="1600"/>
              <a:t>3% - 22%</a:t>
            </a:r>
          </a:p>
        </p:txBody>
      </p:sp>
      <p:pic>
        <p:nvPicPr>
          <p:cNvPr id="71684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35350" y="6381750"/>
            <a:ext cx="2081213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5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43625" y="1851025"/>
            <a:ext cx="2854325" cy="442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6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163888" y="1887538"/>
            <a:ext cx="2830512" cy="438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7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69863" y="1911350"/>
            <a:ext cx="2786062" cy="431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688" name="Title 1"/>
          <p:cNvSpPr>
            <a:spLocks noGrp="1"/>
          </p:cNvSpPr>
          <p:nvPr>
            <p:ph type="title"/>
          </p:nvPr>
        </p:nvSpPr>
        <p:spPr>
          <a:xfrm>
            <a:off x="379413" y="169863"/>
            <a:ext cx="7734300" cy="639762"/>
          </a:xfrm>
        </p:spPr>
        <p:txBody>
          <a:bodyPr/>
          <a:lstStyle/>
          <a:p>
            <a:r>
              <a:rPr lang="en-GB" smtClean="0"/>
              <a:t>Health Measures Across King County</a:t>
            </a: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Title 1"/>
          <p:cNvSpPr>
            <a:spLocks noGrp="1"/>
          </p:cNvSpPr>
          <p:nvPr>
            <p:ph type="title"/>
          </p:nvPr>
        </p:nvSpPr>
        <p:spPr>
          <a:xfrm>
            <a:off x="457200" y="249238"/>
            <a:ext cx="8466138" cy="593725"/>
          </a:xfrm>
        </p:spPr>
        <p:txBody>
          <a:bodyPr/>
          <a:lstStyle/>
          <a:p>
            <a:r>
              <a:rPr lang="en-GB" sz="2800" smtClean="0"/>
              <a:t>Other key health issues with profound disparities</a:t>
            </a:r>
            <a:endParaRPr lang="en-US" sz="2800" smtClean="0"/>
          </a:p>
        </p:txBody>
      </p:sp>
      <p:sp>
        <p:nvSpPr>
          <p:cNvPr id="9" name="Freeform 8"/>
          <p:cNvSpPr/>
          <p:nvPr/>
        </p:nvSpPr>
        <p:spPr>
          <a:xfrm>
            <a:off x="327025" y="2771775"/>
            <a:ext cx="2622550" cy="3790950"/>
          </a:xfrm>
          <a:custGeom>
            <a:avLst/>
            <a:gdLst>
              <a:gd name="connsiteX0" fmla="*/ 0 w 2623542"/>
              <a:gd name="connsiteY0" fmla="*/ 0 h 2783430"/>
              <a:gd name="connsiteX1" fmla="*/ 2623542 w 2623542"/>
              <a:gd name="connsiteY1" fmla="*/ 0 h 2783430"/>
              <a:gd name="connsiteX2" fmla="*/ 2623542 w 2623542"/>
              <a:gd name="connsiteY2" fmla="*/ 2783430 h 2783430"/>
              <a:gd name="connsiteX3" fmla="*/ 0 w 2623542"/>
              <a:gd name="connsiteY3" fmla="*/ 2783430 h 2783430"/>
              <a:gd name="connsiteX4" fmla="*/ 0 w 2623542"/>
              <a:gd name="connsiteY4" fmla="*/ 0 h 2783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23542" h="2783430">
                <a:moveTo>
                  <a:pt x="0" y="0"/>
                </a:moveTo>
                <a:lnTo>
                  <a:pt x="2623542" y="0"/>
                </a:lnTo>
                <a:lnTo>
                  <a:pt x="2623542" y="2783430"/>
                </a:lnTo>
                <a:lnTo>
                  <a:pt x="0" y="2783430"/>
                </a:lnTo>
                <a:lnTo>
                  <a:pt x="0" y="0"/>
                </a:lnTo>
                <a:close/>
              </a:path>
            </a:pathLst>
          </a:custGeom>
          <a:solidFill>
            <a:srgbClr val="4F81BD">
              <a:alpha val="90000"/>
              <a:tint val="40000"/>
              <a:hueOff val="0"/>
              <a:satOff val="0"/>
              <a:lumOff val="0"/>
              <a:alphaOff val="0"/>
            </a:srgbClr>
          </a:solidFill>
          <a:ln w="25400" cap="flat" cmpd="sng" algn="ctr">
            <a:solidFill>
              <a:srgbClr val="4F81BD">
                <a:alpha val="90000"/>
                <a:tint val="40000"/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lIns="138684" tIns="138684" rIns="184912" bIns="208026" spcCol="1270"/>
          <a:lstStyle/>
          <a:p>
            <a:pPr marL="228600" lvl="1" indent="-228600" defTabSz="1155700" fontAlgn="auto">
              <a:lnSpc>
                <a:spcPct val="90000"/>
              </a:lnSpc>
              <a:spcBef>
                <a:spcPts val="0"/>
              </a:spcBef>
              <a:spcAft>
                <a:spcPts val="1200"/>
              </a:spcAft>
              <a:buFontTx/>
              <a:buChar char="••"/>
              <a:defRPr/>
            </a:pPr>
            <a:r>
              <a:rPr lang="en-US" sz="2800" kern="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Calibri"/>
              </a:rPr>
              <a:t>Uninsured</a:t>
            </a:r>
          </a:p>
          <a:p>
            <a:pPr marL="228600" lvl="1" indent="-228600" defTabSz="1155700" fontAlgn="auto">
              <a:lnSpc>
                <a:spcPct val="90000"/>
              </a:lnSpc>
              <a:spcBef>
                <a:spcPts val="0"/>
              </a:spcBef>
              <a:spcAft>
                <a:spcPts val="1200"/>
              </a:spcAft>
              <a:buFontTx/>
              <a:buChar char="••"/>
              <a:defRPr/>
            </a:pPr>
            <a:r>
              <a:rPr lang="en-US" sz="2800" kern="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Calibri"/>
              </a:rPr>
              <a:t>Preventive Screenings</a:t>
            </a:r>
          </a:p>
          <a:p>
            <a:pPr marL="228600" lvl="1" indent="-228600" defTabSz="1155700" fontAlgn="auto">
              <a:lnSpc>
                <a:spcPct val="90000"/>
              </a:lnSpc>
              <a:spcBef>
                <a:spcPts val="0"/>
              </a:spcBef>
              <a:spcAft>
                <a:spcPts val="1200"/>
              </a:spcAft>
              <a:buFontTx/>
              <a:buChar char="••"/>
              <a:defRPr/>
            </a:pPr>
            <a:r>
              <a:rPr lang="en-US" sz="2800" kern="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Calibri"/>
              </a:rPr>
              <a:t>Prenatal Care</a:t>
            </a:r>
          </a:p>
          <a:p>
            <a:pPr marL="228600" lvl="1" indent="-228600" defTabSz="1155700" fontAlgn="auto">
              <a:lnSpc>
                <a:spcPct val="90000"/>
              </a:lnSpc>
              <a:spcBef>
                <a:spcPts val="0"/>
              </a:spcBef>
              <a:spcAft>
                <a:spcPts val="1200"/>
              </a:spcAft>
              <a:buFontTx/>
              <a:buChar char="••"/>
              <a:defRPr/>
            </a:pPr>
            <a:r>
              <a:rPr lang="en-US" sz="2800" kern="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Calibri"/>
              </a:rPr>
              <a:t>Dental Care</a:t>
            </a:r>
          </a:p>
          <a:p>
            <a:pPr marL="228600" lvl="1" indent="-228600" defTabSz="1155700" fontAlgn="auto">
              <a:lnSpc>
                <a:spcPct val="90000"/>
              </a:lnSpc>
              <a:spcBef>
                <a:spcPts val="0"/>
              </a:spcBef>
              <a:spcAft>
                <a:spcPts val="1200"/>
              </a:spcAft>
              <a:buFontTx/>
              <a:buChar char="••"/>
              <a:defRPr/>
            </a:pPr>
            <a:endParaRPr lang="en-US" sz="2000" kern="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/>
            </a:endParaRPr>
          </a:p>
        </p:txBody>
      </p:sp>
      <p:sp>
        <p:nvSpPr>
          <p:cNvPr id="10" name="Freeform 9"/>
          <p:cNvSpPr/>
          <p:nvPr/>
        </p:nvSpPr>
        <p:spPr>
          <a:xfrm>
            <a:off x="3271838" y="2771775"/>
            <a:ext cx="2595562" cy="3790950"/>
          </a:xfrm>
          <a:custGeom>
            <a:avLst/>
            <a:gdLst>
              <a:gd name="connsiteX0" fmla="*/ 0 w 2623542"/>
              <a:gd name="connsiteY0" fmla="*/ 0 h 2783430"/>
              <a:gd name="connsiteX1" fmla="*/ 2623542 w 2623542"/>
              <a:gd name="connsiteY1" fmla="*/ 0 h 2783430"/>
              <a:gd name="connsiteX2" fmla="*/ 2623542 w 2623542"/>
              <a:gd name="connsiteY2" fmla="*/ 2783430 h 2783430"/>
              <a:gd name="connsiteX3" fmla="*/ 0 w 2623542"/>
              <a:gd name="connsiteY3" fmla="*/ 2783430 h 2783430"/>
              <a:gd name="connsiteX4" fmla="*/ 0 w 2623542"/>
              <a:gd name="connsiteY4" fmla="*/ 0 h 2783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23542" h="2783430">
                <a:moveTo>
                  <a:pt x="0" y="0"/>
                </a:moveTo>
                <a:lnTo>
                  <a:pt x="2623542" y="0"/>
                </a:lnTo>
                <a:lnTo>
                  <a:pt x="2623542" y="2783430"/>
                </a:lnTo>
                <a:lnTo>
                  <a:pt x="0" y="2783430"/>
                </a:lnTo>
                <a:lnTo>
                  <a:pt x="0" y="0"/>
                </a:lnTo>
                <a:close/>
              </a:path>
            </a:pathLst>
          </a:custGeom>
          <a:solidFill>
            <a:srgbClr val="4F81BD">
              <a:alpha val="90000"/>
              <a:tint val="40000"/>
              <a:hueOff val="0"/>
              <a:satOff val="0"/>
              <a:lumOff val="0"/>
              <a:alphaOff val="0"/>
            </a:srgbClr>
          </a:solidFill>
          <a:ln w="25400" cap="flat" cmpd="sng" algn="ctr">
            <a:solidFill>
              <a:srgbClr val="4F81BD">
                <a:alpha val="90000"/>
                <a:tint val="40000"/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lIns="138684" tIns="138684" rIns="184912" bIns="208026" spcCol="1270"/>
          <a:lstStyle/>
          <a:p>
            <a:pPr marL="228600" lvl="1" indent="-228600" defTabSz="1155700" fontAlgn="auto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FontTx/>
              <a:buChar char="••"/>
              <a:defRPr/>
            </a:pPr>
            <a:r>
              <a:rPr lang="en-US" sz="2800" kern="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Calibri"/>
              </a:rPr>
              <a:t>Smoking</a:t>
            </a:r>
          </a:p>
          <a:p>
            <a:pPr marL="228600" lvl="1" indent="-228600" defTabSz="1155700" fontAlgn="auto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FontTx/>
              <a:buChar char="••"/>
              <a:defRPr/>
            </a:pPr>
            <a:r>
              <a:rPr lang="en-US" sz="2800" kern="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Calibri"/>
              </a:rPr>
              <a:t>Obesity</a:t>
            </a:r>
          </a:p>
          <a:p>
            <a:pPr marL="228600" lvl="1" indent="-228600" defTabSz="1155700" fontAlgn="auto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FontTx/>
              <a:buChar char="••"/>
              <a:defRPr/>
            </a:pPr>
            <a:r>
              <a:rPr lang="en-US" sz="2800" kern="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Calibri"/>
              </a:rPr>
              <a:t>Physical Inactivity</a:t>
            </a:r>
          </a:p>
          <a:p>
            <a:pPr marL="228600" lvl="1" indent="-228600" defTabSz="1155700" fontAlgn="auto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FontTx/>
              <a:buChar char="••"/>
              <a:defRPr/>
            </a:pPr>
            <a:r>
              <a:rPr lang="en-US" sz="2800" kern="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Calibri"/>
              </a:rPr>
              <a:t>Alcohol Misuse</a:t>
            </a:r>
          </a:p>
        </p:txBody>
      </p:sp>
      <p:sp>
        <p:nvSpPr>
          <p:cNvPr id="11" name="Freeform 10"/>
          <p:cNvSpPr/>
          <p:nvPr/>
        </p:nvSpPr>
        <p:spPr>
          <a:xfrm>
            <a:off x="6118225" y="2771775"/>
            <a:ext cx="2622550" cy="3790950"/>
          </a:xfrm>
          <a:custGeom>
            <a:avLst/>
            <a:gdLst>
              <a:gd name="connsiteX0" fmla="*/ 0 w 2623542"/>
              <a:gd name="connsiteY0" fmla="*/ 0 h 2783430"/>
              <a:gd name="connsiteX1" fmla="*/ 2623542 w 2623542"/>
              <a:gd name="connsiteY1" fmla="*/ 0 h 2783430"/>
              <a:gd name="connsiteX2" fmla="*/ 2623542 w 2623542"/>
              <a:gd name="connsiteY2" fmla="*/ 2783430 h 2783430"/>
              <a:gd name="connsiteX3" fmla="*/ 0 w 2623542"/>
              <a:gd name="connsiteY3" fmla="*/ 2783430 h 2783430"/>
              <a:gd name="connsiteX4" fmla="*/ 0 w 2623542"/>
              <a:gd name="connsiteY4" fmla="*/ 0 h 2783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23542" h="2783430">
                <a:moveTo>
                  <a:pt x="0" y="0"/>
                </a:moveTo>
                <a:lnTo>
                  <a:pt x="2623542" y="0"/>
                </a:lnTo>
                <a:lnTo>
                  <a:pt x="2623542" y="2783430"/>
                </a:lnTo>
                <a:lnTo>
                  <a:pt x="0" y="2783430"/>
                </a:lnTo>
                <a:lnTo>
                  <a:pt x="0" y="0"/>
                </a:lnTo>
                <a:close/>
              </a:path>
            </a:pathLst>
          </a:custGeom>
          <a:solidFill>
            <a:srgbClr val="4F81BD">
              <a:alpha val="90000"/>
              <a:tint val="40000"/>
              <a:hueOff val="0"/>
              <a:satOff val="0"/>
              <a:lumOff val="0"/>
              <a:alphaOff val="0"/>
            </a:srgbClr>
          </a:solidFill>
          <a:ln w="25400" cap="flat" cmpd="sng" algn="ctr">
            <a:solidFill>
              <a:srgbClr val="4F81BD">
                <a:alpha val="90000"/>
                <a:tint val="40000"/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lIns="138684" tIns="138684" rIns="184912" bIns="208026" spcCol="1270"/>
          <a:lstStyle/>
          <a:p>
            <a:pPr marL="228600" lvl="1" indent="-228600" defTabSz="1155700" fontAlgn="auto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FontTx/>
              <a:buChar char="••"/>
              <a:defRPr/>
            </a:pPr>
            <a:r>
              <a:rPr lang="en-US" sz="2800" kern="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Calibri"/>
              </a:rPr>
              <a:t>Infant Mortality</a:t>
            </a:r>
          </a:p>
          <a:p>
            <a:pPr marL="228600" lvl="1" indent="-228600" defTabSz="1155700" fontAlgn="auto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FontTx/>
              <a:buChar char="••"/>
              <a:defRPr/>
            </a:pPr>
            <a:r>
              <a:rPr lang="en-US" sz="2800" kern="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Calibri"/>
              </a:rPr>
              <a:t>Tuberculosis</a:t>
            </a:r>
          </a:p>
          <a:p>
            <a:pPr marL="228600" lvl="1" indent="-228600" defTabSz="1155700" fontAlgn="auto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FontTx/>
              <a:buChar char="••"/>
              <a:defRPr/>
            </a:pPr>
            <a:r>
              <a:rPr lang="en-US" sz="2800" kern="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Calibri"/>
              </a:rPr>
              <a:t>HIV</a:t>
            </a:r>
          </a:p>
          <a:p>
            <a:pPr marL="228600" lvl="1" indent="-228600" defTabSz="1155700" fontAlgn="auto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FontTx/>
              <a:buChar char="••"/>
              <a:defRPr/>
            </a:pPr>
            <a:r>
              <a:rPr lang="en-US" sz="2800" kern="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Calibri"/>
              </a:rPr>
              <a:t>Diabetes</a:t>
            </a:r>
          </a:p>
          <a:p>
            <a:pPr marL="228600" lvl="1" indent="-228600" defTabSz="1155700" fontAlgn="auto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FontTx/>
              <a:buChar char="••"/>
              <a:defRPr/>
            </a:pPr>
            <a:r>
              <a:rPr lang="en-US" sz="2800" kern="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Calibri"/>
              </a:rPr>
              <a:t>Asthma</a:t>
            </a:r>
          </a:p>
          <a:p>
            <a:pPr marL="228600" lvl="1" indent="-228600" defTabSz="1155700" fontAlgn="auto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FontTx/>
              <a:buChar char="••"/>
              <a:defRPr/>
            </a:pPr>
            <a:r>
              <a:rPr lang="en-GB" sz="2800" kern="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Calibri"/>
              </a:rPr>
              <a:t>Injuries</a:t>
            </a:r>
            <a:endParaRPr lang="en-US" sz="2800" kern="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04800" y="1571625"/>
            <a:ext cx="2667000" cy="1200150"/>
          </a:xfrm>
          <a:prstGeom prst="rect">
            <a:avLst/>
          </a:prstGeom>
          <a:solidFill>
            <a:srgbClr val="1F497D">
              <a:lumMod val="60000"/>
              <a:lumOff val="40000"/>
              <a:alpha val="76000"/>
            </a:srgb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kern="0" dirty="0">
                <a:solidFill>
                  <a:srgbClr val="002060"/>
                </a:solidFill>
                <a:latin typeface="Calibri"/>
              </a:rPr>
              <a:t>Access to Care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260725" y="1571625"/>
            <a:ext cx="2624138" cy="1200150"/>
          </a:xfrm>
          <a:prstGeom prst="rect">
            <a:avLst/>
          </a:prstGeom>
          <a:solidFill>
            <a:srgbClr val="1F497D">
              <a:lumMod val="60000"/>
              <a:lumOff val="40000"/>
              <a:alpha val="76000"/>
            </a:srgb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kern="0" dirty="0">
                <a:solidFill>
                  <a:srgbClr val="002060"/>
                </a:solidFill>
                <a:latin typeface="Calibri"/>
              </a:rPr>
              <a:t>Risk     Factors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096000" y="1555750"/>
            <a:ext cx="2667000" cy="1200150"/>
          </a:xfrm>
          <a:prstGeom prst="rect">
            <a:avLst/>
          </a:prstGeom>
          <a:solidFill>
            <a:srgbClr val="1F497D">
              <a:lumMod val="60000"/>
              <a:lumOff val="40000"/>
              <a:alpha val="76000"/>
            </a:srgb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kern="0" dirty="0">
                <a:solidFill>
                  <a:srgbClr val="002060"/>
                </a:solidFill>
                <a:latin typeface="Calibri"/>
              </a:rPr>
              <a:t>Health Outcomes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Rectangle 2"/>
          <p:cNvSpPr>
            <a:spLocks noGrp="1" noChangeArrowheads="1"/>
          </p:cNvSpPr>
          <p:nvPr>
            <p:ph type="title"/>
          </p:nvPr>
        </p:nvSpPr>
        <p:spPr>
          <a:xfrm>
            <a:off x="376238" y="204788"/>
            <a:ext cx="8686800" cy="779462"/>
          </a:xfrm>
        </p:spPr>
        <p:txBody>
          <a:bodyPr/>
          <a:lstStyle/>
          <a:p>
            <a:pPr>
              <a:spcBef>
                <a:spcPts val="1200"/>
              </a:spcBef>
            </a:pPr>
            <a:r>
              <a:rPr lang="en-US" smtClean="0"/>
              <a:t>Can your neighborhood impact your health?</a:t>
            </a:r>
            <a:endParaRPr lang="en-US" sz="2800" smtClean="0"/>
          </a:p>
        </p:txBody>
      </p:sp>
      <p:sp>
        <p:nvSpPr>
          <p:cNvPr id="7475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46088" y="1285875"/>
            <a:ext cx="8229600" cy="2673350"/>
          </a:xfrm>
        </p:spPr>
        <p:txBody>
          <a:bodyPr/>
          <a:lstStyle/>
          <a:p>
            <a:pPr>
              <a:spcBef>
                <a:spcPts val="1200"/>
              </a:spcBef>
            </a:pPr>
            <a:r>
              <a:rPr lang="en-US" sz="2400" smtClean="0"/>
              <a:t>1/3 of women received a housing voucher to move to higher income neighborhoods</a:t>
            </a:r>
          </a:p>
          <a:p>
            <a:pPr>
              <a:spcBef>
                <a:spcPts val="1200"/>
              </a:spcBef>
            </a:pPr>
            <a:r>
              <a:rPr lang="en-US" sz="2400" smtClean="0"/>
              <a:t>Over 10 years, obesity and diabetes rates improved compared to those who stayed behind </a:t>
            </a:r>
          </a:p>
          <a:p>
            <a:pPr>
              <a:spcBef>
                <a:spcPts val="1200"/>
              </a:spcBef>
            </a:pPr>
            <a:r>
              <a:rPr lang="en-US" sz="2400" smtClean="0"/>
              <a:t>Health improvements were similar to diet and exercise programs or the use of medications to treat diabetes</a:t>
            </a:r>
          </a:p>
          <a:p>
            <a:pPr>
              <a:spcBef>
                <a:spcPts val="1200"/>
              </a:spcBef>
            </a:pPr>
            <a:endParaRPr lang="en-US" sz="2400" smtClean="0"/>
          </a:p>
        </p:txBody>
      </p:sp>
      <p:pic>
        <p:nvPicPr>
          <p:cNvPr id="74755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64138" y="4321175"/>
            <a:ext cx="3736975" cy="249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4756" name="Picture 3"/>
          <p:cNvPicPr>
            <a:picLocks noChangeAspect="1" noChangeArrowheads="1"/>
          </p:cNvPicPr>
          <p:nvPr/>
        </p:nvPicPr>
        <p:blipFill>
          <a:blip r:embed="rId4"/>
          <a:srcRect t="8299" r="22917"/>
          <a:stretch>
            <a:fillRect/>
          </a:stretch>
        </p:blipFill>
        <p:spPr bwMode="auto">
          <a:xfrm>
            <a:off x="314325" y="4335463"/>
            <a:ext cx="4668838" cy="2459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Rectangle 4"/>
          <p:cNvSpPr>
            <a:spLocks noGrp="1" noChangeArrowheads="1"/>
          </p:cNvSpPr>
          <p:nvPr>
            <p:ph type="title"/>
          </p:nvPr>
        </p:nvSpPr>
        <p:spPr>
          <a:xfrm>
            <a:off x="388938" y="39688"/>
            <a:ext cx="7624762" cy="965200"/>
          </a:xfrm>
        </p:spPr>
        <p:txBody>
          <a:bodyPr/>
          <a:lstStyle/>
          <a:p>
            <a:pPr eaLnBrk="1" hangingPunct="1"/>
            <a:r>
              <a:rPr lang="en-US" smtClean="0">
                <a:cs typeface="Arial" charset="0"/>
              </a:rPr>
              <a:t>Community traits and health effects</a:t>
            </a:r>
          </a:p>
        </p:txBody>
      </p:sp>
      <p:graphicFrame>
        <p:nvGraphicFramePr>
          <p:cNvPr id="48200" name="Group 72"/>
          <p:cNvGraphicFramePr>
            <a:graphicFrameLocks noGrp="1"/>
          </p:cNvGraphicFramePr>
          <p:nvPr>
            <p:ph idx="1"/>
          </p:nvPr>
        </p:nvGraphicFramePr>
        <p:xfrm>
          <a:off x="482600" y="1701800"/>
          <a:ext cx="8189913" cy="4251325"/>
        </p:xfrm>
        <a:graphic>
          <a:graphicData uri="http://schemas.openxmlformats.org/drawingml/2006/table">
            <a:tbl>
              <a:tblPr/>
              <a:tblGrid>
                <a:gridCol w="3455987"/>
                <a:gridCol w="4733925"/>
              </a:tblGrid>
              <a:tr h="4492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Community attribute</a:t>
                      </a:r>
                    </a:p>
                  </a:txBody>
                  <a:tcPr marL="85708" marR="85708" marT="42848" marB="4284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Health effect</a:t>
                      </a:r>
                    </a:p>
                  </a:txBody>
                  <a:tcPr marL="85708" marR="85708" marT="42848" marB="4284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0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Substandard housing</a:t>
                      </a:r>
                    </a:p>
                  </a:txBody>
                  <a:tcPr marL="85708" marR="85708" marT="42848" marB="4284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Asthma, respiratory problems, lead poisoning</a:t>
                      </a:r>
                    </a:p>
                  </a:txBody>
                  <a:tcPr marL="85708" marR="85708" marT="42848" marB="4284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5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Food deserts</a:t>
                      </a:r>
                    </a:p>
                  </a:txBody>
                  <a:tcPr marL="85708" marR="85708" marT="42848" marB="4284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Obesity, diabetes, heart disease, cancer</a:t>
                      </a:r>
                    </a:p>
                  </a:txBody>
                  <a:tcPr marL="85708" marR="85708" marT="42848" marB="4284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16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Lack of health care services</a:t>
                      </a:r>
                    </a:p>
                  </a:txBody>
                  <a:tcPr marL="85708" marR="85708" marT="42848" marB="4284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 host of preventable health problems</a:t>
                      </a:r>
                    </a:p>
                  </a:txBody>
                  <a:tcPr marL="85708" marR="85708" marT="42848" marB="4284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5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Lack of sidewalks, bike lanes, parks</a:t>
                      </a:r>
                    </a:p>
                  </a:txBody>
                  <a:tcPr marL="85708" marR="85708" marT="42848" marB="4284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Obesity, diabetes, heart disease, high stress</a:t>
                      </a:r>
                    </a:p>
                  </a:txBody>
                  <a:tcPr marL="85708" marR="85708" marT="42848" marB="4284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5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Density of alcohol and tobacco retail</a:t>
                      </a:r>
                    </a:p>
                  </a:txBody>
                  <a:tcPr marL="85708" marR="85708" marT="42848" marB="4284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Liver disease, motor vehicle death, injury; lung and heart disease</a:t>
                      </a:r>
                    </a:p>
                  </a:txBody>
                  <a:tcPr marL="85708" marR="85708" marT="42848" marB="4284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49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9750" y="1109663"/>
            <a:ext cx="3756025" cy="272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8850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47713" y="3594100"/>
            <a:ext cx="3824287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8851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18088" y="1425575"/>
            <a:ext cx="3773487" cy="273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8852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smtClean="0"/>
              <a:t>Is there evidence Public Health improves complex health problems?</a:t>
            </a:r>
          </a:p>
        </p:txBody>
      </p:sp>
      <p:pic>
        <p:nvPicPr>
          <p:cNvPr id="78853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953000" y="3519488"/>
            <a:ext cx="3629025" cy="333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78854" name="Group 18452"/>
          <p:cNvGrpSpPr>
            <a:grpSpLocks/>
          </p:cNvGrpSpPr>
          <p:nvPr/>
        </p:nvGrpSpPr>
        <p:grpSpPr bwMode="auto">
          <a:xfrm>
            <a:off x="1055688" y="1497013"/>
            <a:ext cx="2392362" cy="942975"/>
            <a:chOff x="1055370" y="1497330"/>
            <a:chExt cx="2392680" cy="942975"/>
          </a:xfrm>
        </p:grpSpPr>
        <p:cxnSp>
          <p:nvCxnSpPr>
            <p:cNvPr id="8" name="Straight Connector 7"/>
            <p:cNvCxnSpPr/>
            <p:nvPr/>
          </p:nvCxnSpPr>
          <p:spPr>
            <a:xfrm>
              <a:off x="1055370" y="1497330"/>
              <a:ext cx="285788" cy="212725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1390377" y="1737042"/>
              <a:ext cx="217517" cy="7938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1661876" y="1744980"/>
              <a:ext cx="223867" cy="130175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1931786" y="1905317"/>
              <a:ext cx="92087" cy="26988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2068330" y="1943417"/>
              <a:ext cx="160358" cy="33338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2400161" y="2094230"/>
              <a:ext cx="92087" cy="47625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2541468" y="2167255"/>
              <a:ext cx="163534" cy="130175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2743106" y="2324417"/>
              <a:ext cx="163535" cy="19050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40" name="Straight Connector 18439"/>
            <p:cNvCxnSpPr/>
            <p:nvPr/>
          </p:nvCxnSpPr>
          <p:spPr>
            <a:xfrm>
              <a:off x="2941571" y="2343467"/>
              <a:ext cx="98438" cy="14288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43" name="Straight Connector 18442"/>
            <p:cNvCxnSpPr/>
            <p:nvPr/>
          </p:nvCxnSpPr>
          <p:spPr>
            <a:xfrm>
              <a:off x="3084465" y="2357755"/>
              <a:ext cx="90499" cy="0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45" name="Straight Connector 18444"/>
            <p:cNvCxnSpPr/>
            <p:nvPr/>
          </p:nvCxnSpPr>
          <p:spPr>
            <a:xfrm>
              <a:off x="3219420" y="2357755"/>
              <a:ext cx="93675" cy="44450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47" name="Straight Connector 18446"/>
            <p:cNvCxnSpPr/>
            <p:nvPr/>
          </p:nvCxnSpPr>
          <p:spPr>
            <a:xfrm>
              <a:off x="3352787" y="2419667"/>
              <a:ext cx="95263" cy="20638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50" name="Straight Connector 18449"/>
            <p:cNvCxnSpPr/>
            <p:nvPr/>
          </p:nvCxnSpPr>
          <p:spPr>
            <a:xfrm>
              <a:off x="2265206" y="2002155"/>
              <a:ext cx="100025" cy="73025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7" name="Rectangle 2"/>
          <p:cNvSpPr txBox="1">
            <a:spLocks noChangeArrowheads="1"/>
          </p:cNvSpPr>
          <p:nvPr/>
        </p:nvSpPr>
        <p:spPr bwMode="auto">
          <a:xfrm>
            <a:off x="457200" y="249238"/>
            <a:ext cx="8229600" cy="59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/>
            <a:r>
              <a:rPr lang="en-US" sz="3200">
                <a:solidFill>
                  <a:schemeClr val="bg1"/>
                </a:solidFill>
              </a:rPr>
              <a:t>But disparities may persist</a:t>
            </a:r>
          </a:p>
        </p:txBody>
      </p:sp>
      <p:pic>
        <p:nvPicPr>
          <p:cNvPr id="80898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66825" y="942975"/>
            <a:ext cx="603885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0899" name="TextBox 1"/>
          <p:cNvSpPr txBox="1">
            <a:spLocks noChangeArrowheads="1"/>
          </p:cNvSpPr>
          <p:nvPr/>
        </p:nvSpPr>
        <p:spPr bwMode="auto">
          <a:xfrm>
            <a:off x="1203325" y="1412875"/>
            <a:ext cx="671353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b="1"/>
              <a:t>Adult smoking by race/ethnicity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001" name="Rectangle 2"/>
          <p:cNvSpPr>
            <a:spLocks noGrp="1" noChangeArrowheads="1"/>
          </p:cNvSpPr>
          <p:nvPr>
            <p:ph type="title"/>
          </p:nvPr>
        </p:nvSpPr>
        <p:spPr>
          <a:xfrm>
            <a:off x="387350" y="179388"/>
            <a:ext cx="8229600" cy="593725"/>
          </a:xfrm>
        </p:spPr>
        <p:txBody>
          <a:bodyPr/>
          <a:lstStyle/>
          <a:p>
            <a:r>
              <a:rPr lang="en-US" sz="2800" smtClean="0"/>
              <a:t>How is King County doing compared to other large counties nationally?</a:t>
            </a:r>
          </a:p>
        </p:txBody>
      </p:sp>
      <p:graphicFrame>
        <p:nvGraphicFramePr>
          <p:cNvPr id="84000" name="Object 32"/>
          <p:cNvGraphicFramePr>
            <a:graphicFrameLocks noGrp="1"/>
          </p:cNvGraphicFramePr>
          <p:nvPr/>
        </p:nvGraphicFramePr>
        <p:xfrm>
          <a:off x="765175" y="1206500"/>
          <a:ext cx="7591425" cy="5540375"/>
        </p:xfrm>
        <a:graphic>
          <a:graphicData uri="http://schemas.openxmlformats.org/presentationml/2006/ole">
            <p:oleObj spid="_x0000_s84000" r:id="rId3" imgW="7590178" imgH="5541744" progId="Excel.Char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4479925" y="1076325"/>
            <a:ext cx="46038" cy="441007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0" y="0"/>
            <a:ext cx="9144000" cy="97472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9" name="Oval 38"/>
          <p:cNvSpPr/>
          <p:nvPr/>
        </p:nvSpPr>
        <p:spPr>
          <a:xfrm>
            <a:off x="4127500" y="2865438"/>
            <a:ext cx="766763" cy="722312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8" name="Oval 37"/>
          <p:cNvSpPr/>
          <p:nvPr/>
        </p:nvSpPr>
        <p:spPr>
          <a:xfrm>
            <a:off x="4102100" y="2630488"/>
            <a:ext cx="811213" cy="765175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0" name="Oval 19"/>
          <p:cNvSpPr/>
          <p:nvPr/>
        </p:nvSpPr>
        <p:spPr>
          <a:xfrm>
            <a:off x="3986213" y="2228850"/>
            <a:ext cx="1031875" cy="974725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3" name="Oval 22"/>
          <p:cNvSpPr/>
          <p:nvPr/>
        </p:nvSpPr>
        <p:spPr>
          <a:xfrm>
            <a:off x="3871913" y="1519238"/>
            <a:ext cx="1271587" cy="1200150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2" name="Oval 21"/>
          <p:cNvSpPr/>
          <p:nvPr/>
        </p:nvSpPr>
        <p:spPr>
          <a:xfrm>
            <a:off x="4008438" y="1306513"/>
            <a:ext cx="998537" cy="941387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1" name="Oval 20"/>
          <p:cNvSpPr/>
          <p:nvPr/>
        </p:nvSpPr>
        <p:spPr>
          <a:xfrm>
            <a:off x="3992563" y="2036763"/>
            <a:ext cx="998537" cy="941387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5001" name="Title 1"/>
          <p:cNvSpPr>
            <a:spLocks noGrp="1"/>
          </p:cNvSpPr>
          <p:nvPr>
            <p:ph type="title"/>
          </p:nvPr>
        </p:nvSpPr>
        <p:spPr>
          <a:xfrm>
            <a:off x="620713" y="104775"/>
            <a:ext cx="8229600" cy="763588"/>
          </a:xfrm>
        </p:spPr>
        <p:txBody>
          <a:bodyPr/>
          <a:lstStyle/>
          <a:p>
            <a:pPr eaLnBrk="1" hangingPunct="1"/>
            <a:r>
              <a:rPr lang="en-US" sz="2800" b="0" smtClean="0">
                <a:latin typeface="Arial" charset="0"/>
                <a:cs typeface="Arial" charset="0"/>
              </a:rPr>
              <a:t>White/African American King County vs. other largest US counties</a:t>
            </a:r>
          </a:p>
        </p:txBody>
      </p:sp>
      <p:sp>
        <p:nvSpPr>
          <p:cNvPr id="85002" name="TextBox 1"/>
          <p:cNvSpPr txBox="1">
            <a:spLocks noChangeArrowheads="1"/>
          </p:cNvSpPr>
          <p:nvPr/>
        </p:nvSpPr>
        <p:spPr bwMode="auto">
          <a:xfrm>
            <a:off x="465138" y="6388100"/>
            <a:ext cx="8353425" cy="20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r>
              <a:rPr lang="en-US" sz="1000">
                <a:solidFill>
                  <a:srgbClr val="000000"/>
                </a:solidFill>
                <a:latin typeface="Calibri" pitchFamily="34" charset="0"/>
              </a:rPr>
              <a:t>Green circles = King County has the top 5 largest disparities for the indicator among the 15 largest US counties. Size of bubble proportional to Prevalence Ratio.</a:t>
            </a:r>
          </a:p>
          <a:p>
            <a:endParaRPr lang="en-US" sz="110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85003" name="TextBox 7"/>
          <p:cNvSpPr txBox="1">
            <a:spLocks noChangeArrowheads="1"/>
          </p:cNvSpPr>
          <p:nvPr/>
        </p:nvSpPr>
        <p:spPr bwMode="auto">
          <a:xfrm>
            <a:off x="422275" y="1252538"/>
            <a:ext cx="914400" cy="434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sz="1400">
                <a:solidFill>
                  <a:srgbClr val="000000"/>
                </a:solidFill>
                <a:latin typeface="Calibri" pitchFamily="34" charset="0"/>
              </a:rPr>
              <a:t>Worst</a:t>
            </a:r>
          </a:p>
          <a:p>
            <a:pPr algn="r"/>
            <a:endParaRPr lang="en-US" sz="1400">
              <a:solidFill>
                <a:srgbClr val="000000"/>
              </a:solidFill>
              <a:latin typeface="Calibri" pitchFamily="34" charset="0"/>
            </a:endParaRPr>
          </a:p>
          <a:p>
            <a:pPr algn="r"/>
            <a:r>
              <a:rPr lang="en-US" sz="1400">
                <a:solidFill>
                  <a:srgbClr val="000000"/>
                </a:solidFill>
                <a:latin typeface="Calibri" pitchFamily="34" charset="0"/>
              </a:rPr>
              <a:t>1</a:t>
            </a:r>
          </a:p>
          <a:p>
            <a:pPr algn="r"/>
            <a:endParaRPr lang="en-US" sz="800">
              <a:solidFill>
                <a:srgbClr val="000000"/>
              </a:solidFill>
              <a:latin typeface="Calibri" pitchFamily="34" charset="0"/>
            </a:endParaRPr>
          </a:p>
          <a:p>
            <a:pPr algn="r"/>
            <a:endParaRPr lang="en-US" sz="1400">
              <a:solidFill>
                <a:srgbClr val="000000"/>
              </a:solidFill>
              <a:latin typeface="Calibri" pitchFamily="34" charset="0"/>
            </a:endParaRPr>
          </a:p>
          <a:p>
            <a:pPr algn="r"/>
            <a:endParaRPr lang="en-US" sz="1400">
              <a:solidFill>
                <a:srgbClr val="000000"/>
              </a:solidFill>
              <a:latin typeface="Calibri" pitchFamily="34" charset="0"/>
            </a:endParaRPr>
          </a:p>
          <a:p>
            <a:pPr algn="r"/>
            <a:endParaRPr lang="en-US" sz="1400">
              <a:solidFill>
                <a:srgbClr val="000000"/>
              </a:solidFill>
              <a:latin typeface="Calibri" pitchFamily="34" charset="0"/>
            </a:endParaRPr>
          </a:p>
          <a:p>
            <a:pPr algn="r"/>
            <a:endParaRPr lang="en-US" sz="1400">
              <a:solidFill>
                <a:srgbClr val="000000"/>
              </a:solidFill>
              <a:latin typeface="Calibri" pitchFamily="34" charset="0"/>
            </a:endParaRPr>
          </a:p>
          <a:p>
            <a:pPr algn="r"/>
            <a:r>
              <a:rPr lang="en-US" sz="1400">
                <a:solidFill>
                  <a:srgbClr val="000000"/>
                </a:solidFill>
                <a:latin typeface="Calibri" pitchFamily="34" charset="0"/>
              </a:rPr>
              <a:t>5</a:t>
            </a:r>
          </a:p>
          <a:p>
            <a:pPr algn="r"/>
            <a:endParaRPr lang="en-US" sz="800">
              <a:solidFill>
                <a:srgbClr val="000000"/>
              </a:solidFill>
              <a:latin typeface="Calibri" pitchFamily="34" charset="0"/>
            </a:endParaRPr>
          </a:p>
          <a:p>
            <a:pPr algn="r"/>
            <a:endParaRPr lang="en-US" sz="1400">
              <a:solidFill>
                <a:srgbClr val="000000"/>
              </a:solidFill>
              <a:latin typeface="Calibri" pitchFamily="34" charset="0"/>
            </a:endParaRPr>
          </a:p>
          <a:p>
            <a:pPr algn="r"/>
            <a:endParaRPr lang="en-US" sz="1400">
              <a:solidFill>
                <a:srgbClr val="000000"/>
              </a:solidFill>
              <a:latin typeface="Calibri" pitchFamily="34" charset="0"/>
            </a:endParaRPr>
          </a:p>
          <a:p>
            <a:pPr algn="r"/>
            <a:endParaRPr lang="en-US" sz="1400">
              <a:solidFill>
                <a:srgbClr val="000000"/>
              </a:solidFill>
              <a:latin typeface="Calibri" pitchFamily="34" charset="0"/>
            </a:endParaRPr>
          </a:p>
          <a:p>
            <a:pPr algn="r"/>
            <a:endParaRPr lang="en-US" sz="1400">
              <a:solidFill>
                <a:srgbClr val="000000"/>
              </a:solidFill>
              <a:latin typeface="Calibri" pitchFamily="34" charset="0"/>
            </a:endParaRPr>
          </a:p>
          <a:p>
            <a:pPr algn="r"/>
            <a:r>
              <a:rPr lang="en-US" sz="1400">
                <a:solidFill>
                  <a:srgbClr val="000000"/>
                </a:solidFill>
                <a:latin typeface="Calibri" pitchFamily="34" charset="0"/>
              </a:rPr>
              <a:t>10</a:t>
            </a:r>
          </a:p>
          <a:p>
            <a:pPr algn="r"/>
            <a:endParaRPr lang="en-US" sz="800">
              <a:solidFill>
                <a:srgbClr val="000000"/>
              </a:solidFill>
              <a:latin typeface="Calibri" pitchFamily="34" charset="0"/>
            </a:endParaRPr>
          </a:p>
          <a:p>
            <a:pPr algn="r"/>
            <a:endParaRPr lang="en-US" sz="1400">
              <a:solidFill>
                <a:srgbClr val="000000"/>
              </a:solidFill>
              <a:latin typeface="Calibri" pitchFamily="34" charset="0"/>
            </a:endParaRPr>
          </a:p>
          <a:p>
            <a:pPr algn="r"/>
            <a:endParaRPr lang="en-US" sz="1400">
              <a:solidFill>
                <a:srgbClr val="000000"/>
              </a:solidFill>
              <a:latin typeface="Calibri" pitchFamily="34" charset="0"/>
            </a:endParaRPr>
          </a:p>
          <a:p>
            <a:pPr algn="r"/>
            <a:endParaRPr lang="en-US" sz="1400">
              <a:solidFill>
                <a:srgbClr val="000000"/>
              </a:solidFill>
              <a:latin typeface="Calibri" pitchFamily="34" charset="0"/>
            </a:endParaRPr>
          </a:p>
          <a:p>
            <a:pPr algn="r"/>
            <a:endParaRPr lang="en-US" sz="1400">
              <a:solidFill>
                <a:srgbClr val="000000"/>
              </a:solidFill>
              <a:latin typeface="Calibri" pitchFamily="34" charset="0"/>
            </a:endParaRPr>
          </a:p>
          <a:p>
            <a:pPr algn="r"/>
            <a:r>
              <a:rPr lang="en-US" sz="1400">
                <a:solidFill>
                  <a:srgbClr val="000000"/>
                </a:solidFill>
                <a:latin typeface="Calibri" pitchFamily="34" charset="0"/>
              </a:rPr>
              <a:t>Best  15</a:t>
            </a:r>
          </a:p>
        </p:txBody>
      </p:sp>
      <p:sp>
        <p:nvSpPr>
          <p:cNvPr id="85004" name="TextBox 8"/>
          <p:cNvSpPr txBox="1">
            <a:spLocks noChangeArrowheads="1"/>
          </p:cNvSpPr>
          <p:nvPr/>
        </p:nvSpPr>
        <p:spPr bwMode="auto">
          <a:xfrm rot="5400000" flipH="1" flipV="1">
            <a:off x="-1359693" y="3139281"/>
            <a:ext cx="400526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>
                <a:solidFill>
                  <a:srgbClr val="0070C0"/>
                </a:solidFill>
                <a:latin typeface="Calibri" pitchFamily="34" charset="0"/>
              </a:rPr>
              <a:t>Ranking of Disparities – US Largest Counties</a:t>
            </a:r>
          </a:p>
        </p:txBody>
      </p:sp>
      <p:sp>
        <p:nvSpPr>
          <p:cNvPr id="85005" name="TextBox 9"/>
          <p:cNvSpPr txBox="1">
            <a:spLocks noChangeArrowheads="1"/>
          </p:cNvSpPr>
          <p:nvPr/>
        </p:nvSpPr>
        <p:spPr bwMode="auto">
          <a:xfrm>
            <a:off x="4979988" y="4310063"/>
            <a:ext cx="1879600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200">
                <a:solidFill>
                  <a:srgbClr val="000000"/>
                </a:solidFill>
                <a:latin typeface="Calibri" pitchFamily="34" charset="0"/>
              </a:rPr>
              <a:t>Active Transportation, 1.4</a:t>
            </a:r>
          </a:p>
        </p:txBody>
      </p:sp>
      <p:sp>
        <p:nvSpPr>
          <p:cNvPr id="85006" name="TextBox 10"/>
          <p:cNvSpPr txBox="1">
            <a:spLocks noChangeArrowheads="1"/>
          </p:cNvSpPr>
          <p:nvPr/>
        </p:nvSpPr>
        <p:spPr bwMode="auto">
          <a:xfrm>
            <a:off x="3124200" y="1279525"/>
            <a:ext cx="12477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200" b="1">
                <a:solidFill>
                  <a:srgbClr val="000000"/>
                </a:solidFill>
                <a:latin typeface="Calibri" pitchFamily="34" charset="0"/>
              </a:rPr>
              <a:t>Smoking, 1.9</a:t>
            </a:r>
          </a:p>
        </p:txBody>
      </p:sp>
      <p:sp>
        <p:nvSpPr>
          <p:cNvPr id="85007" name="TextBox 12"/>
          <p:cNvSpPr txBox="1">
            <a:spLocks noChangeArrowheads="1"/>
          </p:cNvSpPr>
          <p:nvPr/>
        </p:nvSpPr>
        <p:spPr bwMode="auto">
          <a:xfrm>
            <a:off x="2851150" y="1719263"/>
            <a:ext cx="10001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200" b="1">
                <a:solidFill>
                  <a:srgbClr val="000000"/>
                </a:solidFill>
                <a:latin typeface="Calibri" pitchFamily="34" charset="0"/>
              </a:rPr>
              <a:t>Poverty, 3.5</a:t>
            </a:r>
          </a:p>
        </p:txBody>
      </p:sp>
      <p:sp>
        <p:nvSpPr>
          <p:cNvPr id="85008" name="TextBox 13"/>
          <p:cNvSpPr txBox="1">
            <a:spLocks noChangeArrowheads="1"/>
          </p:cNvSpPr>
          <p:nvPr/>
        </p:nvSpPr>
        <p:spPr bwMode="auto">
          <a:xfrm>
            <a:off x="2670175" y="2090738"/>
            <a:ext cx="1247775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200" b="1">
                <a:solidFill>
                  <a:srgbClr val="000000"/>
                </a:solidFill>
                <a:latin typeface="Calibri" pitchFamily="34" charset="0"/>
              </a:rPr>
              <a:t>Uninsured, 1.9</a:t>
            </a:r>
          </a:p>
        </p:txBody>
      </p:sp>
      <p:sp>
        <p:nvSpPr>
          <p:cNvPr id="85009" name="TextBox 14"/>
          <p:cNvSpPr txBox="1">
            <a:spLocks noChangeArrowheads="1"/>
          </p:cNvSpPr>
          <p:nvPr/>
        </p:nvSpPr>
        <p:spPr bwMode="auto">
          <a:xfrm>
            <a:off x="2416175" y="2605088"/>
            <a:ext cx="1481138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200" b="1">
                <a:solidFill>
                  <a:srgbClr val="000000"/>
                </a:solidFill>
                <a:latin typeface="Calibri" pitchFamily="34" charset="0"/>
              </a:rPr>
              <a:t>Unemployment, 2.1</a:t>
            </a:r>
          </a:p>
        </p:txBody>
      </p:sp>
      <p:sp>
        <p:nvSpPr>
          <p:cNvPr id="85010" name="TextBox 15"/>
          <p:cNvSpPr txBox="1">
            <a:spLocks noChangeArrowheads="1"/>
          </p:cNvSpPr>
          <p:nvPr/>
        </p:nvSpPr>
        <p:spPr bwMode="auto">
          <a:xfrm>
            <a:off x="4856163" y="1169988"/>
            <a:ext cx="1247775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200" b="1">
                <a:solidFill>
                  <a:srgbClr val="000000"/>
                </a:solidFill>
                <a:latin typeface="Calibri" pitchFamily="34" charset="0"/>
              </a:rPr>
              <a:t>Diabetes, 2.1</a:t>
            </a:r>
          </a:p>
        </p:txBody>
      </p:sp>
      <p:sp>
        <p:nvSpPr>
          <p:cNvPr id="85011" name="TextBox 16"/>
          <p:cNvSpPr txBox="1">
            <a:spLocks noChangeArrowheads="1"/>
          </p:cNvSpPr>
          <p:nvPr/>
        </p:nvSpPr>
        <p:spPr bwMode="auto">
          <a:xfrm>
            <a:off x="5133975" y="1546225"/>
            <a:ext cx="14827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200" b="1">
                <a:solidFill>
                  <a:srgbClr val="000000"/>
                </a:solidFill>
                <a:latin typeface="Calibri" pitchFamily="34" charset="0"/>
              </a:rPr>
              <a:t>Lower Educational Attainment, 1.5</a:t>
            </a:r>
          </a:p>
        </p:txBody>
      </p:sp>
      <p:sp>
        <p:nvSpPr>
          <p:cNvPr id="85012" name="TextBox 17"/>
          <p:cNvSpPr txBox="1">
            <a:spLocks noChangeArrowheads="1"/>
          </p:cNvSpPr>
          <p:nvPr/>
        </p:nvSpPr>
        <p:spPr bwMode="auto">
          <a:xfrm>
            <a:off x="5180013" y="2136775"/>
            <a:ext cx="18478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200" b="1">
                <a:solidFill>
                  <a:srgbClr val="000000"/>
                </a:solidFill>
                <a:latin typeface="Calibri" pitchFamily="34" charset="0"/>
              </a:rPr>
              <a:t>Lower Median Household Income, 1.9</a:t>
            </a:r>
          </a:p>
        </p:txBody>
      </p:sp>
      <p:sp>
        <p:nvSpPr>
          <p:cNvPr id="85013" name="TextBox 18"/>
          <p:cNvSpPr txBox="1">
            <a:spLocks noChangeArrowheads="1"/>
          </p:cNvSpPr>
          <p:nvPr/>
        </p:nvSpPr>
        <p:spPr bwMode="auto">
          <a:xfrm>
            <a:off x="4886325" y="3006725"/>
            <a:ext cx="1247775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200">
                <a:solidFill>
                  <a:srgbClr val="000000"/>
                </a:solidFill>
                <a:latin typeface="Calibri" pitchFamily="34" charset="0"/>
              </a:rPr>
              <a:t>Obesity, 1.5</a:t>
            </a:r>
          </a:p>
        </p:txBody>
      </p:sp>
      <p:cxnSp>
        <p:nvCxnSpPr>
          <p:cNvPr id="31" name="Straight Connector 30"/>
          <p:cNvCxnSpPr/>
          <p:nvPr/>
        </p:nvCxnSpPr>
        <p:spPr>
          <a:xfrm>
            <a:off x="1390650" y="1719263"/>
            <a:ext cx="0" cy="3767137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1390650" y="5486400"/>
            <a:ext cx="69088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Oval 34"/>
          <p:cNvSpPr/>
          <p:nvPr/>
        </p:nvSpPr>
        <p:spPr>
          <a:xfrm>
            <a:off x="4005263" y="3978275"/>
            <a:ext cx="998537" cy="941388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5017" name="TextBox 39"/>
          <p:cNvSpPr txBox="1">
            <a:spLocks noChangeArrowheads="1"/>
          </p:cNvSpPr>
          <p:nvPr/>
        </p:nvSpPr>
        <p:spPr bwMode="auto">
          <a:xfrm>
            <a:off x="2627313" y="3203575"/>
            <a:ext cx="14890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200">
                <a:solidFill>
                  <a:srgbClr val="000000"/>
                </a:solidFill>
                <a:latin typeface="Calibri" pitchFamily="34" charset="0"/>
              </a:rPr>
              <a:t>Life Expectancy, 1.1</a:t>
            </a:r>
          </a:p>
        </p:txBody>
      </p:sp>
      <p:sp>
        <p:nvSpPr>
          <p:cNvPr id="42" name="Oval 41"/>
          <p:cNvSpPr/>
          <p:nvPr/>
        </p:nvSpPr>
        <p:spPr>
          <a:xfrm>
            <a:off x="4043363" y="1352550"/>
            <a:ext cx="917575" cy="865188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43" name="Oval 42"/>
          <p:cNvSpPr/>
          <p:nvPr/>
        </p:nvSpPr>
        <p:spPr>
          <a:xfrm>
            <a:off x="3992563" y="1854200"/>
            <a:ext cx="998537" cy="941388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41" name="Oval 40"/>
          <p:cNvSpPr/>
          <p:nvPr/>
        </p:nvSpPr>
        <p:spPr>
          <a:xfrm>
            <a:off x="4052888" y="1778000"/>
            <a:ext cx="879475" cy="828675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7" name="TextBox 37"/>
          <p:cNvSpPr txBox="1">
            <a:spLocks noChangeArrowheads="1"/>
          </p:cNvSpPr>
          <p:nvPr/>
        </p:nvSpPr>
        <p:spPr bwMode="auto">
          <a:xfrm>
            <a:off x="422275" y="1262063"/>
            <a:ext cx="914400" cy="434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sz="1400">
                <a:solidFill>
                  <a:srgbClr val="000000"/>
                </a:solidFill>
                <a:latin typeface="Calibri" pitchFamily="34" charset="0"/>
              </a:rPr>
              <a:t>Worst</a:t>
            </a:r>
          </a:p>
          <a:p>
            <a:pPr algn="r"/>
            <a:endParaRPr lang="en-US" sz="1400">
              <a:solidFill>
                <a:srgbClr val="000000"/>
              </a:solidFill>
              <a:latin typeface="Calibri" pitchFamily="34" charset="0"/>
            </a:endParaRPr>
          </a:p>
          <a:p>
            <a:pPr algn="r"/>
            <a:r>
              <a:rPr lang="en-US" sz="1400">
                <a:solidFill>
                  <a:srgbClr val="000000"/>
                </a:solidFill>
                <a:latin typeface="Calibri" pitchFamily="34" charset="0"/>
              </a:rPr>
              <a:t>1</a:t>
            </a:r>
          </a:p>
          <a:p>
            <a:pPr algn="r"/>
            <a:endParaRPr lang="en-US" sz="800">
              <a:solidFill>
                <a:srgbClr val="000000"/>
              </a:solidFill>
              <a:latin typeface="Calibri" pitchFamily="34" charset="0"/>
            </a:endParaRPr>
          </a:p>
          <a:p>
            <a:pPr algn="r"/>
            <a:endParaRPr lang="en-US" sz="1400">
              <a:solidFill>
                <a:srgbClr val="000000"/>
              </a:solidFill>
              <a:latin typeface="Calibri" pitchFamily="34" charset="0"/>
            </a:endParaRPr>
          </a:p>
          <a:p>
            <a:pPr algn="r"/>
            <a:endParaRPr lang="en-US" sz="1400">
              <a:solidFill>
                <a:srgbClr val="000000"/>
              </a:solidFill>
              <a:latin typeface="Calibri" pitchFamily="34" charset="0"/>
            </a:endParaRPr>
          </a:p>
          <a:p>
            <a:pPr algn="r"/>
            <a:endParaRPr lang="en-US" sz="1400">
              <a:solidFill>
                <a:srgbClr val="000000"/>
              </a:solidFill>
              <a:latin typeface="Calibri" pitchFamily="34" charset="0"/>
            </a:endParaRPr>
          </a:p>
          <a:p>
            <a:pPr algn="r"/>
            <a:endParaRPr lang="en-US" sz="1400">
              <a:solidFill>
                <a:srgbClr val="000000"/>
              </a:solidFill>
              <a:latin typeface="Calibri" pitchFamily="34" charset="0"/>
            </a:endParaRPr>
          </a:p>
          <a:p>
            <a:pPr algn="r"/>
            <a:r>
              <a:rPr lang="en-US" sz="1400">
                <a:solidFill>
                  <a:srgbClr val="000000"/>
                </a:solidFill>
                <a:latin typeface="Calibri" pitchFamily="34" charset="0"/>
              </a:rPr>
              <a:t>5</a:t>
            </a:r>
          </a:p>
          <a:p>
            <a:pPr algn="r"/>
            <a:endParaRPr lang="en-US" sz="800">
              <a:solidFill>
                <a:srgbClr val="000000"/>
              </a:solidFill>
              <a:latin typeface="Calibri" pitchFamily="34" charset="0"/>
            </a:endParaRPr>
          </a:p>
          <a:p>
            <a:pPr algn="r"/>
            <a:endParaRPr lang="en-US" sz="1400">
              <a:solidFill>
                <a:srgbClr val="000000"/>
              </a:solidFill>
              <a:latin typeface="Calibri" pitchFamily="34" charset="0"/>
            </a:endParaRPr>
          </a:p>
          <a:p>
            <a:pPr algn="r"/>
            <a:endParaRPr lang="en-US" sz="1400">
              <a:solidFill>
                <a:srgbClr val="000000"/>
              </a:solidFill>
              <a:latin typeface="Calibri" pitchFamily="34" charset="0"/>
            </a:endParaRPr>
          </a:p>
          <a:p>
            <a:pPr algn="r"/>
            <a:endParaRPr lang="en-US" sz="1400">
              <a:solidFill>
                <a:srgbClr val="000000"/>
              </a:solidFill>
              <a:latin typeface="Calibri" pitchFamily="34" charset="0"/>
            </a:endParaRPr>
          </a:p>
          <a:p>
            <a:pPr algn="r"/>
            <a:endParaRPr lang="en-US" sz="1400">
              <a:solidFill>
                <a:srgbClr val="000000"/>
              </a:solidFill>
              <a:latin typeface="Calibri" pitchFamily="34" charset="0"/>
            </a:endParaRPr>
          </a:p>
          <a:p>
            <a:pPr algn="r"/>
            <a:r>
              <a:rPr lang="en-US" sz="1400">
                <a:solidFill>
                  <a:srgbClr val="000000"/>
                </a:solidFill>
                <a:latin typeface="Calibri" pitchFamily="34" charset="0"/>
              </a:rPr>
              <a:t>10</a:t>
            </a:r>
          </a:p>
          <a:p>
            <a:pPr algn="r"/>
            <a:endParaRPr lang="en-US" sz="800">
              <a:solidFill>
                <a:srgbClr val="000000"/>
              </a:solidFill>
              <a:latin typeface="Calibri" pitchFamily="34" charset="0"/>
            </a:endParaRPr>
          </a:p>
          <a:p>
            <a:pPr algn="r"/>
            <a:endParaRPr lang="en-US" sz="1400">
              <a:solidFill>
                <a:srgbClr val="000000"/>
              </a:solidFill>
              <a:latin typeface="Calibri" pitchFamily="34" charset="0"/>
            </a:endParaRPr>
          </a:p>
          <a:p>
            <a:pPr algn="r"/>
            <a:endParaRPr lang="en-US" sz="1400">
              <a:solidFill>
                <a:srgbClr val="000000"/>
              </a:solidFill>
              <a:latin typeface="Calibri" pitchFamily="34" charset="0"/>
            </a:endParaRPr>
          </a:p>
          <a:p>
            <a:pPr algn="r"/>
            <a:endParaRPr lang="en-US" sz="1400">
              <a:solidFill>
                <a:srgbClr val="000000"/>
              </a:solidFill>
              <a:latin typeface="Calibri" pitchFamily="34" charset="0"/>
            </a:endParaRPr>
          </a:p>
          <a:p>
            <a:pPr algn="r"/>
            <a:endParaRPr lang="en-US" sz="1400">
              <a:solidFill>
                <a:srgbClr val="000000"/>
              </a:solidFill>
              <a:latin typeface="Calibri" pitchFamily="34" charset="0"/>
            </a:endParaRPr>
          </a:p>
          <a:p>
            <a:pPr algn="r"/>
            <a:r>
              <a:rPr lang="en-US" sz="1400">
                <a:solidFill>
                  <a:srgbClr val="000000"/>
                </a:solidFill>
                <a:latin typeface="Calibri" pitchFamily="34" charset="0"/>
              </a:rPr>
              <a:t>Best  15</a:t>
            </a:r>
          </a:p>
        </p:txBody>
      </p:sp>
      <p:sp>
        <p:nvSpPr>
          <p:cNvPr id="37" name="Rectangle 36"/>
          <p:cNvSpPr/>
          <p:nvPr/>
        </p:nvSpPr>
        <p:spPr>
          <a:xfrm>
            <a:off x="4479925" y="1076325"/>
            <a:ext cx="46038" cy="441007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6019" name="Title 1"/>
          <p:cNvSpPr>
            <a:spLocks noGrp="1"/>
          </p:cNvSpPr>
          <p:nvPr>
            <p:ph type="title"/>
          </p:nvPr>
        </p:nvSpPr>
        <p:spPr>
          <a:xfrm>
            <a:off x="582613" y="41275"/>
            <a:ext cx="8229600" cy="763588"/>
          </a:xfrm>
        </p:spPr>
        <p:txBody>
          <a:bodyPr/>
          <a:lstStyle/>
          <a:p>
            <a:pPr eaLnBrk="1" hangingPunct="1"/>
            <a:r>
              <a:rPr lang="en-US" smtClean="0">
                <a:latin typeface="Arial" charset="0"/>
                <a:cs typeface="Arial" charset="0"/>
              </a:rPr>
              <a:t>Disparities Across Equity Domains</a:t>
            </a:r>
          </a:p>
        </p:txBody>
      </p:sp>
      <p:sp>
        <p:nvSpPr>
          <p:cNvPr id="86020" name="TextBox 6"/>
          <p:cNvSpPr txBox="1">
            <a:spLocks noChangeArrowheads="1"/>
          </p:cNvSpPr>
          <p:nvPr/>
        </p:nvSpPr>
        <p:spPr bwMode="auto">
          <a:xfrm rot="5400000" flipH="1" flipV="1">
            <a:off x="-1359693" y="3139281"/>
            <a:ext cx="400526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>
                <a:solidFill>
                  <a:srgbClr val="0070C0"/>
                </a:solidFill>
                <a:latin typeface="Calibri" pitchFamily="34" charset="0"/>
              </a:rPr>
              <a:t>Ranking of Disparities – US Largest Counties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1390650" y="5486400"/>
            <a:ext cx="69088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022" name="TextBox 1"/>
          <p:cNvSpPr txBox="1">
            <a:spLocks noChangeArrowheads="1"/>
          </p:cNvSpPr>
          <p:nvPr/>
        </p:nvSpPr>
        <p:spPr bwMode="auto">
          <a:xfrm>
            <a:off x="465138" y="6388100"/>
            <a:ext cx="8353425" cy="20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r>
              <a:rPr lang="en-US" sz="1000">
                <a:solidFill>
                  <a:srgbClr val="000000"/>
                </a:solidFill>
                <a:latin typeface="Calibri" pitchFamily="34" charset="0"/>
              </a:rPr>
              <a:t>Green circles = King County has the top 5 largest disparities for the indicator among the 15 largest US counties. Size of bubble proportional to Prevalence Ratio.</a:t>
            </a:r>
          </a:p>
          <a:p>
            <a:endParaRPr lang="en-US" sz="110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4292600" y="3106738"/>
            <a:ext cx="766763" cy="722312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5018088" y="2805113"/>
            <a:ext cx="889000" cy="838200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6025" name="TextBox 18"/>
          <p:cNvSpPr txBox="1">
            <a:spLocks noChangeArrowheads="1"/>
          </p:cNvSpPr>
          <p:nvPr/>
        </p:nvSpPr>
        <p:spPr bwMode="auto">
          <a:xfrm>
            <a:off x="6345238" y="4464050"/>
            <a:ext cx="2020887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200">
                <a:solidFill>
                  <a:srgbClr val="000000"/>
                </a:solidFill>
                <a:latin typeface="Calibri" pitchFamily="34" charset="0"/>
              </a:rPr>
              <a:t>Active Transportation, 1.4</a:t>
            </a:r>
          </a:p>
        </p:txBody>
      </p:sp>
      <p:sp>
        <p:nvSpPr>
          <p:cNvPr id="86026" name="TextBox 26"/>
          <p:cNvSpPr txBox="1">
            <a:spLocks noChangeArrowheads="1"/>
          </p:cNvSpPr>
          <p:nvPr/>
        </p:nvSpPr>
        <p:spPr bwMode="auto">
          <a:xfrm>
            <a:off x="5834063" y="3128963"/>
            <a:ext cx="12477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200">
                <a:solidFill>
                  <a:srgbClr val="000000"/>
                </a:solidFill>
                <a:latin typeface="Calibri" pitchFamily="34" charset="0"/>
              </a:rPr>
              <a:t>Obesity, 1.5</a:t>
            </a:r>
          </a:p>
        </p:txBody>
      </p:sp>
      <p:sp>
        <p:nvSpPr>
          <p:cNvPr id="28" name="Oval 27"/>
          <p:cNvSpPr/>
          <p:nvPr/>
        </p:nvSpPr>
        <p:spPr>
          <a:xfrm>
            <a:off x="5391150" y="4048125"/>
            <a:ext cx="998538" cy="941388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6028" name="TextBox 28"/>
          <p:cNvSpPr txBox="1">
            <a:spLocks noChangeArrowheads="1"/>
          </p:cNvSpPr>
          <p:nvPr/>
        </p:nvSpPr>
        <p:spPr bwMode="auto">
          <a:xfrm>
            <a:off x="4014788" y="3771900"/>
            <a:ext cx="14890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200">
                <a:solidFill>
                  <a:srgbClr val="000000"/>
                </a:solidFill>
                <a:latin typeface="Calibri" pitchFamily="34" charset="0"/>
              </a:rPr>
              <a:t>Life Expectancy, 1.1</a:t>
            </a:r>
          </a:p>
        </p:txBody>
      </p:sp>
      <p:sp>
        <p:nvSpPr>
          <p:cNvPr id="17" name="Oval 16"/>
          <p:cNvSpPr/>
          <p:nvPr/>
        </p:nvSpPr>
        <p:spPr>
          <a:xfrm>
            <a:off x="2808288" y="1677988"/>
            <a:ext cx="998537" cy="941387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6030" name="TextBox 21"/>
          <p:cNvSpPr txBox="1">
            <a:spLocks noChangeArrowheads="1"/>
          </p:cNvSpPr>
          <p:nvPr/>
        </p:nvSpPr>
        <p:spPr bwMode="auto">
          <a:xfrm>
            <a:off x="5249863" y="2235200"/>
            <a:ext cx="12477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200" b="1">
                <a:solidFill>
                  <a:srgbClr val="000000"/>
                </a:solidFill>
                <a:latin typeface="Calibri" pitchFamily="34" charset="0"/>
              </a:rPr>
              <a:t>Uninsured, 1.9</a:t>
            </a:r>
          </a:p>
        </p:txBody>
      </p:sp>
      <p:sp>
        <p:nvSpPr>
          <p:cNvPr id="32" name="Oval 31"/>
          <p:cNvSpPr/>
          <p:nvPr/>
        </p:nvSpPr>
        <p:spPr>
          <a:xfrm>
            <a:off x="2944813" y="1728788"/>
            <a:ext cx="879475" cy="830262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6032" name="TextBox 19"/>
          <p:cNvSpPr txBox="1">
            <a:spLocks noChangeArrowheads="1"/>
          </p:cNvSpPr>
          <p:nvPr/>
        </p:nvSpPr>
        <p:spPr bwMode="auto">
          <a:xfrm>
            <a:off x="3276600" y="1811338"/>
            <a:ext cx="12477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200" b="1">
                <a:solidFill>
                  <a:srgbClr val="000000"/>
                </a:solidFill>
                <a:latin typeface="Calibri" pitchFamily="34" charset="0"/>
              </a:rPr>
              <a:t>Smoking, 1.9</a:t>
            </a:r>
          </a:p>
        </p:txBody>
      </p:sp>
      <p:sp>
        <p:nvSpPr>
          <p:cNvPr id="86033" name="TextBox 23"/>
          <p:cNvSpPr txBox="1">
            <a:spLocks noChangeArrowheads="1"/>
          </p:cNvSpPr>
          <p:nvPr/>
        </p:nvSpPr>
        <p:spPr bwMode="auto">
          <a:xfrm>
            <a:off x="2835275" y="1479550"/>
            <a:ext cx="1247775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200" b="1">
                <a:solidFill>
                  <a:srgbClr val="000000"/>
                </a:solidFill>
                <a:latin typeface="Calibri" pitchFamily="34" charset="0"/>
              </a:rPr>
              <a:t>Diabetes, 2.1</a:t>
            </a:r>
          </a:p>
        </p:txBody>
      </p:sp>
      <p:sp>
        <p:nvSpPr>
          <p:cNvPr id="18" name="Oval 17"/>
          <p:cNvSpPr/>
          <p:nvPr/>
        </p:nvSpPr>
        <p:spPr>
          <a:xfrm>
            <a:off x="4338638" y="2087563"/>
            <a:ext cx="998537" cy="942975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6035" name="TextBox 2"/>
          <p:cNvSpPr txBox="1">
            <a:spLocks noChangeArrowheads="1"/>
          </p:cNvSpPr>
          <p:nvPr/>
        </p:nvSpPr>
        <p:spPr bwMode="auto">
          <a:xfrm>
            <a:off x="1265238" y="5578475"/>
            <a:ext cx="7659687" cy="30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1036638" algn="l"/>
                <a:tab pos="1997075" algn="l"/>
                <a:tab pos="3032125" algn="l"/>
                <a:tab pos="4114800" algn="l"/>
                <a:tab pos="5029200" algn="l"/>
                <a:tab pos="5943600" algn="l"/>
                <a:tab pos="6858000" algn="l"/>
              </a:tabLst>
            </a:pPr>
            <a:r>
              <a:rPr lang="en-US" sz="1400">
                <a:solidFill>
                  <a:srgbClr val="000000"/>
                </a:solidFill>
                <a:latin typeface="Calibri" pitchFamily="34" charset="0"/>
              </a:rPr>
              <a:t>1.3	1.2	1.1	1.0	0.9	0.8	0.7	0.6</a:t>
            </a:r>
          </a:p>
        </p:txBody>
      </p:sp>
      <p:sp>
        <p:nvSpPr>
          <p:cNvPr id="86036" name="TextBox 3"/>
          <p:cNvSpPr txBox="1">
            <a:spLocks noChangeArrowheads="1"/>
          </p:cNvSpPr>
          <p:nvPr/>
        </p:nvSpPr>
        <p:spPr bwMode="auto">
          <a:xfrm>
            <a:off x="1082675" y="5870575"/>
            <a:ext cx="1889125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200" b="1">
                <a:solidFill>
                  <a:srgbClr val="000000"/>
                </a:solidFill>
                <a:latin typeface="Calibri" pitchFamily="34" charset="0"/>
              </a:rPr>
              <a:t>Worse than Average</a:t>
            </a:r>
          </a:p>
        </p:txBody>
      </p:sp>
      <p:sp>
        <p:nvSpPr>
          <p:cNvPr id="86037" name="TextBox 33"/>
          <p:cNvSpPr txBox="1">
            <a:spLocks noChangeArrowheads="1"/>
          </p:cNvSpPr>
          <p:nvPr/>
        </p:nvSpPr>
        <p:spPr bwMode="auto">
          <a:xfrm>
            <a:off x="3902075" y="5886450"/>
            <a:ext cx="1889125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200" b="1">
                <a:solidFill>
                  <a:srgbClr val="000000"/>
                </a:solidFill>
                <a:latin typeface="Calibri" pitchFamily="34" charset="0"/>
              </a:rPr>
              <a:t>Same as Average</a:t>
            </a:r>
          </a:p>
        </p:txBody>
      </p:sp>
      <p:sp>
        <p:nvSpPr>
          <p:cNvPr id="86038" name="TextBox 34"/>
          <p:cNvSpPr txBox="1">
            <a:spLocks noChangeArrowheads="1"/>
          </p:cNvSpPr>
          <p:nvPr/>
        </p:nvSpPr>
        <p:spPr bwMode="auto">
          <a:xfrm>
            <a:off x="7010400" y="5886450"/>
            <a:ext cx="1889125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200" b="1">
                <a:solidFill>
                  <a:srgbClr val="000000"/>
                </a:solidFill>
                <a:latin typeface="Calibri" pitchFamily="34" charset="0"/>
              </a:rPr>
              <a:t>Better than Average</a:t>
            </a:r>
          </a:p>
        </p:txBody>
      </p:sp>
      <p:sp>
        <p:nvSpPr>
          <p:cNvPr id="86039" name="TextBox 2047"/>
          <p:cNvSpPr txBox="1">
            <a:spLocks noChangeArrowheads="1"/>
          </p:cNvSpPr>
          <p:nvPr/>
        </p:nvSpPr>
        <p:spPr bwMode="auto">
          <a:xfrm>
            <a:off x="1146175" y="6102350"/>
            <a:ext cx="75406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>
                <a:solidFill>
                  <a:srgbClr val="000000"/>
                </a:solidFill>
                <a:latin typeface="Calibri" pitchFamily="34" charset="0"/>
              </a:rPr>
              <a:t>King County African American Rate Compared to 15 County Average</a:t>
            </a:r>
          </a:p>
        </p:txBody>
      </p:sp>
      <p:sp>
        <p:nvSpPr>
          <p:cNvPr id="31" name="Oval 30"/>
          <p:cNvSpPr/>
          <p:nvPr/>
        </p:nvSpPr>
        <p:spPr>
          <a:xfrm>
            <a:off x="4148138" y="1909763"/>
            <a:ext cx="879475" cy="828675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Oval 14"/>
          <p:cNvSpPr/>
          <p:nvPr/>
        </p:nvSpPr>
        <p:spPr>
          <a:xfrm>
            <a:off x="4213225" y="2565400"/>
            <a:ext cx="1031875" cy="973138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0" name="Oval 29"/>
          <p:cNvSpPr/>
          <p:nvPr/>
        </p:nvSpPr>
        <p:spPr>
          <a:xfrm>
            <a:off x="2941638" y="2301875"/>
            <a:ext cx="958850" cy="904875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6" name="Oval 15"/>
          <p:cNvSpPr/>
          <p:nvPr/>
        </p:nvSpPr>
        <p:spPr>
          <a:xfrm>
            <a:off x="1360488" y="1682750"/>
            <a:ext cx="1376362" cy="1298575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6044" name="TextBox 20"/>
          <p:cNvSpPr txBox="1">
            <a:spLocks noChangeArrowheads="1"/>
          </p:cNvSpPr>
          <p:nvPr/>
        </p:nvSpPr>
        <p:spPr bwMode="auto">
          <a:xfrm>
            <a:off x="1587500" y="2136775"/>
            <a:ext cx="10001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200" b="1">
                <a:solidFill>
                  <a:srgbClr val="000000"/>
                </a:solidFill>
                <a:latin typeface="Calibri" pitchFamily="34" charset="0"/>
              </a:rPr>
              <a:t>Poverty, 3.5</a:t>
            </a:r>
          </a:p>
        </p:txBody>
      </p:sp>
      <p:sp>
        <p:nvSpPr>
          <p:cNvPr id="86045" name="TextBox 22"/>
          <p:cNvSpPr txBox="1">
            <a:spLocks noChangeArrowheads="1"/>
          </p:cNvSpPr>
          <p:nvPr/>
        </p:nvSpPr>
        <p:spPr bwMode="auto">
          <a:xfrm>
            <a:off x="4090988" y="2870200"/>
            <a:ext cx="12795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200" b="1">
                <a:solidFill>
                  <a:srgbClr val="000000"/>
                </a:solidFill>
                <a:latin typeface="Calibri" pitchFamily="34" charset="0"/>
              </a:rPr>
              <a:t>Unemployment, 2.1</a:t>
            </a:r>
          </a:p>
        </p:txBody>
      </p:sp>
      <p:sp>
        <p:nvSpPr>
          <p:cNvPr id="86046" name="TextBox 25"/>
          <p:cNvSpPr txBox="1">
            <a:spLocks noChangeArrowheads="1"/>
          </p:cNvSpPr>
          <p:nvPr/>
        </p:nvSpPr>
        <p:spPr bwMode="auto">
          <a:xfrm>
            <a:off x="2420938" y="2640013"/>
            <a:ext cx="18478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200" b="1">
                <a:solidFill>
                  <a:srgbClr val="000000"/>
                </a:solidFill>
                <a:latin typeface="Calibri" pitchFamily="34" charset="0"/>
              </a:rPr>
              <a:t>Lower Median Household Income, 1.9</a:t>
            </a:r>
          </a:p>
        </p:txBody>
      </p:sp>
      <p:sp>
        <p:nvSpPr>
          <p:cNvPr id="86047" name="TextBox 24"/>
          <p:cNvSpPr txBox="1">
            <a:spLocks noChangeArrowheads="1"/>
          </p:cNvSpPr>
          <p:nvPr/>
        </p:nvSpPr>
        <p:spPr bwMode="auto">
          <a:xfrm>
            <a:off x="4746625" y="1590675"/>
            <a:ext cx="14827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200" b="1">
                <a:solidFill>
                  <a:srgbClr val="000000"/>
                </a:solidFill>
                <a:latin typeface="Calibri" pitchFamily="34" charset="0"/>
              </a:rPr>
              <a:t>Lower Educational Attainment, 1.5</a:t>
            </a:r>
          </a:p>
        </p:txBody>
      </p:sp>
      <p:sp>
        <p:nvSpPr>
          <p:cNvPr id="36" name="Rectangle 35"/>
          <p:cNvSpPr/>
          <p:nvPr/>
        </p:nvSpPr>
        <p:spPr>
          <a:xfrm>
            <a:off x="0" y="0"/>
            <a:ext cx="9144000" cy="97472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6049" name="Title 1"/>
          <p:cNvSpPr txBox="1">
            <a:spLocks/>
          </p:cNvSpPr>
          <p:nvPr/>
        </p:nvSpPr>
        <p:spPr bwMode="auto">
          <a:xfrm>
            <a:off x="547688" y="192088"/>
            <a:ext cx="8229600" cy="763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sz="3200">
                <a:solidFill>
                  <a:schemeClr val="bg1"/>
                </a:solidFill>
                <a:cs typeface="Arial" charset="0"/>
              </a:rPr>
              <a:t>African American residents</a:t>
            </a:r>
          </a:p>
        </p:txBody>
      </p:sp>
      <p:cxnSp>
        <p:nvCxnSpPr>
          <p:cNvPr id="39" name="Straight Connector 38"/>
          <p:cNvCxnSpPr/>
          <p:nvPr/>
        </p:nvCxnSpPr>
        <p:spPr>
          <a:xfrm>
            <a:off x="1390650" y="1719263"/>
            <a:ext cx="0" cy="3767137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Click="0" advTm="50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36"/>
          <p:cNvSpPr/>
          <p:nvPr/>
        </p:nvSpPr>
        <p:spPr>
          <a:xfrm>
            <a:off x="0" y="0"/>
            <a:ext cx="9144000" cy="97472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6" name="Rectangle 35"/>
          <p:cNvSpPr/>
          <p:nvPr/>
        </p:nvSpPr>
        <p:spPr>
          <a:xfrm>
            <a:off x="4479925" y="1076325"/>
            <a:ext cx="46038" cy="441007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7" name="Oval 16"/>
          <p:cNvSpPr/>
          <p:nvPr/>
        </p:nvSpPr>
        <p:spPr>
          <a:xfrm>
            <a:off x="6548438" y="1209675"/>
            <a:ext cx="998537" cy="941388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8" name="Oval 17"/>
          <p:cNvSpPr/>
          <p:nvPr/>
        </p:nvSpPr>
        <p:spPr>
          <a:xfrm>
            <a:off x="6305550" y="1770063"/>
            <a:ext cx="996950" cy="941387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7045" name="TextBox 21"/>
          <p:cNvSpPr txBox="1">
            <a:spLocks noChangeArrowheads="1"/>
          </p:cNvSpPr>
          <p:nvPr/>
        </p:nvSpPr>
        <p:spPr bwMode="auto">
          <a:xfrm>
            <a:off x="6919913" y="2193925"/>
            <a:ext cx="1247775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200" b="1">
                <a:solidFill>
                  <a:srgbClr val="000000"/>
                </a:solidFill>
                <a:latin typeface="Calibri" pitchFamily="34" charset="0"/>
              </a:rPr>
              <a:t>Uninsured, 1.9</a:t>
            </a:r>
          </a:p>
        </p:txBody>
      </p:sp>
      <p:sp>
        <p:nvSpPr>
          <p:cNvPr id="32" name="Oval 31"/>
          <p:cNvSpPr/>
          <p:nvPr/>
        </p:nvSpPr>
        <p:spPr>
          <a:xfrm>
            <a:off x="7140575" y="1201738"/>
            <a:ext cx="879475" cy="830262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7047" name="TextBox 19"/>
          <p:cNvSpPr txBox="1">
            <a:spLocks noChangeArrowheads="1"/>
          </p:cNvSpPr>
          <p:nvPr/>
        </p:nvSpPr>
        <p:spPr bwMode="auto">
          <a:xfrm>
            <a:off x="7532688" y="1679575"/>
            <a:ext cx="12477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200" b="1">
                <a:solidFill>
                  <a:srgbClr val="000000"/>
                </a:solidFill>
                <a:latin typeface="Calibri" pitchFamily="34" charset="0"/>
              </a:rPr>
              <a:t>Smoking, 1.9</a:t>
            </a:r>
          </a:p>
        </p:txBody>
      </p:sp>
      <p:sp>
        <p:nvSpPr>
          <p:cNvPr id="87048" name="TextBox 23"/>
          <p:cNvSpPr txBox="1">
            <a:spLocks noChangeArrowheads="1"/>
          </p:cNvSpPr>
          <p:nvPr/>
        </p:nvSpPr>
        <p:spPr bwMode="auto">
          <a:xfrm>
            <a:off x="6764338" y="1254125"/>
            <a:ext cx="1247775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200" b="1">
                <a:solidFill>
                  <a:srgbClr val="000000"/>
                </a:solidFill>
                <a:latin typeface="Calibri" pitchFamily="34" charset="0"/>
              </a:rPr>
              <a:t>Diabetes, 2.1</a:t>
            </a:r>
          </a:p>
        </p:txBody>
      </p:sp>
      <p:sp>
        <p:nvSpPr>
          <p:cNvPr id="14" name="Oval 13"/>
          <p:cNvSpPr/>
          <p:nvPr/>
        </p:nvSpPr>
        <p:spPr>
          <a:xfrm>
            <a:off x="5238750" y="2597150"/>
            <a:ext cx="889000" cy="838200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Oval 12"/>
          <p:cNvSpPr/>
          <p:nvPr/>
        </p:nvSpPr>
        <p:spPr>
          <a:xfrm>
            <a:off x="4244975" y="2886075"/>
            <a:ext cx="766763" cy="722313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7051" name="TextBox 18"/>
          <p:cNvSpPr txBox="1">
            <a:spLocks noChangeArrowheads="1"/>
          </p:cNvSpPr>
          <p:nvPr/>
        </p:nvSpPr>
        <p:spPr bwMode="auto">
          <a:xfrm>
            <a:off x="6435725" y="4325938"/>
            <a:ext cx="2022475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200">
                <a:solidFill>
                  <a:srgbClr val="000000"/>
                </a:solidFill>
                <a:latin typeface="Calibri" pitchFamily="34" charset="0"/>
              </a:rPr>
              <a:t>Active Transportation, 1.4</a:t>
            </a:r>
          </a:p>
        </p:txBody>
      </p:sp>
      <p:sp>
        <p:nvSpPr>
          <p:cNvPr id="87052" name="TextBox 26"/>
          <p:cNvSpPr txBox="1">
            <a:spLocks noChangeArrowheads="1"/>
          </p:cNvSpPr>
          <p:nvPr/>
        </p:nvSpPr>
        <p:spPr bwMode="auto">
          <a:xfrm>
            <a:off x="5881688" y="3248025"/>
            <a:ext cx="12477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200">
                <a:solidFill>
                  <a:srgbClr val="000000"/>
                </a:solidFill>
                <a:latin typeface="Calibri" pitchFamily="34" charset="0"/>
              </a:rPr>
              <a:t>Obesity, 1.5</a:t>
            </a:r>
          </a:p>
        </p:txBody>
      </p:sp>
      <p:sp>
        <p:nvSpPr>
          <p:cNvPr id="28" name="Oval 27"/>
          <p:cNvSpPr/>
          <p:nvPr/>
        </p:nvSpPr>
        <p:spPr>
          <a:xfrm>
            <a:off x="5462588" y="3994150"/>
            <a:ext cx="996950" cy="941388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7054" name="TextBox 28"/>
          <p:cNvSpPr txBox="1">
            <a:spLocks noChangeArrowheads="1"/>
          </p:cNvSpPr>
          <p:nvPr/>
        </p:nvSpPr>
        <p:spPr bwMode="auto">
          <a:xfrm>
            <a:off x="2917825" y="3224213"/>
            <a:ext cx="14890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200">
                <a:solidFill>
                  <a:srgbClr val="000000"/>
                </a:solidFill>
                <a:latin typeface="Calibri" pitchFamily="34" charset="0"/>
              </a:rPr>
              <a:t>Life Expectancy, 1.1</a:t>
            </a:r>
          </a:p>
        </p:txBody>
      </p:sp>
      <p:sp>
        <p:nvSpPr>
          <p:cNvPr id="87055" name="Title 1"/>
          <p:cNvSpPr>
            <a:spLocks noGrp="1"/>
          </p:cNvSpPr>
          <p:nvPr>
            <p:ph type="title"/>
          </p:nvPr>
        </p:nvSpPr>
        <p:spPr>
          <a:xfrm>
            <a:off x="547688" y="192088"/>
            <a:ext cx="8229600" cy="763587"/>
          </a:xfrm>
        </p:spPr>
        <p:txBody>
          <a:bodyPr/>
          <a:lstStyle/>
          <a:p>
            <a:pPr eaLnBrk="1" hangingPunct="1"/>
            <a:r>
              <a:rPr lang="en-US" b="0" smtClean="0">
                <a:latin typeface="Arial" charset="0"/>
                <a:cs typeface="Arial" charset="0"/>
              </a:rPr>
              <a:t>White residents</a:t>
            </a:r>
          </a:p>
        </p:txBody>
      </p:sp>
      <p:sp>
        <p:nvSpPr>
          <p:cNvPr id="87056" name="TextBox 6"/>
          <p:cNvSpPr txBox="1">
            <a:spLocks noChangeArrowheads="1"/>
          </p:cNvSpPr>
          <p:nvPr/>
        </p:nvSpPr>
        <p:spPr bwMode="auto">
          <a:xfrm rot="5400000" flipH="1" flipV="1">
            <a:off x="-1359693" y="3139281"/>
            <a:ext cx="400526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>
                <a:solidFill>
                  <a:srgbClr val="0070C0"/>
                </a:solidFill>
                <a:latin typeface="Calibri" pitchFamily="34" charset="0"/>
              </a:rPr>
              <a:t>Ranking of Disparities – US Largest Counties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1390650" y="5486400"/>
            <a:ext cx="69088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058" name="TextBox 1"/>
          <p:cNvSpPr txBox="1">
            <a:spLocks noChangeArrowheads="1"/>
          </p:cNvSpPr>
          <p:nvPr/>
        </p:nvSpPr>
        <p:spPr bwMode="auto">
          <a:xfrm>
            <a:off x="465138" y="6388100"/>
            <a:ext cx="8353425" cy="20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r>
              <a:rPr lang="en-US" sz="1000">
                <a:solidFill>
                  <a:srgbClr val="000000"/>
                </a:solidFill>
                <a:latin typeface="Calibri" pitchFamily="34" charset="0"/>
              </a:rPr>
              <a:t>Green circles = King County has the top 5 largest disparities for the indicator among the 15 largest US counties. Size of bubble proportional to Prevalence Ratio.</a:t>
            </a:r>
          </a:p>
          <a:p>
            <a:endParaRPr lang="en-US" sz="110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5813425" y="2214563"/>
            <a:ext cx="1031875" cy="974725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0" name="Oval 29"/>
          <p:cNvSpPr/>
          <p:nvPr/>
        </p:nvSpPr>
        <p:spPr>
          <a:xfrm>
            <a:off x="5332413" y="2116138"/>
            <a:ext cx="879475" cy="830262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6" name="Oval 15"/>
          <p:cNvSpPr/>
          <p:nvPr/>
        </p:nvSpPr>
        <p:spPr>
          <a:xfrm>
            <a:off x="5627688" y="1323975"/>
            <a:ext cx="1376362" cy="1298575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7062" name="TextBox 20"/>
          <p:cNvSpPr txBox="1">
            <a:spLocks noChangeArrowheads="1"/>
          </p:cNvSpPr>
          <p:nvPr/>
        </p:nvSpPr>
        <p:spPr bwMode="auto">
          <a:xfrm>
            <a:off x="5059363" y="1323975"/>
            <a:ext cx="1000125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200" b="1">
                <a:solidFill>
                  <a:srgbClr val="000000"/>
                </a:solidFill>
                <a:latin typeface="Calibri" pitchFamily="34" charset="0"/>
              </a:rPr>
              <a:t>Poverty, 3.5</a:t>
            </a:r>
          </a:p>
        </p:txBody>
      </p:sp>
      <p:sp>
        <p:nvSpPr>
          <p:cNvPr id="87063" name="TextBox 22"/>
          <p:cNvSpPr txBox="1">
            <a:spLocks noChangeArrowheads="1"/>
          </p:cNvSpPr>
          <p:nvPr/>
        </p:nvSpPr>
        <p:spPr bwMode="auto">
          <a:xfrm>
            <a:off x="6211888" y="2774950"/>
            <a:ext cx="1481137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200" b="1">
                <a:solidFill>
                  <a:srgbClr val="000000"/>
                </a:solidFill>
                <a:latin typeface="Calibri" pitchFamily="34" charset="0"/>
              </a:rPr>
              <a:t>Unemployment, 2.1</a:t>
            </a:r>
          </a:p>
        </p:txBody>
      </p:sp>
      <p:sp>
        <p:nvSpPr>
          <p:cNvPr id="87064" name="TextBox 25"/>
          <p:cNvSpPr txBox="1">
            <a:spLocks noChangeArrowheads="1"/>
          </p:cNvSpPr>
          <p:nvPr/>
        </p:nvSpPr>
        <p:spPr bwMode="auto">
          <a:xfrm>
            <a:off x="3549650" y="2147888"/>
            <a:ext cx="18478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sz="1200" b="1">
                <a:solidFill>
                  <a:srgbClr val="000000"/>
                </a:solidFill>
                <a:latin typeface="Calibri" pitchFamily="34" charset="0"/>
              </a:rPr>
              <a:t>Lower Median Household Income, 1.9</a:t>
            </a:r>
          </a:p>
        </p:txBody>
      </p:sp>
      <p:sp>
        <p:nvSpPr>
          <p:cNvPr id="31" name="Oval 30"/>
          <p:cNvSpPr/>
          <p:nvPr/>
        </p:nvSpPr>
        <p:spPr>
          <a:xfrm>
            <a:off x="5867400" y="1555750"/>
            <a:ext cx="879475" cy="830263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7066" name="TextBox 24"/>
          <p:cNvSpPr txBox="1">
            <a:spLocks noChangeArrowheads="1"/>
          </p:cNvSpPr>
          <p:nvPr/>
        </p:nvSpPr>
        <p:spPr bwMode="auto">
          <a:xfrm>
            <a:off x="5730875" y="1679575"/>
            <a:ext cx="14827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200" b="1">
                <a:solidFill>
                  <a:srgbClr val="000000"/>
                </a:solidFill>
                <a:latin typeface="Calibri" pitchFamily="34" charset="0"/>
              </a:rPr>
              <a:t>Lower Educational Attainment, 1.5</a:t>
            </a:r>
          </a:p>
        </p:txBody>
      </p:sp>
      <p:sp>
        <p:nvSpPr>
          <p:cNvPr id="87067" name="TextBox 2"/>
          <p:cNvSpPr txBox="1">
            <a:spLocks noChangeArrowheads="1"/>
          </p:cNvSpPr>
          <p:nvPr/>
        </p:nvSpPr>
        <p:spPr bwMode="auto">
          <a:xfrm>
            <a:off x="1265238" y="5578475"/>
            <a:ext cx="7659687" cy="30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1036638" algn="l"/>
                <a:tab pos="1997075" algn="l"/>
                <a:tab pos="3032125" algn="l"/>
                <a:tab pos="4114800" algn="l"/>
                <a:tab pos="5029200" algn="l"/>
                <a:tab pos="5943600" algn="l"/>
                <a:tab pos="6858000" algn="l"/>
              </a:tabLst>
            </a:pPr>
            <a:r>
              <a:rPr lang="en-US" sz="1400">
                <a:solidFill>
                  <a:srgbClr val="000000"/>
                </a:solidFill>
                <a:latin typeface="Calibri" pitchFamily="34" charset="0"/>
              </a:rPr>
              <a:t>1.3	1.2	1.1	1.0	0.9	0.8	0.7	0.6</a:t>
            </a:r>
          </a:p>
        </p:txBody>
      </p:sp>
      <p:sp>
        <p:nvSpPr>
          <p:cNvPr id="87068" name="TextBox 3"/>
          <p:cNvSpPr txBox="1">
            <a:spLocks noChangeArrowheads="1"/>
          </p:cNvSpPr>
          <p:nvPr/>
        </p:nvSpPr>
        <p:spPr bwMode="auto">
          <a:xfrm>
            <a:off x="1082675" y="5870575"/>
            <a:ext cx="1889125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200" b="1">
                <a:solidFill>
                  <a:srgbClr val="000000"/>
                </a:solidFill>
                <a:latin typeface="Calibri" pitchFamily="34" charset="0"/>
              </a:rPr>
              <a:t>Worse than Average</a:t>
            </a:r>
          </a:p>
        </p:txBody>
      </p:sp>
      <p:sp>
        <p:nvSpPr>
          <p:cNvPr id="87069" name="TextBox 33"/>
          <p:cNvSpPr txBox="1">
            <a:spLocks noChangeArrowheads="1"/>
          </p:cNvSpPr>
          <p:nvPr/>
        </p:nvSpPr>
        <p:spPr bwMode="auto">
          <a:xfrm>
            <a:off x="3867150" y="5886450"/>
            <a:ext cx="1560513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200" b="1">
                <a:solidFill>
                  <a:srgbClr val="000000"/>
                </a:solidFill>
                <a:latin typeface="Calibri" pitchFamily="34" charset="0"/>
              </a:rPr>
              <a:t>Average</a:t>
            </a:r>
          </a:p>
        </p:txBody>
      </p:sp>
      <p:sp>
        <p:nvSpPr>
          <p:cNvPr id="87070" name="TextBox 34"/>
          <p:cNvSpPr txBox="1">
            <a:spLocks noChangeArrowheads="1"/>
          </p:cNvSpPr>
          <p:nvPr/>
        </p:nvSpPr>
        <p:spPr bwMode="auto">
          <a:xfrm>
            <a:off x="7010400" y="5886450"/>
            <a:ext cx="1889125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200" b="1">
                <a:solidFill>
                  <a:srgbClr val="000000"/>
                </a:solidFill>
                <a:latin typeface="Calibri" pitchFamily="34" charset="0"/>
              </a:rPr>
              <a:t>Better than Average</a:t>
            </a:r>
          </a:p>
        </p:txBody>
      </p:sp>
      <p:sp>
        <p:nvSpPr>
          <p:cNvPr id="87071" name="TextBox 2047"/>
          <p:cNvSpPr txBox="1">
            <a:spLocks noChangeArrowheads="1"/>
          </p:cNvSpPr>
          <p:nvPr/>
        </p:nvSpPr>
        <p:spPr bwMode="auto">
          <a:xfrm>
            <a:off x="1146175" y="6102350"/>
            <a:ext cx="75406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>
                <a:solidFill>
                  <a:srgbClr val="000000"/>
                </a:solidFill>
                <a:latin typeface="Calibri" pitchFamily="34" charset="0"/>
              </a:rPr>
              <a:t>King County White Rate Compared to 15 County Average</a:t>
            </a:r>
          </a:p>
        </p:txBody>
      </p:sp>
      <p:sp>
        <p:nvSpPr>
          <p:cNvPr id="87072" name="TextBox 34"/>
          <p:cNvSpPr txBox="1">
            <a:spLocks noChangeArrowheads="1"/>
          </p:cNvSpPr>
          <p:nvPr/>
        </p:nvSpPr>
        <p:spPr bwMode="auto">
          <a:xfrm>
            <a:off x="422275" y="1262063"/>
            <a:ext cx="914400" cy="434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sz="1400">
                <a:solidFill>
                  <a:srgbClr val="000000"/>
                </a:solidFill>
                <a:latin typeface="Calibri" pitchFamily="34" charset="0"/>
              </a:rPr>
              <a:t>Worst</a:t>
            </a:r>
          </a:p>
          <a:p>
            <a:pPr algn="r"/>
            <a:endParaRPr lang="en-US" sz="1400">
              <a:solidFill>
                <a:srgbClr val="000000"/>
              </a:solidFill>
              <a:latin typeface="Calibri" pitchFamily="34" charset="0"/>
            </a:endParaRPr>
          </a:p>
          <a:p>
            <a:pPr algn="r"/>
            <a:r>
              <a:rPr lang="en-US" sz="1400">
                <a:solidFill>
                  <a:srgbClr val="000000"/>
                </a:solidFill>
                <a:latin typeface="Calibri" pitchFamily="34" charset="0"/>
              </a:rPr>
              <a:t>1</a:t>
            </a:r>
          </a:p>
          <a:p>
            <a:pPr algn="r"/>
            <a:endParaRPr lang="en-US" sz="800">
              <a:solidFill>
                <a:srgbClr val="000000"/>
              </a:solidFill>
              <a:latin typeface="Calibri" pitchFamily="34" charset="0"/>
            </a:endParaRPr>
          </a:p>
          <a:p>
            <a:pPr algn="r"/>
            <a:endParaRPr lang="en-US" sz="1400">
              <a:solidFill>
                <a:srgbClr val="000000"/>
              </a:solidFill>
              <a:latin typeface="Calibri" pitchFamily="34" charset="0"/>
            </a:endParaRPr>
          </a:p>
          <a:p>
            <a:pPr algn="r"/>
            <a:endParaRPr lang="en-US" sz="1400">
              <a:solidFill>
                <a:srgbClr val="000000"/>
              </a:solidFill>
              <a:latin typeface="Calibri" pitchFamily="34" charset="0"/>
            </a:endParaRPr>
          </a:p>
          <a:p>
            <a:pPr algn="r"/>
            <a:endParaRPr lang="en-US" sz="1400">
              <a:solidFill>
                <a:srgbClr val="000000"/>
              </a:solidFill>
              <a:latin typeface="Calibri" pitchFamily="34" charset="0"/>
            </a:endParaRPr>
          </a:p>
          <a:p>
            <a:pPr algn="r"/>
            <a:endParaRPr lang="en-US" sz="1400">
              <a:solidFill>
                <a:srgbClr val="000000"/>
              </a:solidFill>
              <a:latin typeface="Calibri" pitchFamily="34" charset="0"/>
            </a:endParaRPr>
          </a:p>
          <a:p>
            <a:pPr algn="r"/>
            <a:r>
              <a:rPr lang="en-US" sz="1400">
                <a:solidFill>
                  <a:srgbClr val="000000"/>
                </a:solidFill>
                <a:latin typeface="Calibri" pitchFamily="34" charset="0"/>
              </a:rPr>
              <a:t>5</a:t>
            </a:r>
          </a:p>
          <a:p>
            <a:pPr algn="r"/>
            <a:endParaRPr lang="en-US" sz="800">
              <a:solidFill>
                <a:srgbClr val="000000"/>
              </a:solidFill>
              <a:latin typeface="Calibri" pitchFamily="34" charset="0"/>
            </a:endParaRPr>
          </a:p>
          <a:p>
            <a:pPr algn="r"/>
            <a:endParaRPr lang="en-US" sz="1400">
              <a:solidFill>
                <a:srgbClr val="000000"/>
              </a:solidFill>
              <a:latin typeface="Calibri" pitchFamily="34" charset="0"/>
            </a:endParaRPr>
          </a:p>
          <a:p>
            <a:pPr algn="r"/>
            <a:endParaRPr lang="en-US" sz="1400">
              <a:solidFill>
                <a:srgbClr val="000000"/>
              </a:solidFill>
              <a:latin typeface="Calibri" pitchFamily="34" charset="0"/>
            </a:endParaRPr>
          </a:p>
          <a:p>
            <a:pPr algn="r"/>
            <a:endParaRPr lang="en-US" sz="1400">
              <a:solidFill>
                <a:srgbClr val="000000"/>
              </a:solidFill>
              <a:latin typeface="Calibri" pitchFamily="34" charset="0"/>
            </a:endParaRPr>
          </a:p>
          <a:p>
            <a:pPr algn="r"/>
            <a:endParaRPr lang="en-US" sz="1400">
              <a:solidFill>
                <a:srgbClr val="000000"/>
              </a:solidFill>
              <a:latin typeface="Calibri" pitchFamily="34" charset="0"/>
            </a:endParaRPr>
          </a:p>
          <a:p>
            <a:pPr algn="r"/>
            <a:r>
              <a:rPr lang="en-US" sz="1400">
                <a:solidFill>
                  <a:srgbClr val="000000"/>
                </a:solidFill>
                <a:latin typeface="Calibri" pitchFamily="34" charset="0"/>
              </a:rPr>
              <a:t>10</a:t>
            </a:r>
          </a:p>
          <a:p>
            <a:pPr algn="r"/>
            <a:endParaRPr lang="en-US" sz="800">
              <a:solidFill>
                <a:srgbClr val="000000"/>
              </a:solidFill>
              <a:latin typeface="Calibri" pitchFamily="34" charset="0"/>
            </a:endParaRPr>
          </a:p>
          <a:p>
            <a:pPr algn="r"/>
            <a:endParaRPr lang="en-US" sz="1400">
              <a:solidFill>
                <a:srgbClr val="000000"/>
              </a:solidFill>
              <a:latin typeface="Calibri" pitchFamily="34" charset="0"/>
            </a:endParaRPr>
          </a:p>
          <a:p>
            <a:pPr algn="r"/>
            <a:endParaRPr lang="en-US" sz="1400">
              <a:solidFill>
                <a:srgbClr val="000000"/>
              </a:solidFill>
              <a:latin typeface="Calibri" pitchFamily="34" charset="0"/>
            </a:endParaRPr>
          </a:p>
          <a:p>
            <a:pPr algn="r"/>
            <a:endParaRPr lang="en-US" sz="1400">
              <a:solidFill>
                <a:srgbClr val="000000"/>
              </a:solidFill>
              <a:latin typeface="Calibri" pitchFamily="34" charset="0"/>
            </a:endParaRPr>
          </a:p>
          <a:p>
            <a:pPr algn="r"/>
            <a:endParaRPr lang="en-US" sz="1400">
              <a:solidFill>
                <a:srgbClr val="000000"/>
              </a:solidFill>
              <a:latin typeface="Calibri" pitchFamily="34" charset="0"/>
            </a:endParaRPr>
          </a:p>
          <a:p>
            <a:pPr algn="r"/>
            <a:r>
              <a:rPr lang="en-US" sz="1400">
                <a:solidFill>
                  <a:srgbClr val="000000"/>
                </a:solidFill>
                <a:latin typeface="Calibri" pitchFamily="34" charset="0"/>
              </a:rPr>
              <a:t>Best  15</a:t>
            </a:r>
          </a:p>
        </p:txBody>
      </p:sp>
      <p:cxnSp>
        <p:nvCxnSpPr>
          <p:cNvPr id="38" name="Straight Connector 37"/>
          <p:cNvCxnSpPr/>
          <p:nvPr/>
        </p:nvCxnSpPr>
        <p:spPr>
          <a:xfrm>
            <a:off x="1390650" y="1719263"/>
            <a:ext cx="0" cy="3767137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12875" y="1270000"/>
            <a:ext cx="6261100" cy="2838450"/>
          </a:xfrm>
        </p:spPr>
        <p:txBody>
          <a:bodyPr/>
          <a:lstStyle/>
          <a:p>
            <a:pPr indent="4763">
              <a:buFontTx/>
              <a:buNone/>
              <a:defRPr/>
            </a:pPr>
            <a:r>
              <a:rPr lang="en-US" sz="3600" dirty="0" smtClean="0"/>
              <a:t>Insanity:</a:t>
            </a:r>
          </a:p>
          <a:p>
            <a:pPr indent="4763">
              <a:buFontTx/>
              <a:buNone/>
              <a:defRPr/>
            </a:pPr>
            <a:r>
              <a:rPr lang="en-US" sz="3600" i="1" dirty="0" smtClean="0">
                <a:solidFill>
                  <a:srgbClr val="0066CC"/>
                </a:solidFill>
              </a:rPr>
              <a:t>Doing the same thing over and over again and expecting different results.</a:t>
            </a:r>
          </a:p>
          <a:p>
            <a:pPr>
              <a:buFontTx/>
              <a:buNone/>
              <a:defRPr/>
            </a:pPr>
            <a:endParaRPr lang="en-US" dirty="0" smtClean="0"/>
          </a:p>
          <a:p>
            <a:pPr algn="r">
              <a:buFontTx/>
              <a:buNone/>
              <a:defRPr/>
            </a:pPr>
            <a:r>
              <a:rPr lang="en-US" dirty="0" smtClean="0"/>
              <a:t>	Albert Einstein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89" name="Title 3"/>
          <p:cNvSpPr>
            <a:spLocks noGrp="1"/>
          </p:cNvSpPr>
          <p:nvPr>
            <p:ph type="title"/>
          </p:nvPr>
        </p:nvSpPr>
        <p:spPr>
          <a:xfrm>
            <a:off x="396875" y="-90488"/>
            <a:ext cx="8229600" cy="1143001"/>
          </a:xfrm>
        </p:spPr>
        <p:txBody>
          <a:bodyPr/>
          <a:lstStyle/>
          <a:p>
            <a:r>
              <a:rPr lang="en-US" sz="2800" smtClean="0"/>
              <a:t>Doing something different to improve health in low income communities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33337" y="570274"/>
          <a:ext cx="8953500" cy="44100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89091" name="Group 1"/>
          <p:cNvGrpSpPr>
            <a:grpSpLocks/>
          </p:cNvGrpSpPr>
          <p:nvPr/>
        </p:nvGrpSpPr>
        <p:grpSpPr bwMode="auto">
          <a:xfrm>
            <a:off x="1030288" y="4905375"/>
            <a:ext cx="7032625" cy="1812925"/>
            <a:chOff x="-11575" y="4905703"/>
            <a:chExt cx="7033290" cy="1811935"/>
          </a:xfrm>
        </p:grpSpPr>
        <p:pic>
          <p:nvPicPr>
            <p:cNvPr id="89094" name="Picture 4" descr="P6010081-1024x768">
              <a:hlinkClick r:id="rId8" tooltip="&quot;OLYMPUS DIGITAL CAMERA&quot;"/>
            </p:cNvPr>
            <p:cNvPicPr>
              <a:picLocks noChangeAspect="1" noChangeArrowheads="1"/>
            </p:cNvPicPr>
            <p:nvPr/>
          </p:nvPicPr>
          <p:blipFill>
            <a:blip r:embed="rId9"/>
            <a:srcRect l="8940" t="11249" r="39862" b="17188"/>
            <a:stretch>
              <a:fillRect/>
            </a:stretch>
          </p:blipFill>
          <p:spPr bwMode="auto">
            <a:xfrm>
              <a:off x="5315152" y="4933288"/>
              <a:ext cx="1706563" cy="1784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9095" name="Picture 5" descr="BicycleAlliance"/>
            <p:cNvPicPr>
              <a:picLocks noChangeAspect="1" noChangeArrowheads="1"/>
            </p:cNvPicPr>
            <p:nvPr/>
          </p:nvPicPr>
          <p:blipFill>
            <a:blip r:embed="rId10"/>
            <a:srcRect l="9125" t="5888" r="17326" b="26161"/>
            <a:stretch>
              <a:fillRect/>
            </a:stretch>
          </p:blipFill>
          <p:spPr bwMode="auto">
            <a:xfrm>
              <a:off x="-11575" y="4925350"/>
              <a:ext cx="2533650" cy="1792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9096" name="Picture 6"/>
            <p:cNvPicPr>
              <a:picLocks noChangeAspect="1" noChangeArrowheads="1"/>
            </p:cNvPicPr>
            <p:nvPr/>
          </p:nvPicPr>
          <p:blipFill>
            <a:blip r:embed="rId11"/>
            <a:srcRect l="9927" r="7895" b="12601"/>
            <a:stretch>
              <a:fillRect/>
            </a:stretch>
          </p:blipFill>
          <p:spPr bwMode="auto">
            <a:xfrm>
              <a:off x="2622149" y="4905703"/>
              <a:ext cx="2588750" cy="18010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Rectangle 7"/>
          <p:cNvSpPr/>
          <p:nvPr/>
        </p:nvSpPr>
        <p:spPr>
          <a:xfrm>
            <a:off x="0" y="4779963"/>
            <a:ext cx="9144000" cy="15875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6700838"/>
            <a:ext cx="9144000" cy="160337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7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76775" y="1482725"/>
            <a:ext cx="3552825" cy="2544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1"/>
          <p:cNvSpPr/>
          <p:nvPr/>
        </p:nvSpPr>
        <p:spPr>
          <a:xfrm>
            <a:off x="522288" y="1373188"/>
            <a:ext cx="3563937" cy="4584700"/>
          </a:xfrm>
          <a:prstGeom prst="rect">
            <a:avLst/>
          </a:prstGeom>
        </p:spPr>
        <p:txBody>
          <a:bodyPr>
            <a:spAutoFit/>
          </a:bodyPr>
          <a:lstStyle/>
          <a:p>
            <a:pPr marL="57150">
              <a:lnSpc>
                <a:spcPct val="90000"/>
              </a:lnSpc>
              <a:spcBef>
                <a:spcPts val="1200"/>
              </a:spcBef>
              <a:tabLst>
                <a:tab pos="463550" algn="l"/>
              </a:tabLst>
              <a:defRPr/>
            </a:pPr>
            <a:r>
              <a:rPr lang="en-US" sz="2000" dirty="0">
                <a:solidFill>
                  <a:srgbClr val="0066CC"/>
                </a:solidFill>
              </a:rPr>
              <a:t>In South Seattle &amp; South King County:</a:t>
            </a:r>
          </a:p>
          <a:p>
            <a:pPr marL="288925" indent="-231775">
              <a:lnSpc>
                <a:spcPct val="90000"/>
              </a:lnSpc>
              <a:spcBef>
                <a:spcPts val="1200"/>
              </a:spcBef>
              <a:buFont typeface="Arial" charset="0"/>
              <a:buChar char="•"/>
              <a:tabLst>
                <a:tab pos="288925" algn="l"/>
              </a:tabLst>
              <a:defRPr/>
            </a:pPr>
            <a:r>
              <a:rPr lang="en-US" sz="2000" dirty="0">
                <a:solidFill>
                  <a:srgbClr val="000000"/>
                </a:solidFill>
              </a:rPr>
              <a:t>122,000 children are eating healthier lunches in schools</a:t>
            </a:r>
          </a:p>
          <a:p>
            <a:pPr marL="288925" indent="-231775">
              <a:lnSpc>
                <a:spcPct val="90000"/>
              </a:lnSpc>
              <a:spcBef>
                <a:spcPts val="1200"/>
              </a:spcBef>
              <a:buFont typeface="Arial" charset="0"/>
              <a:buChar char="•"/>
              <a:tabLst>
                <a:tab pos="288925" algn="l"/>
              </a:tabLst>
              <a:defRPr/>
            </a:pPr>
            <a:r>
              <a:rPr lang="en-US" sz="2000" dirty="0">
                <a:solidFill>
                  <a:srgbClr val="000000"/>
                </a:solidFill>
              </a:rPr>
              <a:t>70,000 SNAP recipients able to use benefits at 13 farmers markets</a:t>
            </a:r>
          </a:p>
          <a:p>
            <a:pPr marL="288925" indent="-231775">
              <a:lnSpc>
                <a:spcPct val="90000"/>
              </a:lnSpc>
              <a:spcBef>
                <a:spcPts val="1200"/>
              </a:spcBef>
              <a:buFont typeface="Arial" charset="0"/>
              <a:buChar char="•"/>
              <a:tabLst>
                <a:tab pos="288925" algn="l"/>
              </a:tabLst>
              <a:defRPr/>
            </a:pPr>
            <a:r>
              <a:rPr lang="en-US" sz="2000" dirty="0">
                <a:solidFill>
                  <a:srgbClr val="000000"/>
                </a:solidFill>
              </a:rPr>
              <a:t>30 communities have healthier corner stores</a:t>
            </a:r>
          </a:p>
          <a:p>
            <a:pPr marL="288925" indent="-231775">
              <a:lnSpc>
                <a:spcPct val="90000"/>
              </a:lnSpc>
              <a:spcBef>
                <a:spcPts val="1200"/>
              </a:spcBef>
              <a:buFont typeface="Arial" charset="0"/>
              <a:buChar char="•"/>
              <a:tabLst>
                <a:tab pos="288925" algn="l"/>
              </a:tabLst>
              <a:defRPr/>
            </a:pPr>
            <a:r>
              <a:rPr lang="en-US" sz="2000" dirty="0">
                <a:solidFill>
                  <a:srgbClr val="000000"/>
                </a:solidFill>
              </a:rPr>
              <a:t>359,000 people live in cities with new policies for safe, physical activity friendly streets</a:t>
            </a:r>
          </a:p>
        </p:txBody>
      </p:sp>
      <p:sp>
        <p:nvSpPr>
          <p:cNvPr id="91139" name="TextBox 3"/>
          <p:cNvSpPr txBox="1">
            <a:spLocks noChangeArrowheads="1"/>
          </p:cNvSpPr>
          <p:nvPr/>
        </p:nvSpPr>
        <p:spPr bwMode="auto">
          <a:xfrm>
            <a:off x="404813" y="323850"/>
            <a:ext cx="842645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200">
                <a:solidFill>
                  <a:schemeClr val="bg1"/>
                </a:solidFill>
              </a:rPr>
              <a:t>And we are seeing some early successes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5" name="Oval 4"/>
          <p:cNvSpPr>
            <a:spLocks noChangeArrowheads="1"/>
          </p:cNvSpPr>
          <p:nvPr/>
        </p:nvSpPr>
        <p:spPr bwMode="auto">
          <a:xfrm>
            <a:off x="857250" y="1030288"/>
            <a:ext cx="4162425" cy="4160837"/>
          </a:xfrm>
          <a:prstGeom prst="ellipse">
            <a:avLst/>
          </a:prstGeom>
          <a:solidFill>
            <a:srgbClr val="A41304">
              <a:alpha val="14902"/>
            </a:srgbClr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b="1">
              <a:solidFill>
                <a:srgbClr val="990033"/>
              </a:solidFill>
            </a:endParaRPr>
          </a:p>
        </p:txBody>
      </p:sp>
      <p:sp>
        <p:nvSpPr>
          <p:cNvPr id="93186" name="Oval 5"/>
          <p:cNvSpPr>
            <a:spLocks noChangeArrowheads="1"/>
          </p:cNvSpPr>
          <p:nvPr/>
        </p:nvSpPr>
        <p:spPr bwMode="auto">
          <a:xfrm>
            <a:off x="4073525" y="1055688"/>
            <a:ext cx="4160838" cy="4160837"/>
          </a:xfrm>
          <a:prstGeom prst="ellipse">
            <a:avLst/>
          </a:prstGeom>
          <a:solidFill>
            <a:srgbClr val="A41304">
              <a:alpha val="14902"/>
            </a:srgbClr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b="1"/>
          </a:p>
        </p:txBody>
      </p:sp>
      <p:sp>
        <p:nvSpPr>
          <p:cNvPr id="93187" name="Oval 5"/>
          <p:cNvSpPr>
            <a:spLocks noChangeArrowheads="1"/>
          </p:cNvSpPr>
          <p:nvPr/>
        </p:nvSpPr>
        <p:spPr bwMode="auto">
          <a:xfrm>
            <a:off x="2479675" y="1782763"/>
            <a:ext cx="4162425" cy="4160837"/>
          </a:xfrm>
          <a:prstGeom prst="ellipse">
            <a:avLst/>
          </a:prstGeom>
          <a:solidFill>
            <a:srgbClr val="A41304">
              <a:alpha val="14902"/>
            </a:srgbClr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b="1"/>
          </a:p>
        </p:txBody>
      </p:sp>
      <p:sp>
        <p:nvSpPr>
          <p:cNvPr id="93188" name="Text Box 7"/>
          <p:cNvSpPr txBox="1">
            <a:spLocks noChangeArrowheads="1"/>
          </p:cNvSpPr>
          <p:nvPr/>
        </p:nvSpPr>
        <p:spPr bwMode="auto">
          <a:xfrm>
            <a:off x="1811338" y="138113"/>
            <a:ext cx="2219325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b="1">
                <a:solidFill>
                  <a:schemeClr val="bg1"/>
                </a:solidFill>
              </a:rPr>
              <a:t>Health</a:t>
            </a:r>
          </a:p>
          <a:p>
            <a:pPr algn="ctr"/>
            <a:r>
              <a:rPr lang="en-US" sz="2400" b="1">
                <a:solidFill>
                  <a:schemeClr val="bg1"/>
                </a:solidFill>
              </a:rPr>
              <a:t>improvement</a:t>
            </a:r>
          </a:p>
        </p:txBody>
      </p:sp>
      <p:sp>
        <p:nvSpPr>
          <p:cNvPr id="93189" name="Text Box 6"/>
          <p:cNvSpPr txBox="1">
            <a:spLocks noChangeArrowheads="1"/>
          </p:cNvSpPr>
          <p:nvPr/>
        </p:nvSpPr>
        <p:spPr bwMode="auto">
          <a:xfrm>
            <a:off x="4503738" y="155575"/>
            <a:ext cx="339725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b="1">
                <a:solidFill>
                  <a:schemeClr val="bg1"/>
                </a:solidFill>
              </a:rPr>
              <a:t>Environmental</a:t>
            </a:r>
          </a:p>
          <a:p>
            <a:pPr algn="ctr"/>
            <a:r>
              <a:rPr lang="en-US" sz="2400" b="1">
                <a:solidFill>
                  <a:schemeClr val="bg1"/>
                </a:solidFill>
              </a:rPr>
              <a:t>improvement</a:t>
            </a:r>
          </a:p>
        </p:txBody>
      </p:sp>
      <p:sp>
        <p:nvSpPr>
          <p:cNvPr id="93190" name="Text Box 6"/>
          <p:cNvSpPr txBox="1">
            <a:spLocks noChangeArrowheads="1"/>
          </p:cNvSpPr>
          <p:nvPr/>
        </p:nvSpPr>
        <p:spPr bwMode="auto">
          <a:xfrm>
            <a:off x="2871788" y="5899150"/>
            <a:ext cx="339725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/>
              <a:t>Economic development</a:t>
            </a:r>
          </a:p>
        </p:txBody>
      </p:sp>
      <p:sp>
        <p:nvSpPr>
          <p:cNvPr id="5" name="Freeform 4"/>
          <p:cNvSpPr/>
          <p:nvPr/>
        </p:nvSpPr>
        <p:spPr>
          <a:xfrm>
            <a:off x="4086225" y="1828800"/>
            <a:ext cx="935038" cy="2593975"/>
          </a:xfrm>
          <a:custGeom>
            <a:avLst/>
            <a:gdLst>
              <a:gd name="connsiteX0" fmla="*/ 463276 w 925842"/>
              <a:gd name="connsiteY0" fmla="*/ 2076 h 2592894"/>
              <a:gd name="connsiteX1" fmla="*/ 361676 w 925842"/>
              <a:gd name="connsiteY1" fmla="*/ 149396 h 2592894"/>
              <a:gd name="connsiteX2" fmla="*/ 270236 w 925842"/>
              <a:gd name="connsiteY2" fmla="*/ 296716 h 2592894"/>
              <a:gd name="connsiteX3" fmla="*/ 209276 w 925842"/>
              <a:gd name="connsiteY3" fmla="*/ 413556 h 2592894"/>
              <a:gd name="connsiteX4" fmla="*/ 138156 w 925842"/>
              <a:gd name="connsiteY4" fmla="*/ 560876 h 2592894"/>
              <a:gd name="connsiteX5" fmla="*/ 77196 w 925842"/>
              <a:gd name="connsiteY5" fmla="*/ 738676 h 2592894"/>
              <a:gd name="connsiteX6" fmla="*/ 31476 w 925842"/>
              <a:gd name="connsiteY6" fmla="*/ 911396 h 2592894"/>
              <a:gd name="connsiteX7" fmla="*/ 6076 w 925842"/>
              <a:gd name="connsiteY7" fmla="*/ 1094276 h 2592894"/>
              <a:gd name="connsiteX8" fmla="*/ 996 w 925842"/>
              <a:gd name="connsiteY8" fmla="*/ 1327956 h 2592894"/>
              <a:gd name="connsiteX9" fmla="*/ 21316 w 925842"/>
              <a:gd name="connsiteY9" fmla="*/ 1576876 h 2592894"/>
              <a:gd name="connsiteX10" fmla="*/ 67036 w 925842"/>
              <a:gd name="connsiteY10" fmla="*/ 1830876 h 2592894"/>
              <a:gd name="connsiteX11" fmla="*/ 133076 w 925842"/>
              <a:gd name="connsiteY11" fmla="*/ 2049316 h 2592894"/>
              <a:gd name="connsiteX12" fmla="*/ 229596 w 925842"/>
              <a:gd name="connsiteY12" fmla="*/ 2247436 h 2592894"/>
              <a:gd name="connsiteX13" fmla="*/ 321036 w 925842"/>
              <a:gd name="connsiteY13" fmla="*/ 2420156 h 2592894"/>
              <a:gd name="connsiteX14" fmla="*/ 448036 w 925842"/>
              <a:gd name="connsiteY14" fmla="*/ 2592876 h 2592894"/>
              <a:gd name="connsiteX15" fmla="*/ 595356 w 925842"/>
              <a:gd name="connsiteY15" fmla="*/ 2409996 h 2592894"/>
              <a:gd name="connsiteX16" fmla="*/ 702036 w 925842"/>
              <a:gd name="connsiteY16" fmla="*/ 2227116 h 2592894"/>
              <a:gd name="connsiteX17" fmla="*/ 808716 w 925842"/>
              <a:gd name="connsiteY17" fmla="*/ 1988356 h 2592894"/>
              <a:gd name="connsiteX18" fmla="*/ 869676 w 925842"/>
              <a:gd name="connsiteY18" fmla="*/ 1780076 h 2592894"/>
              <a:gd name="connsiteX19" fmla="*/ 915396 w 925842"/>
              <a:gd name="connsiteY19" fmla="*/ 1536236 h 2592894"/>
              <a:gd name="connsiteX20" fmla="*/ 925556 w 925842"/>
              <a:gd name="connsiteY20" fmla="*/ 1312716 h 2592894"/>
              <a:gd name="connsiteX21" fmla="*/ 920476 w 925842"/>
              <a:gd name="connsiteY21" fmla="*/ 1119676 h 2592894"/>
              <a:gd name="connsiteX22" fmla="*/ 895076 w 925842"/>
              <a:gd name="connsiteY22" fmla="*/ 921556 h 2592894"/>
              <a:gd name="connsiteX23" fmla="*/ 849356 w 925842"/>
              <a:gd name="connsiteY23" fmla="*/ 728516 h 2592894"/>
              <a:gd name="connsiteX24" fmla="*/ 793476 w 925842"/>
              <a:gd name="connsiteY24" fmla="*/ 560876 h 2592894"/>
              <a:gd name="connsiteX25" fmla="*/ 722356 w 925842"/>
              <a:gd name="connsiteY25" fmla="*/ 403396 h 2592894"/>
              <a:gd name="connsiteX26" fmla="*/ 630916 w 925842"/>
              <a:gd name="connsiteY26" fmla="*/ 220516 h 2592894"/>
              <a:gd name="connsiteX27" fmla="*/ 529316 w 925842"/>
              <a:gd name="connsiteY27" fmla="*/ 73196 h 2592894"/>
              <a:gd name="connsiteX28" fmla="*/ 463276 w 925842"/>
              <a:gd name="connsiteY28" fmla="*/ 2076 h 25928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925842" h="2592894">
                <a:moveTo>
                  <a:pt x="463276" y="2076"/>
                </a:moveTo>
                <a:cubicBezTo>
                  <a:pt x="435336" y="14776"/>
                  <a:pt x="393849" y="100289"/>
                  <a:pt x="361676" y="149396"/>
                </a:cubicBezTo>
                <a:cubicBezTo>
                  <a:pt x="329503" y="198503"/>
                  <a:pt x="295636" y="252689"/>
                  <a:pt x="270236" y="296716"/>
                </a:cubicBezTo>
                <a:cubicBezTo>
                  <a:pt x="244836" y="340743"/>
                  <a:pt x="231289" y="369529"/>
                  <a:pt x="209276" y="413556"/>
                </a:cubicBezTo>
                <a:cubicBezTo>
                  <a:pt x="187263" y="457583"/>
                  <a:pt x="160169" y="506689"/>
                  <a:pt x="138156" y="560876"/>
                </a:cubicBezTo>
                <a:cubicBezTo>
                  <a:pt x="116143" y="615063"/>
                  <a:pt x="94976" y="680256"/>
                  <a:pt x="77196" y="738676"/>
                </a:cubicBezTo>
                <a:cubicBezTo>
                  <a:pt x="59416" y="797096"/>
                  <a:pt x="43329" y="852129"/>
                  <a:pt x="31476" y="911396"/>
                </a:cubicBezTo>
                <a:cubicBezTo>
                  <a:pt x="19623" y="970663"/>
                  <a:pt x="11156" y="1024849"/>
                  <a:pt x="6076" y="1094276"/>
                </a:cubicBezTo>
                <a:cubicBezTo>
                  <a:pt x="996" y="1163703"/>
                  <a:pt x="-1544" y="1247523"/>
                  <a:pt x="996" y="1327956"/>
                </a:cubicBezTo>
                <a:cubicBezTo>
                  <a:pt x="3536" y="1408389"/>
                  <a:pt x="10309" y="1493056"/>
                  <a:pt x="21316" y="1576876"/>
                </a:cubicBezTo>
                <a:cubicBezTo>
                  <a:pt x="32323" y="1660696"/>
                  <a:pt x="48409" y="1752136"/>
                  <a:pt x="67036" y="1830876"/>
                </a:cubicBezTo>
                <a:cubicBezTo>
                  <a:pt x="85663" y="1909616"/>
                  <a:pt x="105983" y="1979890"/>
                  <a:pt x="133076" y="2049316"/>
                </a:cubicBezTo>
                <a:cubicBezTo>
                  <a:pt x="160169" y="2118742"/>
                  <a:pt x="198269" y="2185629"/>
                  <a:pt x="229596" y="2247436"/>
                </a:cubicBezTo>
                <a:cubicBezTo>
                  <a:pt x="260923" y="2309243"/>
                  <a:pt x="284629" y="2362583"/>
                  <a:pt x="321036" y="2420156"/>
                </a:cubicBezTo>
                <a:cubicBezTo>
                  <a:pt x="357443" y="2477729"/>
                  <a:pt x="402316" y="2594569"/>
                  <a:pt x="448036" y="2592876"/>
                </a:cubicBezTo>
                <a:cubicBezTo>
                  <a:pt x="493756" y="2591183"/>
                  <a:pt x="553023" y="2470956"/>
                  <a:pt x="595356" y="2409996"/>
                </a:cubicBezTo>
                <a:cubicBezTo>
                  <a:pt x="637689" y="2349036"/>
                  <a:pt x="666476" y="2297389"/>
                  <a:pt x="702036" y="2227116"/>
                </a:cubicBezTo>
                <a:cubicBezTo>
                  <a:pt x="737596" y="2156843"/>
                  <a:pt x="780776" y="2062863"/>
                  <a:pt x="808716" y="1988356"/>
                </a:cubicBezTo>
                <a:cubicBezTo>
                  <a:pt x="836656" y="1913849"/>
                  <a:pt x="851896" y="1855429"/>
                  <a:pt x="869676" y="1780076"/>
                </a:cubicBezTo>
                <a:cubicBezTo>
                  <a:pt x="887456" y="1704723"/>
                  <a:pt x="906083" y="1614129"/>
                  <a:pt x="915396" y="1536236"/>
                </a:cubicBezTo>
                <a:cubicBezTo>
                  <a:pt x="924709" y="1458343"/>
                  <a:pt x="924709" y="1382143"/>
                  <a:pt x="925556" y="1312716"/>
                </a:cubicBezTo>
                <a:cubicBezTo>
                  <a:pt x="926403" y="1243289"/>
                  <a:pt x="925556" y="1184869"/>
                  <a:pt x="920476" y="1119676"/>
                </a:cubicBezTo>
                <a:cubicBezTo>
                  <a:pt x="915396" y="1054483"/>
                  <a:pt x="906929" y="986749"/>
                  <a:pt x="895076" y="921556"/>
                </a:cubicBezTo>
                <a:cubicBezTo>
                  <a:pt x="883223" y="856363"/>
                  <a:pt x="866289" y="788629"/>
                  <a:pt x="849356" y="728516"/>
                </a:cubicBezTo>
                <a:cubicBezTo>
                  <a:pt x="832423" y="668403"/>
                  <a:pt x="814643" y="615063"/>
                  <a:pt x="793476" y="560876"/>
                </a:cubicBezTo>
                <a:cubicBezTo>
                  <a:pt x="772309" y="506689"/>
                  <a:pt x="749449" y="460123"/>
                  <a:pt x="722356" y="403396"/>
                </a:cubicBezTo>
                <a:cubicBezTo>
                  <a:pt x="695263" y="346669"/>
                  <a:pt x="663089" y="275549"/>
                  <a:pt x="630916" y="220516"/>
                </a:cubicBezTo>
                <a:cubicBezTo>
                  <a:pt x="598743" y="165483"/>
                  <a:pt x="557256" y="108756"/>
                  <a:pt x="529316" y="73196"/>
                </a:cubicBezTo>
                <a:cubicBezTo>
                  <a:pt x="501376" y="37636"/>
                  <a:pt x="491216" y="-10624"/>
                  <a:pt x="463276" y="2076"/>
                </a:cubicBezTo>
                <a:close/>
              </a:path>
            </a:pathLst>
          </a:custGeom>
          <a:solidFill>
            <a:srgbClr val="A41304"/>
          </a:solidFill>
          <a:ln w="19050">
            <a:solidFill>
              <a:srgbClr val="A413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3192" name="TextBox 22"/>
          <p:cNvSpPr txBox="1">
            <a:spLocks noChangeArrowheads="1"/>
          </p:cNvSpPr>
          <p:nvPr/>
        </p:nvSpPr>
        <p:spPr bwMode="auto">
          <a:xfrm>
            <a:off x="3622675" y="2211388"/>
            <a:ext cx="1874838" cy="1862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1500" b="1">
                <a:solidFill>
                  <a:schemeClr val="bg1"/>
                </a:solidFill>
              </a:rPr>
              <a:t>?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866775"/>
            <a:ext cx="9144000" cy="642938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5234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190500" y="142875"/>
            <a:ext cx="4227513" cy="1235075"/>
          </a:xfrm>
        </p:spPr>
        <p:txBody>
          <a:bodyPr/>
          <a:lstStyle/>
          <a:p>
            <a:pPr eaLnBrk="1" hangingPunct="1"/>
            <a:r>
              <a:rPr lang="en-US" sz="2800" smtClean="0">
                <a:cs typeface="Arial" charset="0"/>
              </a:rPr>
              <a:t>Community traits and health, economic and </a:t>
            </a:r>
            <a:br>
              <a:rPr lang="en-US" sz="2800" smtClean="0">
                <a:cs typeface="Arial" charset="0"/>
              </a:rPr>
            </a:br>
            <a:r>
              <a:rPr lang="en-US" sz="2800" smtClean="0">
                <a:cs typeface="Arial" charset="0"/>
              </a:rPr>
              <a:t>environment effects</a:t>
            </a:r>
          </a:p>
        </p:txBody>
      </p:sp>
      <p:graphicFrame>
        <p:nvGraphicFramePr>
          <p:cNvPr id="101482" name="Group 106"/>
          <p:cNvGraphicFramePr>
            <a:graphicFrameLocks noGrp="1"/>
          </p:cNvGraphicFramePr>
          <p:nvPr/>
        </p:nvGraphicFramePr>
        <p:xfrm>
          <a:off x="573088" y="1879600"/>
          <a:ext cx="8142287" cy="4729163"/>
        </p:xfrm>
        <a:graphic>
          <a:graphicData uri="http://schemas.openxmlformats.org/drawingml/2006/table">
            <a:tbl>
              <a:tblPr/>
              <a:tblGrid>
                <a:gridCol w="2011363"/>
                <a:gridCol w="1903412"/>
                <a:gridCol w="2120900"/>
                <a:gridCol w="2106837"/>
              </a:tblGrid>
              <a:tr h="5175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</a:rPr>
                        <a:t>Community attribute</a:t>
                      </a:r>
                    </a:p>
                  </a:txBody>
                  <a:tcPr marL="96885" marR="96885" marT="48442" marB="4844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</a:rPr>
                        <a:t>Health</a:t>
                      </a:r>
                    </a:p>
                  </a:txBody>
                  <a:tcPr marL="96885" marR="96885" marT="48442" marB="4844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</a:rPr>
                        <a:t>Economy</a:t>
                      </a:r>
                    </a:p>
                  </a:txBody>
                  <a:tcPr marL="96885" marR="96885" marT="48442" marB="4844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</a:rPr>
                        <a:t>Environment</a:t>
                      </a:r>
                    </a:p>
                  </a:txBody>
                  <a:tcPr marL="96885" marR="96885" marT="48442" marB="4844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7745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Food deserts</a:t>
                      </a:r>
                    </a:p>
                  </a:txBody>
                  <a:tcPr marL="96885" marR="96885" marT="48442" marB="4844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Obesity, heart disease, cancer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6885" marR="96885" marT="48442" marB="4844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Fewer economically viable local businesses; fewer markets for local farmers</a:t>
                      </a:r>
                    </a:p>
                  </a:txBody>
                  <a:tcPr marL="96885" marR="96885" marT="48442" marB="4844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Less land use diversity; increased long distance transport of goods</a:t>
                      </a:r>
                    </a:p>
                  </a:txBody>
                  <a:tcPr marL="96885" marR="96885" marT="48442" marB="4844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37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Substandard  housing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6885" marR="96885" marT="48442" marB="4844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Asthma, lead poisoning</a:t>
                      </a:r>
                    </a:p>
                  </a:txBody>
                  <a:tcPr marL="96885" marR="96885" marT="48442" marB="4844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Lower home values, less worker and student productivity</a:t>
                      </a:r>
                    </a:p>
                  </a:txBody>
                  <a:tcPr marL="96885" marR="96885" marT="48442" marB="4844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Larger carbon footprint</a:t>
                      </a:r>
                    </a:p>
                  </a:txBody>
                  <a:tcPr marL="96885" marR="96885" marT="48442" marB="4844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678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Lack of bike paths, sidewalks</a:t>
                      </a:r>
                    </a:p>
                  </a:txBody>
                  <a:tcPr marL="96885" marR="96885" marT="48442" marB="4844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Obesity, diabetes, heart disease</a:t>
                      </a:r>
                    </a:p>
                  </a:txBody>
                  <a:tcPr marL="96885" marR="96885" marT="48442" marB="4844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Lower property values</a:t>
                      </a:r>
                    </a:p>
                  </a:txBody>
                  <a:tcPr marL="96885" marR="96885" marT="48442" marB="4844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Traffic congestion, poor air quality</a:t>
                      </a:r>
                    </a:p>
                  </a:txBody>
                  <a:tcPr marL="96885" marR="96885" marT="48442" marB="4844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51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Brownfields</a:t>
                      </a:r>
                    </a:p>
                  </a:txBody>
                  <a:tcPr marL="96885" marR="96885" marT="48442" marB="4844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Toxic exposures, Cancer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6885" marR="96885" marT="48442" marB="4844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Unusable land; fewer business opportunities </a:t>
                      </a:r>
                    </a:p>
                  </a:txBody>
                  <a:tcPr marL="96885" marR="96885" marT="48442" marB="4844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Dead zones, pollution and toxic run off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6885" marR="96885" marT="48442" marB="4844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715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Limited public transportation </a:t>
                      </a:r>
                    </a:p>
                  </a:txBody>
                  <a:tcPr marL="96885" marR="96885" marT="48442" marB="4844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Obesity, diabetes, stress</a:t>
                      </a: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, motor vehicle injury</a:t>
                      </a:r>
                    </a:p>
                  </a:txBody>
                  <a:tcPr marL="96885" marR="96885" marT="48442" marB="4844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Less access to jobs, shopping and education</a:t>
                      </a:r>
                    </a:p>
                  </a:txBody>
                  <a:tcPr marL="96885" marR="96885" marT="48442" marB="4844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Traffic congestion, poor air quality</a:t>
                      </a:r>
                    </a:p>
                  </a:txBody>
                  <a:tcPr marL="96885" marR="96885" marT="48442" marB="4844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95272" name="Picture 2" descr="C:\Users\wysenk\AppData\Local\Microsoft\Windows\Temporary Internet Files\Content.Outlook\KUAGORG3\9129656-health-magnifying-glass-over-background-with-different-association-terms-vector-illustratio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18013" y="0"/>
            <a:ext cx="1509712" cy="1509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5273" name="Picture 3" descr="C:\Users\wysenk\AppData\Local\Microsoft\Windows\Temporary Internet Files\Content.Outlook\KUAGORG3\9033706-economy-magnifying-glass-over-background-with-different-association-terms-vector-illustration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32500" y="0"/>
            <a:ext cx="1511300" cy="151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5274" name="Picture 4" descr="C:\Users\wysenk\AppData\Local\Microsoft\Windows\Temporary Internet Files\Content.Outlook\KUAGORG3\9025944-environment-magnifying-glass-over-background-with-different-association-terms-vector-illustration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634288" y="0"/>
            <a:ext cx="1509712" cy="1509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1" name="Rectangle 2"/>
          <p:cNvSpPr>
            <a:spLocks noGrp="1" noChangeArrowheads="1"/>
          </p:cNvSpPr>
          <p:nvPr>
            <p:ph type="title"/>
          </p:nvPr>
        </p:nvSpPr>
        <p:spPr>
          <a:xfrm>
            <a:off x="400050" y="295275"/>
            <a:ext cx="8229600" cy="593725"/>
          </a:xfrm>
        </p:spPr>
        <p:txBody>
          <a:bodyPr/>
          <a:lstStyle/>
          <a:p>
            <a:r>
              <a:rPr lang="en-US" smtClean="0"/>
              <a:t>Summary</a:t>
            </a:r>
          </a:p>
        </p:txBody>
      </p:sp>
      <p:sp>
        <p:nvSpPr>
          <p:cNvPr id="9728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55625" y="1123950"/>
            <a:ext cx="8021638" cy="4087813"/>
          </a:xfrm>
        </p:spPr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000" smtClean="0"/>
              <a:t>Disparities can change over time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000" smtClean="0"/>
              <a:t>Profound geographic disparities mean some in KC are 100 years apart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000" smtClean="0"/>
              <a:t>Disparities are linked to education, income and race 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000" smtClean="0"/>
              <a:t>But solutions are fundamentally community-based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000" smtClean="0"/>
              <a:t>We have an opportunity in King County to make a difference because of our unique challenges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000" smtClean="0"/>
              <a:t>We need to do things differently (e.g. Equity &amp; Social Justice, Communities Putting Prevention to Work, Global to Local)</a:t>
            </a:r>
          </a:p>
          <a:p>
            <a:pPr>
              <a:lnSpc>
                <a:spcPct val="90000"/>
              </a:lnSpc>
              <a:buFontTx/>
              <a:buNone/>
            </a:pPr>
            <a:endParaRPr lang="en-US" sz="2200" smtClean="0"/>
          </a:p>
        </p:txBody>
      </p:sp>
      <p:pic>
        <p:nvPicPr>
          <p:cNvPr id="97283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53225" y="5140325"/>
            <a:ext cx="2390775" cy="171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7284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43300" y="5146675"/>
            <a:ext cx="1935163" cy="170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7285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200650"/>
            <a:ext cx="2112963" cy="165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7286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549900" y="4581525"/>
            <a:ext cx="1098550" cy="227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7287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54238" y="4421188"/>
            <a:ext cx="1368425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/>
          <p:nvPr/>
        </p:nvSpPr>
        <p:spPr>
          <a:xfrm>
            <a:off x="0" y="6700838"/>
            <a:ext cx="9144000" cy="160337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2255</TotalTime>
  <Words>1443</Words>
  <Application>Microsoft Office PowerPoint</Application>
  <PresentationFormat>On-screen Show (4:3)</PresentationFormat>
  <Paragraphs>317</Paragraphs>
  <Slides>29</Slides>
  <Notes>15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Design Template</vt:lpstr>
      </vt:variant>
      <vt:variant>
        <vt:i4>38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72" baseType="lpstr">
      <vt:lpstr>Arial</vt:lpstr>
      <vt:lpstr>Calibri</vt:lpstr>
      <vt:lpstr>Constantia</vt:lpstr>
      <vt:lpstr>Times New Roman</vt:lpstr>
      <vt:lpstr>Default Design</vt:lpstr>
      <vt:lpstr>1_Office Theme</vt:lpstr>
      <vt:lpstr>2_Office Theme</vt:lpstr>
      <vt:lpstr>3_Office Theme</vt:lpstr>
      <vt:lpstr>Default Design</vt:lpstr>
      <vt:lpstr>1_Office Theme</vt:lpstr>
      <vt:lpstr>1_Office Theme</vt:lpstr>
      <vt:lpstr>1_Office Theme</vt:lpstr>
      <vt:lpstr>1_Office Theme</vt:lpstr>
      <vt:lpstr>1_Office Theme</vt:lpstr>
      <vt:lpstr>1_Office Theme</vt:lpstr>
      <vt:lpstr>1_Office Theme</vt:lpstr>
      <vt:lpstr>1_Office Theme</vt:lpstr>
      <vt:lpstr>1_Office Theme</vt:lpstr>
      <vt:lpstr>1_Office Theme</vt:lpstr>
      <vt:lpstr>1_Office Theme</vt:lpstr>
      <vt:lpstr>2_Office Theme</vt:lpstr>
      <vt:lpstr>2_Office Theme</vt:lpstr>
      <vt:lpstr>2_Office Theme</vt:lpstr>
      <vt:lpstr>2_Office Theme</vt:lpstr>
      <vt:lpstr>2_Office Theme</vt:lpstr>
      <vt:lpstr>2_Office Theme</vt:lpstr>
      <vt:lpstr>2_Office Theme</vt:lpstr>
      <vt:lpstr>2_Office Theme</vt:lpstr>
      <vt:lpstr>2_Office Theme</vt:lpstr>
      <vt:lpstr>2_Office Theme</vt:lpstr>
      <vt:lpstr>2_Office Theme</vt:lpstr>
      <vt:lpstr>3_Office Theme</vt:lpstr>
      <vt:lpstr>3_Office Theme</vt:lpstr>
      <vt:lpstr>3_Office Theme</vt:lpstr>
      <vt:lpstr>3_Office Theme</vt:lpstr>
      <vt:lpstr>3_Office Theme</vt:lpstr>
      <vt:lpstr>3_Office Theme</vt:lpstr>
      <vt:lpstr>3_Office Theme</vt:lpstr>
      <vt:lpstr>3_Office Theme</vt:lpstr>
      <vt:lpstr>3_Office Theme</vt:lpstr>
      <vt:lpstr>3_Office Theme</vt:lpstr>
      <vt:lpstr>3_Office Theme</vt:lpstr>
      <vt:lpstr>Microsoft Excel Chart</vt:lpstr>
      <vt:lpstr>Health of King County Focus: health inequities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US spends the most</vt:lpstr>
      <vt:lpstr>Slide 11</vt:lpstr>
      <vt:lpstr>Slide 12</vt:lpstr>
      <vt:lpstr>Slide 13</vt:lpstr>
      <vt:lpstr>Health Measures Across King County</vt:lpstr>
      <vt:lpstr>Other key health issues with profound disparities</vt:lpstr>
      <vt:lpstr>Can your neighborhood impact your health?</vt:lpstr>
      <vt:lpstr>Community traits and health effects</vt:lpstr>
      <vt:lpstr>Is there evidence Public Health improves complex health problems?</vt:lpstr>
      <vt:lpstr>Slide 19</vt:lpstr>
      <vt:lpstr>How is King County doing compared to other large counties nationally?</vt:lpstr>
      <vt:lpstr>White/African American King County vs. other largest US counties</vt:lpstr>
      <vt:lpstr>Disparities Across Equity Domains</vt:lpstr>
      <vt:lpstr>White residents</vt:lpstr>
      <vt:lpstr>Slide 24</vt:lpstr>
      <vt:lpstr>Doing something different to improve health in low income communities</vt:lpstr>
      <vt:lpstr>Slide 26</vt:lpstr>
      <vt:lpstr>Slide 27</vt:lpstr>
      <vt:lpstr>Community traits and health, economic and  environment effects</vt:lpstr>
      <vt:lpstr>Summary</vt:lpstr>
    </vt:vector>
  </TitlesOfParts>
  <Company>Public Health Seattle-King County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Kirsten Wysen</dc:creator>
  <cp:lastModifiedBy>WOODM</cp:lastModifiedBy>
  <cp:revision>125</cp:revision>
  <cp:lastPrinted>2012-01-27T23:14:09Z</cp:lastPrinted>
  <dcterms:created xsi:type="dcterms:W3CDTF">2011-12-08T20:47:16Z</dcterms:created>
  <dcterms:modified xsi:type="dcterms:W3CDTF">2012-02-16T16:13:14Z</dcterms:modified>
</cp:coreProperties>
</file>