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</p:sldMasterIdLst>
  <p:notesMasterIdLst>
    <p:notesMasterId r:id="rId20"/>
  </p:notesMasterIdLst>
  <p:handoutMasterIdLst>
    <p:handoutMasterId r:id="rId21"/>
  </p:handoutMasterIdLst>
  <p:sldIdLst>
    <p:sldId id="256" r:id="rId5"/>
    <p:sldId id="257" r:id="rId6"/>
    <p:sldId id="300" r:id="rId7"/>
    <p:sldId id="305" r:id="rId8"/>
    <p:sldId id="299" r:id="rId9"/>
    <p:sldId id="307" r:id="rId10"/>
    <p:sldId id="259" r:id="rId11"/>
    <p:sldId id="292" r:id="rId12"/>
    <p:sldId id="296" r:id="rId13"/>
    <p:sldId id="302" r:id="rId14"/>
    <p:sldId id="308" r:id="rId15"/>
    <p:sldId id="309" r:id="rId16"/>
    <p:sldId id="304" r:id="rId17"/>
    <p:sldId id="311" r:id="rId18"/>
    <p:sldId id="284" r:id="rId19"/>
  </p:sldIdLst>
  <p:sldSz cx="9144000" cy="5143500" type="screen16x9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88DA851B-B64D-4C72-8884-82516A0F0C24}">
          <p14:sldIdLst>
            <p14:sldId id="256"/>
            <p14:sldId id="257"/>
            <p14:sldId id="300"/>
            <p14:sldId id="305"/>
            <p14:sldId id="299"/>
            <p14:sldId id="307"/>
            <p14:sldId id="259"/>
            <p14:sldId id="292"/>
            <p14:sldId id="296"/>
            <p14:sldId id="302"/>
            <p14:sldId id="308"/>
            <p14:sldId id="309"/>
            <p14:sldId id="304"/>
            <p14:sldId id="311"/>
            <p14:sldId id="284"/>
          </p14:sldIdLst>
        </p14:section>
        <p14:section name="OLD / NOT USING" id="{C4D10598-D90B-4CC7-BD35-C778DF008033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E1FB8426-AEDC-0072-D48B-63D5023CE541}" name="Thompson, Ben" initials="BT" userId="Thompson, Ben" providerId="None"/>
  <p188:author id="{8F612341-18C8-0257-7BA6-26C7F890B5EB}" name="Drake, Cindy" initials="CD" userId="S::Cindy.Drake@kingcounty.gov::1d312d73-d3ca-490a-83be-1569beea18f8" providerId="AD"/>
  <p188:author id="{68C4A741-BC12-EAFA-27F3-9B089B67F0F9}" name="Nejati, Zainab" initials="ZN" userId="S::Zainab.Nejati@kingcounty.gov::21efb48d-e482-4c84-ae52-b009ac271f5e" providerId="AD"/>
  <p188:author id="{805A73F6-D1FB-74A8-7CCB-B3EF4969E462}" name="Sykes, Meg" initials="SM" userId="S::Meg.Sykes@kingcounty.gov::40827640-17ac-4d40-b253-0319fac8f0c4" providerId="AD"/>
  <p188:author id="{5854F6F7-1043-8043-518F-45C6C2C54525}" name="Ko, Megan" initials="KM" userId="S::Megan.Ko@kingcounty.gov::c13409c0-96d9-4d77-bfa8-6e07ecdf6b70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00C0"/>
    <a:srgbClr val="960096"/>
    <a:srgbClr val="D73D4B"/>
    <a:srgbClr val="540054"/>
    <a:srgbClr val="03465E"/>
    <a:srgbClr val="00759B"/>
    <a:srgbClr val="F5F0FE"/>
    <a:srgbClr val="360036"/>
    <a:srgbClr val="FF7300"/>
    <a:srgbClr val="BFBF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202" autoAdjust="0"/>
    <p:restoredTop sz="93457" autoAdjust="0"/>
  </p:normalViewPr>
  <p:slideViewPr>
    <p:cSldViewPr snapToGrid="0">
      <p:cViewPr varScale="1">
        <p:scale>
          <a:sx n="84" d="100"/>
          <a:sy n="84" d="100"/>
        </p:scale>
        <p:origin x="564" y="56"/>
      </p:cViewPr>
      <p:guideLst>
        <p:guide orient="horz" pos="162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228600" cy="2286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8/10/relationships/authors" Target="authors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38319" cy="46524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886" y="0"/>
            <a:ext cx="3038319" cy="46524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376D75-DE55-4084-80E8-A366504EDC93}" type="datetimeFigureOut">
              <a:rPr lang="en-US" smtClean="0"/>
              <a:t>3/24/2026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8831160"/>
            <a:ext cx="3038319" cy="46524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886" y="8831160"/>
            <a:ext cx="3038319" cy="46524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9F235B-3202-47CA-9350-7EB2C405DA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7012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FFA31642-2B81-4183-A5F0-04340411B921}" type="datetimeFigureOut">
              <a:rPr lang="en-US" smtClean="0"/>
              <a:t>3/24/2026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C8683230-E945-4ACE-8F86-BF1A352F58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26522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83230-E945-4ACE-8F86-BF1A352F58F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57774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83230-E945-4ACE-8F86-BF1A352F58F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2044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83230-E945-4ACE-8F86-BF1A352F58F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99475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83230-E945-4ACE-8F86-BF1A352F58F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26802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83230-E945-4ACE-8F86-BF1A352F58F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8497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83230-E945-4ACE-8F86-BF1A352F58F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40550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83230-E945-4ACE-8F86-BF1A352F58F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34716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83230-E945-4ACE-8F86-BF1A352F58F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58201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83230-E945-4ACE-8F86-BF1A352F58F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517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83230-E945-4ACE-8F86-BF1A352F58F7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43990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83230-E945-4ACE-8F86-BF1A352F58F7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28825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83230-E945-4ACE-8F86-BF1A352F58F7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54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83230-E945-4ACE-8F86-BF1A352F58F7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05211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83230-E945-4ACE-8F86-BF1A352F58F7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545812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83230-E945-4ACE-8F86-BF1A352F58F7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4843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F3D3B20E-1795-D08F-E3E0-6AA4F5F68B9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-38420"/>
            <a:ext cx="9143998" cy="161364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AC97272-262B-1B02-4D3A-C16204F2B2BA}"/>
              </a:ext>
            </a:extLst>
          </p:cNvPr>
          <p:cNvSpPr txBox="1"/>
          <p:nvPr userDrawn="1"/>
        </p:nvSpPr>
        <p:spPr>
          <a:xfrm>
            <a:off x="338266" y="1372417"/>
            <a:ext cx="8467467" cy="769441"/>
          </a:xfrm>
          <a:prstGeom prst="rect">
            <a:avLst/>
          </a:prstGeom>
          <a:noFill/>
        </p:spPr>
        <p:txBody>
          <a:bodyPr wrap="square" rIns="0" rtlCol="0">
            <a:spAutoFit/>
          </a:bodyPr>
          <a:lstStyle/>
          <a:p>
            <a:pPr algn="r"/>
            <a:r>
              <a:rPr lang="en-US" sz="2800" cap="all" dirty="0">
                <a:cs typeface="Arial" panose="020B0604020202020204" pitchFamily="34" charset="0"/>
              </a:rPr>
              <a:t>King County Auditor’s Office</a:t>
            </a:r>
            <a:endParaRPr lang="en-US" sz="2400" cap="all" dirty="0">
              <a:cs typeface="Arial" panose="020B0604020202020204" pitchFamily="34" charset="0"/>
            </a:endParaRPr>
          </a:p>
          <a:p>
            <a:pPr algn="r"/>
            <a:r>
              <a:rPr lang="en-US" sz="1600" dirty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Kymber Waltmunson, County Auditor</a:t>
            </a:r>
            <a:endParaRPr lang="en-US" sz="1400" dirty="0">
              <a:solidFill>
                <a:schemeClr val="bg1">
                  <a:lumMod val="50000"/>
                </a:scheme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186336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2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599" y="1219199"/>
            <a:ext cx="8686799" cy="3531665"/>
          </a:xfrm>
        </p:spPr>
        <p:txBody>
          <a:bodyPr lIns="0" rIns="0"/>
          <a:lstStyle>
            <a:lvl1pPr marL="512064" indent="-292608">
              <a:spcBef>
                <a:spcPts val="600"/>
              </a:spcBef>
              <a:spcAft>
                <a:spcPts val="1800"/>
              </a:spcAft>
              <a:buFont typeface="Arial" panose="020B0604020202020204" pitchFamily="34" charset="0"/>
              <a:buNone/>
              <a:defRPr sz="3200">
                <a:latin typeface="+mn-lt"/>
              </a:defRPr>
            </a:lvl1pPr>
            <a:lvl2pPr marL="1024128" indent="-228600">
              <a:spcBef>
                <a:spcPts val="0"/>
              </a:spcBef>
              <a:buFont typeface="Arial" panose="020B0604020202020204" pitchFamily="34" charset="0"/>
              <a:buNone/>
              <a:defRPr sz="2800" baseline="0">
                <a:latin typeface="+mn-lt"/>
              </a:defRPr>
            </a:lvl2pPr>
            <a:lvl3pPr>
              <a:defRPr>
                <a:latin typeface="Gill Sans MT" pitchFamily="34" charset="0"/>
              </a:defRPr>
            </a:lvl3pPr>
            <a:lvl4pPr>
              <a:defRPr>
                <a:latin typeface="Gill Sans MT" pitchFamily="34" charset="0"/>
              </a:defRPr>
            </a:lvl4pPr>
            <a:lvl5pPr>
              <a:defRPr>
                <a:latin typeface="Gill Sans MT" pitchFamily="34" charset="0"/>
              </a:defRPr>
            </a:lvl5pPr>
          </a:lstStyle>
          <a:p>
            <a:pPr marL="0" indent="0">
              <a:buNone/>
            </a:pPr>
            <a:r>
              <a:rPr lang="en-US" dirty="0">
                <a:latin typeface="Avenir LT Pro 65 Medium" panose="020B0603020203020204" pitchFamily="34" charset="0"/>
              </a:rPr>
              <a:t>Click to edit Master text styles</a:t>
            </a:r>
          </a:p>
          <a:p>
            <a:pPr>
              <a:buFont typeface="Gadugi" panose="020B0502040204020203" pitchFamily="34" charset="0"/>
              <a:buChar char="−"/>
            </a:pPr>
            <a:r>
              <a:rPr lang="en-US" dirty="0">
                <a:latin typeface="Avenir LT Pro 65 Medium" panose="020B0603020203020204" pitchFamily="34" charset="0"/>
              </a:rPr>
              <a:t>Bullet </a:t>
            </a:r>
          </a:p>
          <a:p>
            <a:pPr lvl="1">
              <a:buFont typeface="Gadugi" panose="020B0502040204020203" pitchFamily="34" charset="0"/>
              <a:buChar char="−"/>
            </a:pPr>
            <a:r>
              <a:rPr lang="en-US" dirty="0">
                <a:latin typeface="Avenir LT Pro 65 Medium" panose="020B0603020203020204" pitchFamily="34" charset="0"/>
              </a:rPr>
              <a:t>Second level bullet 28pt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228598" y="285094"/>
            <a:ext cx="8686800" cy="774954"/>
          </a:xfrm>
        </p:spPr>
        <p:txBody>
          <a:bodyPr lIns="0" rIns="0" anchor="t" anchorCtr="0">
            <a:normAutofit/>
          </a:bodyPr>
          <a:lstStyle>
            <a:lvl1pPr algn="l">
              <a:defRPr sz="3600">
                <a:solidFill>
                  <a:srgbClr val="00759B"/>
                </a:solidFill>
                <a:latin typeface="Georgia" panose="02040502050405020303" pitchFamily="18" charset="0"/>
              </a:defRPr>
            </a:lvl1pPr>
          </a:lstStyle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39E7E46-0A3C-2960-DC9A-86682B866D1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53"/>
            <a:ext cx="9144000" cy="268941"/>
          </a:xfrm>
          <a:prstGeom prst="rect">
            <a:avLst/>
          </a:prstGeom>
        </p:spPr>
      </p:pic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442976C2-A84A-D0DA-BF1E-1FD20D31BD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01000" y="4766321"/>
            <a:ext cx="914400" cy="273844"/>
          </a:xfrm>
        </p:spPr>
        <p:txBody>
          <a:bodyPr rIns="0"/>
          <a:lstStyle/>
          <a:p>
            <a:r>
              <a:rPr lang="en-US" sz="1400" dirty="0">
                <a:solidFill>
                  <a:srgbClr val="BFBFBF"/>
                </a:solidFill>
                <a:latin typeface="+mn-lt"/>
                <a:cs typeface="Arial" panose="020B0604020202020204" pitchFamily="34" charset="0"/>
              </a:rPr>
              <a:t>KCAO </a:t>
            </a:r>
            <a:fld id="{E7F5FB9F-680F-434A-9443-F0F40D6BE9DA}" type="slidenum">
              <a:rPr lang="en-US" sz="1400" smtClean="0">
                <a:solidFill>
                  <a:srgbClr val="BFBFBF"/>
                </a:solidFill>
                <a:latin typeface="+mn-lt"/>
                <a:cs typeface="Arial" panose="020B0604020202020204" pitchFamily="34" charset="0"/>
              </a:rPr>
              <a:pPr/>
              <a:t>‹#›</a:t>
            </a:fld>
            <a:endParaRPr lang="en-US" sz="1400" dirty="0">
              <a:solidFill>
                <a:srgbClr val="BFBFBF"/>
              </a:solidFill>
              <a:latin typeface="+mn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0078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US" dirty="0">
                <a:latin typeface="Avenir LT Pro 65 Medium" panose="020B0603020203020204" pitchFamily="34" charset="0"/>
              </a:rPr>
              <a:t>Click to edit Master text styles</a:t>
            </a:r>
          </a:p>
          <a:p>
            <a:pPr>
              <a:buFont typeface="Gadugi" panose="020B0502040204020203" pitchFamily="34" charset="0"/>
              <a:buChar char="−"/>
            </a:pPr>
            <a:r>
              <a:rPr lang="en-US" dirty="0">
                <a:latin typeface="Avenir LT Pro 65 Medium" panose="020B0603020203020204" pitchFamily="34" charset="0"/>
              </a:rPr>
              <a:t>Second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KCAO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F5FB9F-680F-434A-9443-F0F40D6BE9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8716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705" r:id="rId2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e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10056000-2CFA-546C-C5E4-C1623C6D0091}"/>
              </a:ext>
            </a:extLst>
          </p:cNvPr>
          <p:cNvSpPr txBox="1"/>
          <p:nvPr/>
        </p:nvSpPr>
        <p:spPr>
          <a:xfrm>
            <a:off x="338266" y="1372417"/>
            <a:ext cx="8467467" cy="769441"/>
          </a:xfrm>
          <a:prstGeom prst="rect">
            <a:avLst/>
          </a:prstGeom>
          <a:noFill/>
        </p:spPr>
        <p:txBody>
          <a:bodyPr wrap="square" rIns="0" rtlCol="0">
            <a:spAutoFit/>
          </a:bodyPr>
          <a:lstStyle/>
          <a:p>
            <a:pPr algn="r"/>
            <a:r>
              <a:rPr lang="en-US" sz="2800" cap="all" dirty="0">
                <a:cs typeface="Arial" panose="020B0604020202020204" pitchFamily="34" charset="0"/>
              </a:rPr>
              <a:t>King County Auditor’s Office</a:t>
            </a:r>
            <a:endParaRPr lang="en-US" sz="2400" cap="all" dirty="0">
              <a:cs typeface="Arial" panose="020B0604020202020204" pitchFamily="34" charset="0"/>
            </a:endParaRPr>
          </a:p>
          <a:p>
            <a:pPr algn="r"/>
            <a:r>
              <a:rPr lang="en-US" sz="1600" dirty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Kymber Waltmunson, County Auditor</a:t>
            </a:r>
            <a:endParaRPr lang="en-US" sz="1400" dirty="0">
              <a:solidFill>
                <a:schemeClr val="bg1">
                  <a:lumMod val="50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3" name="Title 3">
            <a:extLst>
              <a:ext uri="{FF2B5EF4-FFF2-40B4-BE49-F238E27FC236}">
                <a16:creationId xmlns:a16="http://schemas.microsoft.com/office/drawing/2014/main" id="{2453553F-A342-A75A-8289-E010E0002622}"/>
              </a:ext>
            </a:extLst>
          </p:cNvPr>
          <p:cNvSpPr txBox="1">
            <a:spLocks/>
          </p:cNvSpPr>
          <p:nvPr/>
        </p:nvSpPr>
        <p:spPr>
          <a:xfrm>
            <a:off x="338266" y="2482896"/>
            <a:ext cx="8467467" cy="1037494"/>
          </a:xfrm>
          <a:prstGeom prst="rect">
            <a:avLst/>
          </a:prstGeom>
        </p:spPr>
        <p:txBody>
          <a:bodyPr vert="horz" lIns="0" tIns="45720" rIns="0" bIns="45720" rtlCol="0"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Gill Sans MT" pitchFamily="34" charset="0"/>
                <a:ea typeface="+mj-ea"/>
                <a:cs typeface="+mj-cs"/>
              </a:defRPr>
            </a:lvl1pPr>
          </a:lstStyle>
          <a:p>
            <a:pPr algn="l"/>
            <a:r>
              <a:rPr lang="en-US" sz="3200" dirty="0">
                <a:solidFill>
                  <a:srgbClr val="00759B"/>
                </a:solidFill>
                <a:latin typeface="Georgia" panose="02040502050405020303" pitchFamily="18" charset="0"/>
              </a:rPr>
              <a:t>March 2026 Update on 2020 Harborview Bond Program Delivery </a:t>
            </a:r>
          </a:p>
        </p:txBody>
      </p:sp>
      <p:sp>
        <p:nvSpPr>
          <p:cNvPr id="4" name="Subtitle 4">
            <a:extLst>
              <a:ext uri="{FF2B5EF4-FFF2-40B4-BE49-F238E27FC236}">
                <a16:creationId xmlns:a16="http://schemas.microsoft.com/office/drawing/2014/main" id="{6F9AC393-137F-C952-8AC9-3C4491F52C34}"/>
              </a:ext>
            </a:extLst>
          </p:cNvPr>
          <p:cNvSpPr txBox="1">
            <a:spLocks/>
          </p:cNvSpPr>
          <p:nvPr/>
        </p:nvSpPr>
        <p:spPr>
          <a:xfrm>
            <a:off x="338647" y="4375946"/>
            <a:ext cx="8452503" cy="471557"/>
          </a:xfrm>
          <a:prstGeom prst="rect">
            <a:avLst/>
          </a:prstGeom>
        </p:spPr>
        <p:txBody>
          <a:bodyPr vert="horz" lIns="0" tIns="45720" rIns="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i="1" kern="1200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  <a:spcBef>
                <a:spcPts val="0"/>
              </a:spcBef>
              <a:defRPr/>
            </a:pPr>
            <a:r>
              <a:rPr lang="en-US" altLang="en-US" sz="1600" i="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MARCH 24, 2026 | COMMITTEE OF THE WHOLE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F5BB4199-3F48-6021-52FE-CBE0EE3BD807}"/>
              </a:ext>
            </a:extLst>
          </p:cNvPr>
          <p:cNvSpPr txBox="1">
            <a:spLocks/>
          </p:cNvSpPr>
          <p:nvPr/>
        </p:nvSpPr>
        <p:spPr>
          <a:xfrm>
            <a:off x="338647" y="3442590"/>
            <a:ext cx="8452503" cy="471556"/>
          </a:xfrm>
          <a:prstGeom prst="rect">
            <a:avLst/>
          </a:prstGeom>
        </p:spPr>
        <p:txBody>
          <a:bodyPr vert="horz" lIns="0" tIns="45720" rIns="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i="1" kern="1200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  <a:defRPr/>
            </a:pPr>
            <a:r>
              <a:rPr lang="en-US" altLang="en-US" sz="1600" i="0" dirty="0">
                <a:solidFill>
                  <a:schemeClr val="bg1">
                    <a:lumMod val="50000"/>
                  </a:schemeClr>
                </a:solidFill>
                <a:latin typeface="+mn-lt"/>
                <a:cs typeface="Arial" panose="020B0604020202020204" pitchFamily="34" charset="0"/>
              </a:rPr>
              <a:t>Ben Thompson</a:t>
            </a:r>
            <a:endParaRPr lang="en-US" altLang="en-US" sz="1800" i="0" dirty="0">
              <a:solidFill>
                <a:srgbClr val="800000"/>
              </a:solidFill>
              <a:latin typeface="+mn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62891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643DEBF3-D60C-DCA6-1BF5-CEE1F95CAD40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265175" y="1198880"/>
            <a:ext cx="8650223" cy="3567441"/>
          </a:xfrm>
        </p:spPr>
        <p:txBody>
          <a:bodyPr lIns="0" tIns="0" rIns="0" bIns="0">
            <a:noAutofit/>
          </a:bodyPr>
          <a:lstStyle/>
          <a:p>
            <a:pPr marL="548640" indent="-274320"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en-US" dirty="0">
                <a:cs typeface="Arial" panose="020B0604020202020204" pitchFamily="34" charset="0"/>
              </a:rPr>
              <a:t>Voters approved $1.7B </a:t>
            </a:r>
            <a:r>
              <a:rPr lang="en-US" sz="3200" dirty="0">
                <a:latin typeface="+mn-lt"/>
                <a:cs typeface="Arial" panose="020B0604020202020204" pitchFamily="34" charset="0"/>
              </a:rPr>
              <a:t>bond in November 2020</a:t>
            </a:r>
          </a:p>
          <a:p>
            <a:pPr marL="548640" indent="-274320"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en-US" dirty="0">
                <a:cs typeface="Arial" panose="020B0604020202020204" pitchFamily="34" charset="0"/>
              </a:rPr>
              <a:t>Ordinance Working Group (OWG) narrowed program plan </a:t>
            </a:r>
          </a:p>
          <a:p>
            <a:pPr marL="548640" indent="-274320"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en-US" sz="3200" dirty="0">
                <a:latin typeface="+mn-lt"/>
                <a:cs typeface="Arial" panose="020B0604020202020204" pitchFamily="34" charset="0"/>
              </a:rPr>
              <a:t>OWG plan approved by C</a:t>
            </a:r>
            <a:r>
              <a:rPr lang="en-US" dirty="0">
                <a:cs typeface="Arial" panose="020B0604020202020204" pitchFamily="34" charset="0"/>
              </a:rPr>
              <a:t>ouncil in October 2023</a:t>
            </a:r>
            <a:endParaRPr lang="en-US" sz="3200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960F61C-FFBC-6C34-1429-B31B2B5073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00759B"/>
                </a:solidFill>
                <a:effectLst/>
                <a:uLnTx/>
                <a:uFillTx/>
                <a:latin typeface="Georgia" panose="02040502050405020303" pitchFamily="18" charset="0"/>
                <a:ea typeface="+mj-ea"/>
                <a:cs typeface="+mj-cs"/>
              </a:rPr>
              <a:t>Context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8597728-1DE1-8CA5-2B0D-254FCFD5C9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z="1400">
                <a:solidFill>
                  <a:srgbClr val="BFBFBF"/>
                </a:solidFill>
                <a:latin typeface="+mn-lt"/>
                <a:cs typeface="Arial" panose="020B0604020202020204" pitchFamily="34" charset="0"/>
              </a:rPr>
              <a:t>KCAO </a:t>
            </a:r>
            <a:fld id="{E7F5FB9F-680F-434A-9443-F0F40D6BE9DA}" type="slidenum">
              <a:rPr lang="en-US" sz="1400" smtClean="0">
                <a:solidFill>
                  <a:srgbClr val="BFBFBF"/>
                </a:solidFill>
                <a:latin typeface="+mn-lt"/>
                <a:cs typeface="Arial" panose="020B0604020202020204" pitchFamily="34" charset="0"/>
              </a:rPr>
              <a:pPr/>
              <a:t>2</a:t>
            </a:fld>
            <a:endParaRPr lang="en-US" sz="1400" dirty="0">
              <a:solidFill>
                <a:srgbClr val="BFBFBF"/>
              </a:solidFill>
              <a:latin typeface="+mn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028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8654A37-B09A-165E-9B51-695B00E73D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Teams working together to deliver program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0A3430-B8C7-75F6-C1D9-30EE563477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z="1400">
                <a:solidFill>
                  <a:srgbClr val="BFBFBF"/>
                </a:solidFill>
                <a:latin typeface="+mn-lt"/>
                <a:cs typeface="Arial" panose="020B0604020202020204" pitchFamily="34" charset="0"/>
              </a:rPr>
              <a:t>KCAO </a:t>
            </a:r>
            <a:fld id="{E7F5FB9F-680F-434A-9443-F0F40D6BE9DA}" type="slidenum">
              <a:rPr lang="en-US" sz="1400" smtClean="0">
                <a:solidFill>
                  <a:srgbClr val="BFBFBF"/>
                </a:solidFill>
                <a:latin typeface="+mn-lt"/>
                <a:cs typeface="Arial" panose="020B0604020202020204" pitchFamily="34" charset="0"/>
              </a:rPr>
              <a:pPr/>
              <a:t>3</a:t>
            </a:fld>
            <a:endParaRPr lang="en-US" sz="1400" dirty="0">
              <a:solidFill>
                <a:srgbClr val="BFBFBF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6" name="Flowchart: Connector 5">
            <a:extLst>
              <a:ext uri="{FF2B5EF4-FFF2-40B4-BE49-F238E27FC236}">
                <a16:creationId xmlns:a16="http://schemas.microsoft.com/office/drawing/2014/main" id="{CB5D4CDB-5A0F-E5A7-8368-61AA0E199CAB}"/>
              </a:ext>
            </a:extLst>
          </p:cNvPr>
          <p:cNvSpPr/>
          <p:nvPr/>
        </p:nvSpPr>
        <p:spPr>
          <a:xfrm>
            <a:off x="3013337" y="905090"/>
            <a:ext cx="3200400" cy="3200400"/>
          </a:xfrm>
          <a:prstGeom prst="flowChartConnector">
            <a:avLst/>
          </a:prstGeom>
          <a:solidFill>
            <a:srgbClr val="00759B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2400" b="1" dirty="0"/>
              <a:t>Harborview Bond Program Team</a:t>
            </a:r>
          </a:p>
          <a:p>
            <a:pPr algn="ctr">
              <a:spcAft>
                <a:spcPts val="1200"/>
              </a:spcAft>
            </a:pPr>
            <a:r>
              <a:rPr lang="en-US" i="1" dirty="0"/>
              <a:t>King County and Harborview Medical Center Staff</a:t>
            </a:r>
          </a:p>
          <a:p>
            <a:pPr algn="ctr"/>
            <a:r>
              <a:rPr lang="en-US" dirty="0"/>
              <a:t>PROGRAM DELIVERY</a:t>
            </a:r>
          </a:p>
        </p:txBody>
      </p:sp>
      <p:sp>
        <p:nvSpPr>
          <p:cNvPr id="7" name="Flowchart: Connector 6">
            <a:extLst>
              <a:ext uri="{FF2B5EF4-FFF2-40B4-BE49-F238E27FC236}">
                <a16:creationId xmlns:a16="http://schemas.microsoft.com/office/drawing/2014/main" id="{29703B03-12D3-6C30-1FF4-2600E91FD442}"/>
              </a:ext>
            </a:extLst>
          </p:cNvPr>
          <p:cNvSpPr/>
          <p:nvPr/>
        </p:nvSpPr>
        <p:spPr>
          <a:xfrm>
            <a:off x="254895" y="1565921"/>
            <a:ext cx="3200400" cy="3200400"/>
          </a:xfrm>
          <a:prstGeom prst="flowChartConnector">
            <a:avLst/>
          </a:prstGeom>
          <a:solidFill>
            <a:srgbClr val="03465E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2400" b="1" dirty="0"/>
              <a:t>Owner-Advisor</a:t>
            </a:r>
          </a:p>
          <a:p>
            <a:pPr algn="ctr">
              <a:spcAft>
                <a:spcPts val="1200"/>
              </a:spcAft>
            </a:pPr>
            <a:r>
              <a:rPr lang="en-US" i="1" dirty="0"/>
              <a:t>Vanir Construction</a:t>
            </a:r>
            <a:endParaRPr lang="en-US" sz="2400" dirty="0"/>
          </a:p>
          <a:p>
            <a:pPr algn="ctr"/>
            <a:r>
              <a:rPr lang="en-US" dirty="0"/>
              <a:t>TECHNICAL AND ORGANIZATION SUPPORT</a:t>
            </a:r>
          </a:p>
        </p:txBody>
      </p:sp>
      <p:sp>
        <p:nvSpPr>
          <p:cNvPr id="8" name="Flowchart: Connector 7">
            <a:extLst>
              <a:ext uri="{FF2B5EF4-FFF2-40B4-BE49-F238E27FC236}">
                <a16:creationId xmlns:a16="http://schemas.microsoft.com/office/drawing/2014/main" id="{F26DFCA6-7555-A7AC-0632-DEB5A1B5E503}"/>
              </a:ext>
            </a:extLst>
          </p:cNvPr>
          <p:cNvSpPr/>
          <p:nvPr/>
        </p:nvSpPr>
        <p:spPr>
          <a:xfrm>
            <a:off x="5720975" y="1565921"/>
            <a:ext cx="3200400" cy="3200400"/>
          </a:xfrm>
          <a:prstGeom prst="flowChartConnector">
            <a:avLst/>
          </a:prstGeom>
          <a:solidFill>
            <a:srgbClr val="03465E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2400" b="1" dirty="0"/>
              <a:t>Design-Builder</a:t>
            </a:r>
          </a:p>
          <a:p>
            <a:pPr algn="ctr">
              <a:spcAft>
                <a:spcPts val="1200"/>
              </a:spcAft>
            </a:pPr>
            <a:r>
              <a:rPr lang="en-US" i="1" dirty="0"/>
              <a:t>Mortenson and </a:t>
            </a:r>
            <a:r>
              <a:rPr lang="en-US" i="1" dirty="0" err="1"/>
              <a:t>Perkins&amp;Will</a:t>
            </a:r>
            <a:endParaRPr lang="en-US" i="1" dirty="0"/>
          </a:p>
          <a:p>
            <a:pPr algn="ctr"/>
            <a:r>
              <a:rPr lang="en-US" dirty="0"/>
              <a:t>DESIGN AND CONSTRUCTION</a:t>
            </a:r>
          </a:p>
        </p:txBody>
      </p:sp>
    </p:spTree>
    <p:extLst>
      <p:ext uri="{BB962C8B-B14F-4D97-AF65-F5344CB8AC3E}">
        <p14:creationId xmlns:p14="http://schemas.microsoft.com/office/powerpoint/2010/main" val="3298008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27377C8-CEE2-6904-74AE-95F8A5BC2D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599" y="1198879"/>
            <a:ext cx="8686799" cy="3551985"/>
          </a:xfrm>
        </p:spPr>
        <p:txBody>
          <a:bodyPr tIns="0" bIns="0">
            <a:normAutofit/>
          </a:bodyPr>
          <a:lstStyle/>
          <a:p>
            <a:pPr marL="548640" indent="-274320"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en-US" dirty="0"/>
              <a:t>Full OWG scope may not be delivered without additional funding</a:t>
            </a:r>
          </a:p>
          <a:p>
            <a:pPr marL="548640" indent="-274320"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en-US" dirty="0"/>
              <a:t>New in-patient tower estimated to open in 2032, three years later than OWG estimate</a:t>
            </a:r>
          </a:p>
          <a:p>
            <a:pPr marL="548640" indent="-274320"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en-US" dirty="0"/>
              <a:t>Program faces several significant risks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C04DD5D-8DEC-460F-4DB7-1BF2C345F9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 takeaways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FF6BCEB-62B5-A8C8-B43F-CD0C16EC16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z="1400">
                <a:solidFill>
                  <a:srgbClr val="BFBFBF"/>
                </a:solidFill>
                <a:latin typeface="+mn-lt"/>
                <a:cs typeface="Arial" panose="020B0604020202020204" pitchFamily="34" charset="0"/>
              </a:rPr>
              <a:t>KCAO </a:t>
            </a:r>
            <a:fld id="{E7F5FB9F-680F-434A-9443-F0F40D6BE9DA}" type="slidenum">
              <a:rPr lang="en-US" sz="1400" smtClean="0">
                <a:solidFill>
                  <a:srgbClr val="BFBFBF"/>
                </a:solidFill>
                <a:latin typeface="+mn-lt"/>
                <a:cs typeface="Arial" panose="020B0604020202020204" pitchFamily="34" charset="0"/>
              </a:rPr>
              <a:pPr/>
              <a:t>4</a:t>
            </a:fld>
            <a:endParaRPr lang="en-US" sz="1400" dirty="0">
              <a:solidFill>
                <a:srgbClr val="BFBFBF"/>
              </a:solidFill>
              <a:latin typeface="+mn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6683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9122A0A8-BE46-35B2-BFA8-BD0F3C3460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599" y="1188719"/>
            <a:ext cx="8686799" cy="3562145"/>
          </a:xfrm>
        </p:spPr>
        <p:txBody>
          <a:bodyPr>
            <a:noAutofit/>
          </a:bodyPr>
          <a:lstStyle/>
          <a:p>
            <a:pPr marL="548640" indent="-274320"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en-US" dirty="0"/>
              <a:t>Parking solutions identified including planned garage at 9</a:t>
            </a:r>
            <a:r>
              <a:rPr lang="en-US" baseline="30000" dirty="0"/>
              <a:t>th</a:t>
            </a:r>
            <a:r>
              <a:rPr lang="en-US" dirty="0"/>
              <a:t> and Alder</a:t>
            </a:r>
          </a:p>
          <a:p>
            <a:pPr marL="548640" indent="-274320"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en-US" dirty="0"/>
              <a:t>Lack of agreement on target value for design</a:t>
            </a:r>
          </a:p>
          <a:p>
            <a:pPr marL="548640" indent="-274320"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en-US" dirty="0"/>
              <a:t>Schematic design will begin once agreement reached on target value</a:t>
            </a:r>
          </a:p>
          <a:p>
            <a:pPr marL="548640" indent="-274320"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</a:pPr>
            <a:endParaRPr lang="en-US" dirty="0"/>
          </a:p>
          <a:p>
            <a:pPr marL="548640" indent="-274320"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D067F98-5972-468E-34CD-B3637560EA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Program status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0152E8-FCA4-9CD1-8816-A5FF28AD46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z="1400">
                <a:solidFill>
                  <a:srgbClr val="BFBFBF"/>
                </a:solidFill>
                <a:latin typeface="+mn-lt"/>
                <a:cs typeface="Arial" panose="020B0604020202020204" pitchFamily="34" charset="0"/>
              </a:rPr>
              <a:t>KCAO </a:t>
            </a:r>
            <a:fld id="{E7F5FB9F-680F-434A-9443-F0F40D6BE9DA}" type="slidenum">
              <a:rPr lang="en-US" sz="1400" smtClean="0">
                <a:solidFill>
                  <a:srgbClr val="BFBFBF"/>
                </a:solidFill>
                <a:latin typeface="+mn-lt"/>
                <a:cs typeface="Arial" panose="020B0604020202020204" pitchFamily="34" charset="0"/>
              </a:rPr>
              <a:pPr/>
              <a:t>5</a:t>
            </a:fld>
            <a:endParaRPr lang="en-US" sz="1400" dirty="0">
              <a:solidFill>
                <a:srgbClr val="BFBFBF"/>
              </a:solidFill>
              <a:latin typeface="+mn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7296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B4777A-809D-28FC-9BC5-E01B7DD71B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F2F9F900-185E-CA3A-A403-85B02FDFF7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599" y="1188721"/>
            <a:ext cx="8686799" cy="3562144"/>
          </a:xfrm>
        </p:spPr>
        <p:txBody>
          <a:bodyPr>
            <a:noAutofit/>
          </a:bodyPr>
          <a:lstStyle/>
          <a:p>
            <a:pPr marL="548640" indent="-274320"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en-US" dirty="0"/>
              <a:t>Inflation</a:t>
            </a:r>
          </a:p>
          <a:p>
            <a:pPr marL="548640" indent="-274320"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en-US" dirty="0"/>
              <a:t>Updated building codes</a:t>
            </a:r>
          </a:p>
          <a:p>
            <a:pPr marL="548640" indent="-274320"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en-US" dirty="0"/>
              <a:t>New geotechnical information</a:t>
            </a:r>
          </a:p>
          <a:p>
            <a:pPr marL="548640" indent="-274320"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en-US" dirty="0"/>
              <a:t>Significant differences in Owner-Advisor and Design-Builder estimates for target value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0D05412-030F-D69B-959C-27530F723F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Cost estimates are rising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0425190-BD43-4F79-C63F-D73CC25CFB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z="1400">
                <a:solidFill>
                  <a:srgbClr val="BFBFBF"/>
                </a:solidFill>
                <a:latin typeface="+mn-lt"/>
                <a:cs typeface="Arial" panose="020B0604020202020204" pitchFamily="34" charset="0"/>
              </a:rPr>
              <a:t>KCAO </a:t>
            </a:r>
            <a:fld id="{E7F5FB9F-680F-434A-9443-F0F40D6BE9DA}" type="slidenum">
              <a:rPr lang="en-US" sz="1400" smtClean="0">
                <a:solidFill>
                  <a:srgbClr val="BFBFBF"/>
                </a:solidFill>
                <a:latin typeface="+mn-lt"/>
                <a:cs typeface="Arial" panose="020B0604020202020204" pitchFamily="34" charset="0"/>
              </a:rPr>
              <a:pPr/>
              <a:t>6</a:t>
            </a:fld>
            <a:endParaRPr lang="en-US" sz="1400" dirty="0">
              <a:solidFill>
                <a:srgbClr val="BFBFBF"/>
              </a:solidFill>
              <a:latin typeface="+mn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3355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953B305-B185-A3A4-B9BE-3850C10541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z="1400">
                <a:solidFill>
                  <a:srgbClr val="BFBFBF"/>
                </a:solidFill>
                <a:latin typeface="+mn-lt"/>
                <a:cs typeface="Arial" panose="020B0604020202020204" pitchFamily="34" charset="0"/>
              </a:rPr>
              <a:t>KCAO </a:t>
            </a:r>
            <a:fld id="{E7F5FB9F-680F-434A-9443-F0F40D6BE9DA}" type="slidenum">
              <a:rPr lang="en-US" sz="1400" smtClean="0">
                <a:solidFill>
                  <a:srgbClr val="BFBFBF"/>
                </a:solidFill>
                <a:latin typeface="+mn-lt"/>
                <a:cs typeface="Arial" panose="020B0604020202020204" pitchFamily="34" charset="0"/>
              </a:rPr>
              <a:pPr/>
              <a:t>7</a:t>
            </a:fld>
            <a:endParaRPr lang="en-US" sz="1400" dirty="0">
              <a:solidFill>
                <a:srgbClr val="BFBFBF"/>
              </a:solidFill>
              <a:latin typeface="+mn-lt"/>
              <a:cs typeface="Arial" panose="020B0604020202020204" pitchFamily="34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FF9C0D4-1862-53DA-39F1-6FC7D11C6229}"/>
              </a:ext>
            </a:extLst>
          </p:cNvPr>
          <p:cNvGrpSpPr/>
          <p:nvPr/>
        </p:nvGrpSpPr>
        <p:grpSpPr>
          <a:xfrm>
            <a:off x="363218" y="900846"/>
            <a:ext cx="7909562" cy="3885525"/>
            <a:chOff x="553718" y="880796"/>
            <a:chExt cx="7909562" cy="3885525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2C2D0870-5DA6-8F72-35A0-55A2699E83E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891" t="875" r="7865" b="13146"/>
            <a:stretch>
              <a:fillRect/>
            </a:stretch>
          </p:blipFill>
          <p:spPr bwMode="auto">
            <a:xfrm>
              <a:off x="553718" y="880796"/>
              <a:ext cx="7909562" cy="3885525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423A28A5-DE63-141A-463F-E33F439BCF0F}"/>
                </a:ext>
              </a:extLst>
            </p:cNvPr>
            <p:cNvSpPr/>
            <p:nvPr/>
          </p:nvSpPr>
          <p:spPr>
            <a:xfrm>
              <a:off x="4457700" y="880796"/>
              <a:ext cx="114300" cy="24950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C1F4BA80-0F6B-5C32-7C05-1D019AAC162B}"/>
                </a:ext>
              </a:extLst>
            </p:cNvPr>
            <p:cNvSpPr/>
            <p:nvPr/>
          </p:nvSpPr>
          <p:spPr>
            <a:xfrm>
              <a:off x="6444332" y="1748364"/>
              <a:ext cx="175261" cy="21378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7" name="Rectangle 16">
            <a:extLst>
              <a:ext uri="{FF2B5EF4-FFF2-40B4-BE49-F238E27FC236}">
                <a16:creationId xmlns:a16="http://schemas.microsoft.com/office/drawing/2014/main" id="{35D1E894-1D8D-DFE7-E7E0-4D260D2E1622}"/>
              </a:ext>
            </a:extLst>
          </p:cNvPr>
          <p:cNvSpPr/>
          <p:nvPr/>
        </p:nvSpPr>
        <p:spPr>
          <a:xfrm>
            <a:off x="7561051" y="4343948"/>
            <a:ext cx="1029232" cy="4223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50C3982-AE6E-7DDC-27AB-DBE352D7BB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Schedule estimates have lengthened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BA6E5625-FE45-F5FC-1B2C-D858AE0770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51014" y="4452985"/>
            <a:ext cx="868680" cy="299212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0E594D9-5C20-F43D-1943-AB8AA24FFAF1}"/>
              </a:ext>
            </a:extLst>
          </p:cNvPr>
          <p:cNvSpPr/>
          <p:nvPr/>
        </p:nvSpPr>
        <p:spPr>
          <a:xfrm>
            <a:off x="7307580" y="4452985"/>
            <a:ext cx="350520" cy="2992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4601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6AC8C3-0A59-E1A8-0F3E-02782E1C21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FBC1B2A2-FB69-E9EA-4875-B109A167FF51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228599" y="1198881"/>
            <a:ext cx="8686799" cy="3551984"/>
          </a:xfrm>
        </p:spPr>
        <p:txBody>
          <a:bodyPr lIns="0" tIns="0" rIns="0" bIns="0">
            <a:noAutofit/>
          </a:bodyPr>
          <a:lstStyle/>
          <a:p>
            <a:pPr marL="548640" indent="-274320">
              <a:spcBef>
                <a:spcPts val="0"/>
              </a:spcBef>
              <a:spcAft>
                <a:spcPts val="600"/>
              </a:spcAft>
            </a:pPr>
            <a:r>
              <a:rPr lang="en-US" dirty="0"/>
              <a:t>More time than originally estimated</a:t>
            </a:r>
          </a:p>
          <a:p>
            <a:pPr marL="1130300" lvl="2" indent="-215900">
              <a:spcBef>
                <a:spcPts val="0"/>
              </a:spcBef>
              <a:spcAft>
                <a:spcPts val="600"/>
              </a:spcAft>
            </a:pPr>
            <a:r>
              <a:rPr lang="en-US" sz="2800" dirty="0"/>
              <a:t>Permitting</a:t>
            </a:r>
          </a:p>
          <a:p>
            <a:pPr marL="1130300" lvl="2" indent="-215900">
              <a:spcBef>
                <a:spcPts val="0"/>
              </a:spcBef>
              <a:spcAft>
                <a:spcPts val="2400"/>
              </a:spcAft>
            </a:pPr>
            <a:r>
              <a:rPr lang="en-US" sz="2800" dirty="0"/>
              <a:t>Construction</a:t>
            </a:r>
          </a:p>
          <a:p>
            <a:pPr marL="548640" indent="-274320">
              <a:spcBef>
                <a:spcPts val="0"/>
              </a:spcBef>
              <a:spcAft>
                <a:spcPts val="2400"/>
              </a:spcAft>
            </a:pPr>
            <a:r>
              <a:rPr lang="en-US" dirty="0"/>
              <a:t>Risks exist that could delay opening even further</a:t>
            </a:r>
          </a:p>
          <a:p>
            <a:pPr marL="914400" lvl="1" indent="-288925"/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2493C4F0-BFE6-C651-D86B-B428E95306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Sources of delay in opening new tower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D1C834C-A7D1-4783-21C1-D23DC9BF00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z="1400">
                <a:solidFill>
                  <a:srgbClr val="BFBFBF"/>
                </a:solidFill>
                <a:latin typeface="+mn-lt"/>
                <a:cs typeface="Arial" panose="020B0604020202020204" pitchFamily="34" charset="0"/>
              </a:rPr>
              <a:t>KCAO </a:t>
            </a:r>
            <a:fld id="{E7F5FB9F-680F-434A-9443-F0F40D6BE9DA}" type="slidenum">
              <a:rPr lang="en-US" sz="1400" smtClean="0">
                <a:solidFill>
                  <a:srgbClr val="BFBFBF"/>
                </a:solidFill>
                <a:latin typeface="+mn-lt"/>
                <a:cs typeface="Arial" panose="020B0604020202020204" pitchFamily="34" charset="0"/>
              </a:rPr>
              <a:pPr/>
              <a:t>8</a:t>
            </a:fld>
            <a:endParaRPr lang="en-US" sz="1400" dirty="0">
              <a:solidFill>
                <a:srgbClr val="BFBFBF"/>
              </a:solidFill>
              <a:latin typeface="+mn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9764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10A8B2F-F5FA-465D-9EBD-662924F7C8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598" y="1198880"/>
            <a:ext cx="8556814" cy="3557356"/>
          </a:xfrm>
        </p:spPr>
        <p:txBody>
          <a:bodyPr tIns="0" bIns="0">
            <a:noAutofit/>
          </a:bodyPr>
          <a:lstStyle/>
          <a:p>
            <a:pPr marL="548640" indent="-274320"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en-US" dirty="0"/>
              <a:t>Approval needed from Seattle City Council</a:t>
            </a:r>
          </a:p>
          <a:p>
            <a:pPr marL="548640" indent="-274320"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en-US" dirty="0"/>
              <a:t>Limited work can be permitted prior to MIMP approval </a:t>
            </a:r>
          </a:p>
          <a:p>
            <a:pPr marL="548640" indent="-274320"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en-US" dirty="0"/>
              <a:t>City Council could place additional conditions that increase costs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E68D48D-218C-823F-7167-6D8E0F10EB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Risks: Major Institution Master Plan (MIMP)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19D1BD-6AB2-5FEC-B74A-B0625F902E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z="1400">
                <a:solidFill>
                  <a:srgbClr val="BFBFBF"/>
                </a:solidFill>
                <a:latin typeface="+mn-lt"/>
                <a:cs typeface="Arial" panose="020B0604020202020204" pitchFamily="34" charset="0"/>
              </a:rPr>
              <a:t>KCAO </a:t>
            </a:r>
            <a:fld id="{E7F5FB9F-680F-434A-9443-F0F40D6BE9DA}" type="slidenum">
              <a:rPr lang="en-US" sz="1400" smtClean="0">
                <a:solidFill>
                  <a:srgbClr val="BFBFBF"/>
                </a:solidFill>
                <a:latin typeface="+mn-lt"/>
                <a:cs typeface="Arial" panose="020B0604020202020204" pitchFamily="34" charset="0"/>
              </a:rPr>
              <a:pPr/>
              <a:t>9</a:t>
            </a:fld>
            <a:endParaRPr lang="en-US" sz="1400" dirty="0">
              <a:solidFill>
                <a:srgbClr val="BFBFBF"/>
              </a:solidFill>
              <a:latin typeface="+mn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9194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C135D5-9844-215B-EA25-DED5A1FD5B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1FC9B4B5-618B-8EDA-30F8-A7D8925128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599" y="1198881"/>
            <a:ext cx="8686799" cy="3551984"/>
          </a:xfrm>
        </p:spPr>
        <p:txBody>
          <a:bodyPr tIns="0" bIns="0">
            <a:noAutofit/>
          </a:bodyPr>
          <a:lstStyle/>
          <a:p>
            <a:pPr marL="548640" indent="-274320"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en-US" dirty="0"/>
              <a:t>Program charter and management plan not yet finalized</a:t>
            </a:r>
          </a:p>
          <a:p>
            <a:pPr marL="548640" indent="-274320"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en-US" dirty="0"/>
              <a:t>Individual project management plans not completed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B9D7516-C18D-9823-4660-2EF23B5A61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Risks: Incomplete management documents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30ED3E-561D-7CE7-F2DF-F860CCE035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z="1400">
                <a:solidFill>
                  <a:srgbClr val="BFBFBF"/>
                </a:solidFill>
                <a:latin typeface="+mn-lt"/>
                <a:cs typeface="Arial" panose="020B0604020202020204" pitchFamily="34" charset="0"/>
              </a:rPr>
              <a:t>KCAO </a:t>
            </a:r>
            <a:fld id="{E7F5FB9F-680F-434A-9443-F0F40D6BE9DA}" type="slidenum">
              <a:rPr lang="en-US" sz="1400" smtClean="0">
                <a:solidFill>
                  <a:srgbClr val="BFBFBF"/>
                </a:solidFill>
                <a:latin typeface="+mn-lt"/>
                <a:cs typeface="Arial" panose="020B0604020202020204" pitchFamily="34" charset="0"/>
              </a:rPr>
              <a:pPr/>
              <a:t>10</a:t>
            </a:fld>
            <a:endParaRPr lang="en-US" sz="1400" dirty="0">
              <a:solidFill>
                <a:srgbClr val="BFBFBF"/>
              </a:solidFill>
              <a:latin typeface="+mn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0008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8281FC-868A-02CC-8E5B-5C02CF5A5A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1868F407-C7CA-DCDF-6BC0-DB55395C2F60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228599" y="1219199"/>
            <a:ext cx="8686800" cy="3531665"/>
          </a:xfrm>
        </p:spPr>
        <p:txBody>
          <a:bodyPr lIns="0" tIns="0" rIns="0" bIns="0">
            <a:noAutofit/>
          </a:bodyPr>
          <a:lstStyle/>
          <a:p>
            <a:pPr marL="548640" indent="-274320">
              <a:spcBef>
                <a:spcPts val="0"/>
              </a:spcBef>
              <a:spcAft>
                <a:spcPts val="2400"/>
              </a:spcAft>
            </a:pPr>
            <a:r>
              <a:rPr lang="en-US" dirty="0"/>
              <a:t>Demolition of View Park 1 Garage </a:t>
            </a:r>
          </a:p>
          <a:p>
            <a:pPr marL="548640" indent="-274320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Increase in demand </a:t>
            </a:r>
          </a:p>
          <a:p>
            <a:pPr marL="1133856" lvl="1" indent="-219456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</a:pPr>
            <a:r>
              <a:rPr lang="en-US" dirty="0"/>
              <a:t>Temporary needs for construction workers</a:t>
            </a:r>
          </a:p>
          <a:p>
            <a:pPr marL="1133856" lvl="1" indent="-219456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</a:pPr>
            <a:r>
              <a:rPr lang="en-US" dirty="0"/>
              <a:t>New tower drives future needs</a:t>
            </a:r>
          </a:p>
          <a:p>
            <a:pPr marL="1133856" lvl="1" indent="-219456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</a:pPr>
            <a:r>
              <a:rPr lang="en-US" dirty="0"/>
              <a:t>Long-term unmet needs</a:t>
            </a:r>
          </a:p>
          <a:p>
            <a:pPr marL="514350" indent="0">
              <a:spcBef>
                <a:spcPts val="0"/>
              </a:spcBef>
              <a:spcAft>
                <a:spcPts val="600"/>
              </a:spcAft>
              <a:buNone/>
              <a:tabLst>
                <a:tab pos="690563" algn="l"/>
              </a:tabLst>
            </a:pPr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02EBE57C-BEBD-D212-C4E2-9F600D4A59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Risks: Parking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5F029DE-4E0D-4FD7-BAD8-AE0F13C338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z="1400">
                <a:solidFill>
                  <a:srgbClr val="BFBFBF"/>
                </a:solidFill>
                <a:latin typeface="+mn-lt"/>
                <a:cs typeface="Arial" panose="020B0604020202020204" pitchFamily="34" charset="0"/>
              </a:rPr>
              <a:t>KCAO </a:t>
            </a:r>
            <a:fld id="{E7F5FB9F-680F-434A-9443-F0F40D6BE9DA}" type="slidenum">
              <a:rPr lang="en-US" sz="1400" smtClean="0">
                <a:solidFill>
                  <a:srgbClr val="BFBFBF"/>
                </a:solidFill>
                <a:latin typeface="+mn-lt"/>
                <a:cs typeface="Arial" panose="020B0604020202020204" pitchFamily="34" charset="0"/>
              </a:rPr>
              <a:pPr/>
              <a:t>11</a:t>
            </a:fld>
            <a:endParaRPr lang="en-US" sz="1400" dirty="0">
              <a:solidFill>
                <a:srgbClr val="BFBFBF"/>
              </a:solidFill>
              <a:latin typeface="+mn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6278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B7A271-B049-B45B-3BE0-5F51A1E513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4C96651B-7F55-E8F2-8DAC-EEAADA97AEC8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259079" y="1219199"/>
            <a:ext cx="4943281" cy="3531665"/>
          </a:xfrm>
        </p:spPr>
        <p:txBody>
          <a:bodyPr lIns="0" tIns="0" rIns="0" bIns="0">
            <a:noAutofit/>
          </a:bodyPr>
          <a:lstStyle/>
          <a:p>
            <a:pPr marL="548640" indent="-274320"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latin typeface="+mn-lt"/>
              </a:rPr>
              <a:t>Provides vehicle circulation for new tower</a:t>
            </a:r>
          </a:p>
          <a:p>
            <a:pPr marL="548640" indent="-274320"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latin typeface="+mn-lt"/>
              </a:rPr>
              <a:t>WSDOT </a:t>
            </a:r>
            <a:r>
              <a:rPr lang="en-US" sz="2800" dirty="0"/>
              <a:t>must grant l</a:t>
            </a:r>
            <a:r>
              <a:rPr lang="en-US" sz="2800" dirty="0">
                <a:latin typeface="+mn-lt"/>
              </a:rPr>
              <a:t>ease or transfer ownership</a:t>
            </a:r>
            <a:endParaRPr lang="en-US" sz="2800" dirty="0"/>
          </a:p>
          <a:p>
            <a:pPr marL="548640" indent="-274320"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Could require NEPA process, adding years to timeline or requiring tower re-design</a:t>
            </a:r>
            <a:endParaRPr lang="en-US" sz="2000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CE586B43-2BB7-9A7A-9F4F-06CD948155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Risks: Permanent Loop Road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A42AFCF-F32F-7722-C231-B91C3BDF7D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z="1400">
                <a:solidFill>
                  <a:srgbClr val="BFBFBF"/>
                </a:solidFill>
                <a:latin typeface="+mn-lt"/>
                <a:cs typeface="Arial" panose="020B0604020202020204" pitchFamily="34" charset="0"/>
              </a:rPr>
              <a:t>KCAO </a:t>
            </a:r>
            <a:fld id="{E7F5FB9F-680F-434A-9443-F0F40D6BE9DA}" type="slidenum">
              <a:rPr lang="en-US" sz="1400" smtClean="0">
                <a:solidFill>
                  <a:srgbClr val="BFBFBF"/>
                </a:solidFill>
                <a:latin typeface="+mn-lt"/>
                <a:cs typeface="Arial" panose="020B0604020202020204" pitchFamily="34" charset="0"/>
              </a:rPr>
              <a:pPr/>
              <a:t>12</a:t>
            </a:fld>
            <a:endParaRPr lang="en-US" sz="1400" dirty="0">
              <a:solidFill>
                <a:srgbClr val="BFBFBF"/>
              </a:solidFill>
              <a:latin typeface="+mn-lt"/>
              <a:cs typeface="Arial" panose="020B0604020202020204" pitchFamily="34" charset="0"/>
            </a:endParaRPr>
          </a:p>
        </p:txBody>
      </p:sp>
      <p:pic>
        <p:nvPicPr>
          <p:cNvPr id="1026" name="Picture 2" descr="New Medical Tower">
            <a:extLst>
              <a:ext uri="{FF2B5EF4-FFF2-40B4-BE49-F238E27FC236}">
                <a16:creationId xmlns:a16="http://schemas.microsoft.com/office/drawing/2014/main" id="{374CFC0D-9AC1-DC86-5E51-4FB6F7A2C95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39" t="5242" r="29294" b="5242"/>
          <a:stretch>
            <a:fillRect/>
          </a:stretch>
        </p:blipFill>
        <p:spPr bwMode="auto">
          <a:xfrm>
            <a:off x="5202360" y="1258445"/>
            <a:ext cx="3542712" cy="3109550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64AC220-C05E-FB12-47C0-151B1CD265CF}"/>
              </a:ext>
            </a:extLst>
          </p:cNvPr>
          <p:cNvSpPr txBox="1"/>
          <p:nvPr/>
        </p:nvSpPr>
        <p:spPr>
          <a:xfrm>
            <a:off x="5202360" y="4447570"/>
            <a:ext cx="3713038" cy="16158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050" dirty="0"/>
              <a:t>Source: https://harborviewbondprogram.com/tower-rfp-released/</a:t>
            </a:r>
          </a:p>
        </p:txBody>
      </p:sp>
    </p:spTree>
    <p:extLst>
      <p:ext uri="{BB962C8B-B14F-4D97-AF65-F5344CB8AC3E}">
        <p14:creationId xmlns:p14="http://schemas.microsoft.com/office/powerpoint/2010/main" val="4197060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473DFD-3C38-8B73-C613-ED419AA49B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E5407B0-465B-60BF-522F-D64F6B41B7C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228599" y="1198881"/>
            <a:ext cx="8686799" cy="3551984"/>
          </a:xfrm>
        </p:spPr>
        <p:txBody>
          <a:bodyPr lIns="0" tIns="0" rIns="0" bIns="0">
            <a:noAutofit/>
          </a:bodyPr>
          <a:lstStyle/>
          <a:p>
            <a:pPr marL="548640" indent="-274320">
              <a:spcBef>
                <a:spcPts val="0"/>
              </a:spcBef>
              <a:spcAft>
                <a:spcPts val="2400"/>
              </a:spcAft>
            </a:pPr>
            <a:r>
              <a:rPr lang="en-US" dirty="0"/>
              <a:t>Provides access to all sides of site during construction</a:t>
            </a:r>
          </a:p>
          <a:p>
            <a:pPr marL="548640" indent="-274320">
              <a:spcBef>
                <a:spcPts val="0"/>
              </a:spcBef>
              <a:spcAft>
                <a:spcPts val="2400"/>
              </a:spcAft>
            </a:pPr>
            <a:r>
              <a:rPr lang="en-US" dirty="0"/>
              <a:t>Temporary lease of land adjacent to new tower from WSDOT</a:t>
            </a:r>
          </a:p>
          <a:p>
            <a:pPr marL="548640" indent="-274320">
              <a:spcBef>
                <a:spcPts val="0"/>
              </a:spcBef>
              <a:spcAft>
                <a:spcPts val="2400"/>
              </a:spcAft>
            </a:pPr>
            <a:r>
              <a:rPr lang="en-US" dirty="0"/>
              <a:t>Lack of lease would increase construction time and increase traffic impacts around campus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C2E008DE-5A0A-65D4-0751-C64E62FF0C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Risks: Temporary Haul Road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59D474E-4E4F-F8EF-873B-0523A983EA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z="1400">
                <a:solidFill>
                  <a:srgbClr val="BFBFBF"/>
                </a:solidFill>
                <a:latin typeface="+mn-lt"/>
                <a:cs typeface="Arial" panose="020B0604020202020204" pitchFamily="34" charset="0"/>
              </a:rPr>
              <a:t>KCAO </a:t>
            </a:r>
            <a:fld id="{E7F5FB9F-680F-434A-9443-F0F40D6BE9DA}" type="slidenum">
              <a:rPr lang="en-US" sz="1400" smtClean="0">
                <a:solidFill>
                  <a:srgbClr val="BFBFBF"/>
                </a:solidFill>
                <a:latin typeface="+mn-lt"/>
                <a:cs typeface="Arial" panose="020B0604020202020204" pitchFamily="34" charset="0"/>
              </a:rPr>
              <a:pPr/>
              <a:t>13</a:t>
            </a:fld>
            <a:endParaRPr lang="en-US" sz="1400" dirty="0">
              <a:solidFill>
                <a:srgbClr val="BFBFBF"/>
              </a:solidFill>
              <a:latin typeface="+mn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4397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CD0C62-AB3E-CCEE-3320-EBA21E3421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29B69B4-BC8C-B17D-E90A-FE6B051E19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599" y="1198881"/>
            <a:ext cx="8686799" cy="3551984"/>
          </a:xfrm>
        </p:spPr>
        <p:txBody>
          <a:bodyPr tIns="0" bIns="0">
            <a:noAutofit/>
          </a:bodyPr>
          <a:lstStyle/>
          <a:p>
            <a:pPr marL="548640" indent="-274320"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en-US" dirty="0"/>
              <a:t>Full OWG scope may not be delivered without additional funding</a:t>
            </a:r>
          </a:p>
          <a:p>
            <a:pPr marL="548640" indent="-274320"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en-US" dirty="0"/>
              <a:t>New in-patient tower estimated to open in 2032, three years later than OWG estimate</a:t>
            </a:r>
          </a:p>
          <a:p>
            <a:pPr marL="548640" indent="-274320"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en-US" dirty="0"/>
              <a:t>Program faces several significant risks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91EA7E2-5CA2-996B-0559-08B878E44D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 takeaways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179A56-6390-57E0-896F-5EB79E6F69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z="1400">
                <a:solidFill>
                  <a:srgbClr val="BFBFBF"/>
                </a:solidFill>
                <a:latin typeface="+mn-lt"/>
                <a:cs typeface="Arial" panose="020B0604020202020204" pitchFamily="34" charset="0"/>
              </a:rPr>
              <a:t>KCAO </a:t>
            </a:r>
            <a:fld id="{E7F5FB9F-680F-434A-9443-F0F40D6BE9DA}" type="slidenum">
              <a:rPr lang="en-US" sz="1400" smtClean="0">
                <a:solidFill>
                  <a:srgbClr val="BFBFBF"/>
                </a:solidFill>
                <a:latin typeface="+mn-lt"/>
                <a:cs typeface="Arial" panose="020B0604020202020204" pitchFamily="34" charset="0"/>
              </a:rPr>
              <a:pPr/>
              <a:t>14</a:t>
            </a:fld>
            <a:endParaRPr lang="en-US" sz="1400" dirty="0">
              <a:solidFill>
                <a:srgbClr val="BFBFBF"/>
              </a:solidFill>
              <a:latin typeface="+mn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2522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50C3982-AE6E-7DDC-27AB-DBE352D7BB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953B305-B185-A3A4-B9BE-3850C10541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z="1400">
                <a:solidFill>
                  <a:srgbClr val="BFBFBF"/>
                </a:solidFill>
                <a:latin typeface="+mn-lt"/>
                <a:cs typeface="Arial" panose="020B0604020202020204" pitchFamily="34" charset="0"/>
              </a:rPr>
              <a:t>KCAO </a:t>
            </a:r>
            <a:fld id="{E7F5FB9F-680F-434A-9443-F0F40D6BE9DA}" type="slidenum">
              <a:rPr lang="en-US" sz="1400" smtClean="0">
                <a:solidFill>
                  <a:srgbClr val="BFBFBF"/>
                </a:solidFill>
                <a:latin typeface="+mn-lt"/>
                <a:cs typeface="Arial" panose="020B0604020202020204" pitchFamily="34" charset="0"/>
              </a:rPr>
              <a:pPr/>
              <a:t>15</a:t>
            </a:fld>
            <a:endParaRPr lang="en-US" sz="1400" dirty="0">
              <a:solidFill>
                <a:srgbClr val="BFBFBF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845BB02C-A2F8-B3C8-EC66-E2199724AE8F}"/>
              </a:ext>
            </a:extLst>
          </p:cNvPr>
          <p:cNvSpPr txBox="1">
            <a:spLocks/>
          </p:cNvSpPr>
          <p:nvPr/>
        </p:nvSpPr>
        <p:spPr>
          <a:xfrm>
            <a:off x="228599" y="1219199"/>
            <a:ext cx="8686799" cy="353166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US" dirty="0">
                <a:cs typeface="Arial" panose="020B0604020202020204" pitchFamily="34" charset="0"/>
              </a:rPr>
              <a:t>Full report available online at</a:t>
            </a:r>
          </a:p>
          <a:p>
            <a:pPr marL="0" indent="0" algn="ctr">
              <a:buFont typeface="Arial" pitchFamily="34" charset="0"/>
              <a:buNone/>
            </a:pPr>
            <a:r>
              <a:rPr lang="en-US" dirty="0">
                <a:solidFill>
                  <a:srgbClr val="00759B"/>
                </a:solidFill>
                <a:cs typeface="Arial" panose="020B0604020202020204" pitchFamily="34" charset="0"/>
              </a:rPr>
              <a:t>KingCounty.gov/Auditor</a:t>
            </a:r>
          </a:p>
          <a:p>
            <a:pPr marL="0" indent="0" algn="ctr">
              <a:buFont typeface="Arial" pitchFamily="34" charset="0"/>
              <a:buNone/>
            </a:pPr>
            <a:endParaRPr lang="en-US" dirty="0">
              <a:cs typeface="Arial" panose="020B0604020202020204" pitchFamily="34" charset="0"/>
            </a:endParaRPr>
          </a:p>
          <a:p>
            <a:pPr marL="0" indent="0" algn="ctr">
              <a:buFont typeface="Arial" pitchFamily="34" charset="0"/>
              <a:buNone/>
            </a:pPr>
            <a:endParaRPr lang="en-US" dirty="0">
              <a:cs typeface="Arial" panose="020B0604020202020204" pitchFamily="34" charset="0"/>
            </a:endParaRPr>
          </a:p>
          <a:p>
            <a:pPr marL="0" indent="0" algn="ctr">
              <a:spcAft>
                <a:spcPts val="600"/>
              </a:spcAft>
              <a:buFont typeface="Arial" pitchFamily="34" charset="0"/>
              <a:buNone/>
            </a:pPr>
            <a:r>
              <a:rPr lang="en-US" sz="2400" dirty="0">
                <a:cs typeface="Arial" panose="020B0604020202020204" pitchFamily="34" charset="0"/>
              </a:rPr>
              <a:t>Help us promote positive change in King County government!</a:t>
            </a:r>
          </a:p>
          <a:p>
            <a:pPr marL="0" indent="0" algn="ctr">
              <a:spcAft>
                <a:spcPts val="1200"/>
              </a:spcAft>
              <a:buFont typeface="Arial" pitchFamily="34" charset="0"/>
              <a:buNone/>
            </a:pPr>
            <a:r>
              <a:rPr lang="en-US" sz="2400" dirty="0">
                <a:cs typeface="Arial" panose="020B0604020202020204" pitchFamily="34" charset="0"/>
              </a:rPr>
              <a:t>Suggest an audit topic online at </a:t>
            </a:r>
            <a:br>
              <a:rPr lang="en-US" sz="2400" dirty="0">
                <a:cs typeface="Arial" panose="020B0604020202020204" pitchFamily="34" charset="0"/>
              </a:rPr>
            </a:br>
            <a:r>
              <a:rPr lang="en-US" sz="2400" dirty="0">
                <a:solidFill>
                  <a:srgbClr val="00759B"/>
                </a:solidFill>
                <a:cs typeface="Arial" panose="020B0604020202020204" pitchFamily="34" charset="0"/>
              </a:rPr>
              <a:t>bit.ly/</a:t>
            </a:r>
            <a:r>
              <a:rPr lang="en-US" sz="2400" dirty="0" err="1">
                <a:solidFill>
                  <a:srgbClr val="00759B"/>
                </a:solidFill>
                <a:cs typeface="Arial" panose="020B0604020202020204" pitchFamily="34" charset="0"/>
              </a:rPr>
              <a:t>KCAOAuditInput</a:t>
            </a:r>
            <a:endParaRPr lang="en-US" sz="2400" dirty="0">
              <a:solidFill>
                <a:srgbClr val="00759B"/>
              </a:solidFill>
              <a:cs typeface="Arial" panose="020B0604020202020204" pitchFamily="34" charset="0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46230B7-2EE2-4E38-9690-08F1CC0CFEC6}"/>
              </a:ext>
            </a:extLst>
          </p:cNvPr>
          <p:cNvCxnSpPr>
            <a:cxnSpLocks/>
          </p:cNvCxnSpPr>
          <p:nvPr/>
        </p:nvCxnSpPr>
        <p:spPr>
          <a:xfrm>
            <a:off x="801277" y="3478493"/>
            <a:ext cx="7541443" cy="0"/>
          </a:xfrm>
          <a:prstGeom prst="line">
            <a:avLst/>
          </a:prstGeom>
          <a:ln w="12700">
            <a:solidFill>
              <a:srgbClr val="00759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58010837"/>
      </p:ext>
    </p:extLst>
  </p:cSld>
  <p:clrMapOvr>
    <a:masterClrMapping/>
  </p:clrMapOvr>
</p:sld>
</file>

<file path=ppt/theme/theme1.xml><?xml version="1.0" encoding="utf-8"?>
<a:theme xmlns:a="http://schemas.openxmlformats.org/drawingml/2006/main" name="Prezi_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58EC6246B2C504AB9453654677BF804" ma:contentTypeVersion="13" ma:contentTypeDescription="Create a new document." ma:contentTypeScope="" ma:versionID="eb3c7f6f3b5d21c49394da12d979e7f5">
  <xsd:schema xmlns:xsd="http://www.w3.org/2001/XMLSchema" xmlns:xs="http://www.w3.org/2001/XMLSchema" xmlns:p="http://schemas.microsoft.com/office/2006/metadata/properties" xmlns:ns2="a0cbe59f-4647-45a1-844a-3d7029f667a3" xmlns:ns3="06cf7d4b-b3cc-435e-965c-1caae611d104" targetNamespace="http://schemas.microsoft.com/office/2006/metadata/properties" ma:root="true" ma:fieldsID="f6d7295fce5b2d91a4c28144d4b5e087" ns2:_="" ns3:_="">
    <xsd:import namespace="a0cbe59f-4647-45a1-844a-3d7029f667a3"/>
    <xsd:import namespace="06cf7d4b-b3cc-435e-965c-1caae611d10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be59f-4647-45a1-844a-3d7029f667a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Length (seconds)" ma:internalName="MediaLengthInSeconds" ma:readOnly="true">
      <xsd:simpleType>
        <xsd:restriction base="dms:Unknown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6cf7d4b-b3cc-435e-965c-1caae611d104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002BF62-AF94-4A9B-AD80-6D7E60074DB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0cbe59f-4647-45a1-844a-3d7029f667a3"/>
    <ds:schemaRef ds:uri="06cf7d4b-b3cc-435e-965c-1caae611d10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C97544C-4268-487D-B392-CECFFB7F0813}">
  <ds:schemaRefs>
    <ds:schemaRef ds:uri="http://purl.org/dc/terms/"/>
    <ds:schemaRef ds:uri="http://purl.org/dc/elements/1.1/"/>
    <ds:schemaRef ds:uri="http://schemas.microsoft.com/office/2006/metadata/properties"/>
    <ds:schemaRef ds:uri="http://schemas.microsoft.com/office/2006/documentManagement/types"/>
    <ds:schemaRef ds:uri="a0cbe59f-4647-45a1-844a-3d7029f667a3"/>
    <ds:schemaRef ds:uri="06cf7d4b-b3cc-435e-965c-1caae611d104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766F0BF6-95FD-4D66-A8E6-8270AC3998E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12112</TotalTime>
  <Words>464</Words>
  <Application>Microsoft Office PowerPoint</Application>
  <PresentationFormat>On-screen Show (16:9)</PresentationFormat>
  <Paragraphs>100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Arial</vt:lpstr>
      <vt:lpstr>Avenir LT Pro 65 Medium</vt:lpstr>
      <vt:lpstr>Calibri</vt:lpstr>
      <vt:lpstr>Gadugi</vt:lpstr>
      <vt:lpstr>Georgia</vt:lpstr>
      <vt:lpstr>Gill Sans MT</vt:lpstr>
      <vt:lpstr>Prezi_Template</vt:lpstr>
      <vt:lpstr>PowerPoint Presentation</vt:lpstr>
      <vt:lpstr>Context</vt:lpstr>
      <vt:lpstr>Teams working together to deliver program</vt:lpstr>
      <vt:lpstr>Key takeaways</vt:lpstr>
      <vt:lpstr>Program status</vt:lpstr>
      <vt:lpstr>Cost estimates are rising</vt:lpstr>
      <vt:lpstr>Schedule estimates have lengthened</vt:lpstr>
      <vt:lpstr>Sources of delay in opening new tower</vt:lpstr>
      <vt:lpstr>Risks: Major Institution Master Plan (MIMP)</vt:lpstr>
      <vt:lpstr>Risks: Incomplete management documents</vt:lpstr>
      <vt:lpstr>Risks: Parking</vt:lpstr>
      <vt:lpstr>Risks: Permanent Loop Road</vt:lpstr>
      <vt:lpstr>Risks: Temporary Haul Road</vt:lpstr>
      <vt:lpstr>Key takeaways</vt:lpstr>
      <vt:lpstr>Thank you!</vt:lpstr>
    </vt:vector>
  </TitlesOfParts>
  <Company>King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Report Title</dc:title>
  <dc:creator>Waltmunson, Kymber</dc:creator>
  <cp:lastModifiedBy>Thompson, Ben</cp:lastModifiedBy>
  <cp:revision>231</cp:revision>
  <cp:lastPrinted>2026-03-24T16:11:51Z</cp:lastPrinted>
  <dcterms:created xsi:type="dcterms:W3CDTF">2014-09-02T18:00:22Z</dcterms:created>
  <dcterms:modified xsi:type="dcterms:W3CDTF">2026-03-24T18:26:34Z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0x010100E58EC6246B2C504AB9453654677BF804</vt:lpwstr>
  </property>
</Properties>
</file>