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5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Override PartName="/ppt/commentAuthors.xml" ContentType="application/vnd.openxmlformats-officedocument.presentationml.commentAuthors+xml"/>
  <Default Extension="xlsx" ContentType="application/vnd.openxmlformats-officedocument.spreadsheetml.sheet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charts/chart1.xml" ContentType="application/vnd.openxmlformats-officedocument.drawingml.char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theme/theme7.xml" ContentType="application/vnd.openxmlformats-officedocument.them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5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757" r:id="rId2"/>
    <p:sldMasterId id="2147483769" r:id="rId3"/>
    <p:sldMasterId id="2147483781" r:id="rId4"/>
    <p:sldMasterId id="2147483793" r:id="rId5"/>
  </p:sldMasterIdLst>
  <p:notesMasterIdLst>
    <p:notesMasterId r:id="rId25"/>
  </p:notesMasterIdLst>
  <p:handoutMasterIdLst>
    <p:handoutMasterId r:id="rId26"/>
  </p:handoutMasterIdLst>
  <p:sldIdLst>
    <p:sldId id="523" r:id="rId6"/>
    <p:sldId id="530" r:id="rId7"/>
    <p:sldId id="533" r:id="rId8"/>
    <p:sldId id="513" r:id="rId9"/>
    <p:sldId id="539" r:id="rId10"/>
    <p:sldId id="527" r:id="rId11"/>
    <p:sldId id="473" r:id="rId12"/>
    <p:sldId id="536" r:id="rId13"/>
    <p:sldId id="514" r:id="rId14"/>
    <p:sldId id="483" r:id="rId15"/>
    <p:sldId id="522" r:id="rId16"/>
    <p:sldId id="542" r:id="rId17"/>
    <p:sldId id="456" r:id="rId18"/>
    <p:sldId id="532" r:id="rId19"/>
    <p:sldId id="545" r:id="rId20"/>
    <p:sldId id="541" r:id="rId21"/>
    <p:sldId id="515" r:id="rId22"/>
    <p:sldId id="403" r:id="rId23"/>
    <p:sldId id="398" r:id="rId24"/>
  </p:sldIdLst>
  <p:sldSz cx="14630400" cy="8229600"/>
  <p:notesSz cx="7315200" cy="96012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6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26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26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26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26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2600"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2600"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2600"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2600"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D Gluck" initials="DG" lastIdx="5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99CC00"/>
    <a:srgbClr val="669900"/>
    <a:srgbClr val="CC3300"/>
    <a:srgbClr val="FF9900"/>
    <a:srgbClr val="FFCC66"/>
    <a:srgbClr val="FF9933"/>
    <a:srgbClr val="336699"/>
    <a:srgbClr val="FFFF99"/>
    <a:srgbClr val="3333FF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29" autoAdjust="0"/>
    <p:restoredTop sz="89247" autoAdjust="0"/>
  </p:normalViewPr>
  <p:slideViewPr>
    <p:cSldViewPr>
      <p:cViewPr varScale="1">
        <p:scale>
          <a:sx n="40" d="100"/>
          <a:sy n="40" d="100"/>
        </p:scale>
        <p:origin x="-606" y="-114"/>
      </p:cViewPr>
      <p:guideLst>
        <p:guide orient="horz" pos="2592"/>
        <p:guide pos="460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40" d="100"/>
        <a:sy n="40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652" y="-102"/>
      </p:cViewPr>
      <p:guideLst>
        <p:guide orient="horz" pos="3024"/>
        <p:guide pos="2304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handoutMaster" Target="handoutMasters/handoutMaster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presProps" Target="pres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view3D>
      <c:perspective val="30"/>
    </c:view3D>
    <c:floor>
      <c:spPr>
        <a:noFill/>
        <a:ln w="9525">
          <a:noFill/>
        </a:ln>
      </c:spPr>
    </c:floor>
    <c:sideWall>
      <c:spPr>
        <a:noFill/>
        <a:ln w="25400">
          <a:noFill/>
        </a:ln>
      </c:spPr>
    </c:sideWall>
    <c:backWall>
      <c:spPr>
        <a:noFill/>
        <a:ln w="25400">
          <a:noFill/>
        </a:ln>
      </c:spPr>
    </c:backWall>
    <c:plotArea>
      <c:layout/>
      <c:bar3DChart>
        <c:barDir val="col"/>
        <c:grouping val="stacked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rgbClr val="00B0F0"/>
            </a:solidFill>
            <a:ln>
              <a:noFill/>
            </a:ln>
          </c:spPr>
          <c:dLbls>
            <c:dLbl>
              <c:idx val="0"/>
              <c:layout>
                <c:manualLayout>
                  <c:x val="5.4487179487179488E-2"/>
                  <c:y val="0"/>
                </c:manualLayout>
              </c:layout>
              <c:tx>
                <c:rich>
                  <a:bodyPr anchor="t" anchorCtr="1"/>
                  <a:lstStyle/>
                  <a:p>
                    <a:pPr>
                      <a:defRPr b="1"/>
                    </a:pPr>
                    <a:r>
                      <a:rPr lang="en-US" dirty="0" smtClean="0"/>
                      <a:t>20%</a:t>
                    </a:r>
                    <a:endParaRPr lang="en-US" dirty="0"/>
                  </a:p>
                </c:rich>
              </c:tx>
              <c:spPr/>
              <c:showVal val="1"/>
            </c:dLbl>
            <c:showVal val="1"/>
          </c:dLbls>
          <c:cat>
            <c:strRef>
              <c:f>Sheet1!$A$2</c:f>
              <c:strCache>
                <c:ptCount val="1"/>
                <c:pt idx="0">
                  <c:v>Lipids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20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Column1</c:v>
                </c:pt>
              </c:strCache>
            </c:strRef>
          </c:tx>
          <c:spPr>
            <a:solidFill>
              <a:srgbClr val="92D050"/>
            </a:solidFill>
          </c:spPr>
          <c:dLbls>
            <c:dLbl>
              <c:idx val="0"/>
              <c:layout>
                <c:manualLayout>
                  <c:x val="5.1282051282051294E-2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50%</a:t>
                    </a:r>
                    <a:endParaRPr lang="en-US" dirty="0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b="1"/>
                </a:pPr>
                <a:endParaRPr lang="en-US"/>
              </a:p>
            </c:txPr>
            <c:showVal val="1"/>
          </c:dLbls>
          <c:cat>
            <c:strRef>
              <c:f>Sheet1!$A$2</c:f>
              <c:strCache>
                <c:ptCount val="1"/>
                <c:pt idx="0">
                  <c:v>Lipids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50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Column2</c:v>
                </c:pt>
              </c:strCache>
            </c:strRef>
          </c:tx>
          <c:spPr>
            <a:solidFill>
              <a:srgbClr val="FFFF66"/>
            </a:solidFill>
          </c:spPr>
          <c:dLbls>
            <c:dLbl>
              <c:idx val="0"/>
              <c:layout>
                <c:manualLayout>
                  <c:x val="5.4487179487179488E-2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30%</a:t>
                    </a:r>
                    <a:endParaRPr lang="en-US" dirty="0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b="1" i="0"/>
                </a:pPr>
                <a:endParaRPr lang="en-US"/>
              </a:p>
            </c:txPr>
            <c:showVal val="1"/>
          </c:dLbls>
          <c:cat>
            <c:strRef>
              <c:f>Sheet1!$A$2</c:f>
              <c:strCache>
                <c:ptCount val="1"/>
                <c:pt idx="0">
                  <c:v>Lipids</c:v>
                </c:pt>
              </c:strCache>
            </c:strRef>
          </c:cat>
          <c:val>
            <c:numRef>
              <c:f>Sheet1!$D$2</c:f>
              <c:numCache>
                <c:formatCode>General</c:formatCode>
                <c:ptCount val="1"/>
                <c:pt idx="0">
                  <c:v>30</c:v>
                </c:pt>
              </c:numCache>
            </c:numRef>
          </c:val>
        </c:ser>
        <c:shape val="cylinder"/>
        <c:axId val="105864192"/>
        <c:axId val="105898752"/>
        <c:axId val="0"/>
      </c:bar3DChart>
      <c:catAx>
        <c:axId val="105864192"/>
        <c:scaling>
          <c:orientation val="minMax"/>
        </c:scaling>
        <c:delete val="1"/>
        <c:axPos val="b"/>
        <c:tickLblPos val="none"/>
        <c:crossAx val="105898752"/>
        <c:crosses val="autoZero"/>
        <c:auto val="1"/>
        <c:lblAlgn val="ctr"/>
        <c:lblOffset val="100"/>
      </c:catAx>
      <c:valAx>
        <c:axId val="105898752"/>
        <c:scaling>
          <c:orientation val="minMax"/>
        </c:scaling>
        <c:delete val="1"/>
        <c:axPos val="l"/>
        <c:numFmt formatCode="General" sourceLinked="1"/>
        <c:tickLblPos val="none"/>
        <c:crossAx val="105864192"/>
        <c:crosses val="autoZero"/>
        <c:crossBetween val="between"/>
      </c:valAx>
    </c:plotArea>
    <c:plotVisOnly val="1"/>
  </c:chart>
  <c:txPr>
    <a:bodyPr/>
    <a:lstStyle/>
    <a:p>
      <a:pPr>
        <a:defRPr sz="1800"/>
      </a:pPr>
      <a:endParaRPr lang="en-US"/>
    </a:p>
  </c:txPr>
  <c:externalData r:id="rId1"/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70238" cy="479425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375" y="0"/>
            <a:ext cx="3170238" cy="479425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pPr>
              <a:defRPr/>
            </a:pPr>
            <a:fld id="{C9FFCF41-CFFF-4FD0-B780-7A7F6919D0E2}" type="datetimeFigureOut">
              <a:rPr lang="en-US"/>
              <a:pPr>
                <a:defRPr/>
              </a:pPr>
              <a:t>03/21/2012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20188"/>
            <a:ext cx="3170238" cy="479425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375" y="9120188"/>
            <a:ext cx="3170238" cy="479425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pPr>
              <a:defRPr/>
            </a:pPr>
            <a:fld id="{5C01927E-9614-46E3-B7AF-07A9699B71E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70238" cy="479425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375" y="0"/>
            <a:ext cx="3170238" cy="479425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pPr>
              <a:defRPr/>
            </a:pPr>
            <a:fld id="{B277DB3A-3983-4D37-9FFF-3C47F7FEF741}" type="datetimeFigureOut">
              <a:rPr lang="en-US"/>
              <a:pPr>
                <a:defRPr/>
              </a:pPr>
              <a:t>03/21/2012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57200" y="720725"/>
            <a:ext cx="64008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pPr lvl="0"/>
            <a:endParaRPr lang="en-US" noProof="0" dirty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838" y="4560888"/>
            <a:ext cx="5851525" cy="4319587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20188"/>
            <a:ext cx="3170238" cy="479425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375" y="9120188"/>
            <a:ext cx="3170238" cy="479425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pPr>
              <a:defRPr/>
            </a:pPr>
            <a:fld id="{0F4D64E8-B439-4D0E-8F44-F2A17999CA1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</p:txBody>
      </p:sp>
      <p:sp>
        <p:nvSpPr>
          <p:cNvPr id="3072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C58C2D97-FD6B-4F29-9128-759DD2582974}" type="slidenum">
              <a:rPr lang="en-US" smtClean="0"/>
              <a:pPr/>
              <a:t>1</a:t>
            </a:fld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3F968-F2A5-4FAB-8095-20693AC18967}" type="slidenum">
              <a:rPr lang="en-US" smtClean="0">
                <a:solidFill>
                  <a:prstClr val="black"/>
                </a:solidFill>
              </a:rPr>
              <a:pPr/>
              <a:t>6</a:t>
            </a:fld>
            <a:endParaRPr 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301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</p:txBody>
      </p:sp>
      <p:sp>
        <p:nvSpPr>
          <p:cNvPr id="43011" name="Slide Number Placeholder 3"/>
          <p:cNvSpPr txBox="1">
            <a:spLocks noGrp="1"/>
          </p:cNvSpPr>
          <p:nvPr/>
        </p:nvSpPr>
        <p:spPr bwMode="auto">
          <a:xfrm>
            <a:off x="4143375" y="9120188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6661" tIns="48331" rIns="96661" bIns="48331" anchor="b"/>
          <a:lstStyle/>
          <a:p>
            <a:pPr algn="r"/>
            <a:fld id="{6154ABAA-789C-41BA-B98C-340B5598C643}" type="slidenum">
              <a:rPr lang="en-US" sz="1300"/>
              <a:pPr algn="r"/>
              <a:t>8</a:t>
            </a:fld>
            <a:endParaRPr lang="en-US" sz="130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F4D64E8-B439-4D0E-8F44-F2A17999CA1B}" type="slidenum">
              <a:rPr lang="en-US" smtClean="0"/>
              <a:pPr>
                <a:defRPr/>
              </a:pPr>
              <a:t>10</a:t>
            </a:fld>
            <a:endParaRPr lang="en-U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F4D64E8-B439-4D0E-8F44-F2A17999CA1B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11</a:t>
            </a:fld>
            <a:endParaRPr 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837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dirty="0" smtClean="0"/>
              <a:t>If you would like to continue</a:t>
            </a:r>
            <a:r>
              <a:rPr lang="en-US" baseline="0" dirty="0" smtClean="0"/>
              <a:t> a conversation just let us know your interests, your questions, </a:t>
            </a:r>
            <a:r>
              <a:rPr lang="en-US" baseline="0" smtClean="0"/>
              <a:t>and your schedule</a:t>
            </a:r>
            <a:r>
              <a:rPr lang="en-US" baseline="0" dirty="0" smtClean="0"/>
              <a:t>.</a:t>
            </a:r>
            <a:endParaRPr lang="en-US" dirty="0" smtClean="0"/>
          </a:p>
        </p:txBody>
      </p:sp>
      <p:sp>
        <p:nvSpPr>
          <p:cNvPr id="5837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B06D24C-AF02-4D56-B1EC-84B591166F60}" type="slidenum">
              <a:rPr lang="en-US" smtClean="0"/>
              <a:pPr/>
              <a:t>18</a:t>
            </a:fld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6966" y="2555878"/>
            <a:ext cx="12436475" cy="1765301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93925" y="4664075"/>
            <a:ext cx="10242550" cy="21018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16B5FF-6922-4BA6-A918-8811A51D41A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900">
                <a:solidFill>
                  <a:schemeClr val="tx1"/>
                </a:solidFill>
                <a:latin typeface="Franklin Gothic Medium" pitchFamily="34" charset="0"/>
              </a:defRPr>
            </a:lvl1pPr>
            <a:lvl2pPr>
              <a:defRPr sz="2900">
                <a:solidFill>
                  <a:schemeClr val="tx1"/>
                </a:solidFill>
                <a:latin typeface="Franklin Gothic Medium" pitchFamily="34" charset="0"/>
              </a:defRPr>
            </a:lvl2pPr>
            <a:lvl3pPr>
              <a:defRPr sz="2900">
                <a:solidFill>
                  <a:schemeClr val="tx1"/>
                </a:solidFill>
                <a:latin typeface="Franklin Gothic Medium" pitchFamily="34" charset="0"/>
              </a:defRPr>
            </a:lvl3pPr>
            <a:lvl4pPr>
              <a:defRPr sz="2900">
                <a:solidFill>
                  <a:schemeClr val="tx1"/>
                </a:solidFill>
                <a:latin typeface="Franklin Gothic Medium" pitchFamily="34" charset="0"/>
              </a:defRPr>
            </a:lvl4pPr>
            <a:lvl5pPr>
              <a:defRPr sz="2900">
                <a:solidFill>
                  <a:schemeClr val="tx1"/>
                </a:solidFill>
                <a:latin typeface="Franklin Gothic Medium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7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4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32E6E5-AD63-44DE-9A2B-CB3549B573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5703" y="5287966"/>
            <a:ext cx="12436475" cy="163512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5703" y="3487738"/>
            <a:ext cx="12436475" cy="1800226"/>
          </a:xfrm>
        </p:spPr>
        <p:txBody>
          <a:bodyPr anchor="b"/>
          <a:lstStyle>
            <a:lvl1pPr marL="0" indent="0">
              <a:buNone/>
              <a:defRPr sz="21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86D50E-EB1E-4E59-A682-D13EA2C55D0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1838" y="1920875"/>
            <a:ext cx="6507162" cy="5430838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91402" y="1920875"/>
            <a:ext cx="6507163" cy="5430838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2F4286-D5DF-4DC0-A328-AC3F0F6D79D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1837" y="1841500"/>
            <a:ext cx="6464301" cy="7683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1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1837" y="2609851"/>
            <a:ext cx="6464301" cy="4741862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432675" y="1841500"/>
            <a:ext cx="6465888" cy="7683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1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432675" y="2609851"/>
            <a:ext cx="6465888" cy="4741862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CE128B-EFA1-4236-A68D-200BB2677E1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820FF1-C993-495B-8E17-34D209E50A3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D7AE42-D63A-4C65-83AA-4778DC5CB27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1841" y="327028"/>
            <a:ext cx="4813301" cy="1395413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9763" y="327026"/>
            <a:ext cx="8178800" cy="7024688"/>
          </a:xfrm>
        </p:spPr>
        <p:txBody>
          <a:bodyPr/>
          <a:lstStyle>
            <a:lvl1pPr>
              <a:defRPr sz="32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1841" y="1722441"/>
            <a:ext cx="4813301" cy="56292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300"/>
            </a:lvl2pPr>
            <a:lvl3pPr marL="914400" indent="0">
              <a:buNone/>
              <a:defRPr sz="10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1AAB33-6BE4-41D9-9453-31F2B45D6C6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67028" y="5761038"/>
            <a:ext cx="8778875" cy="679450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67028" y="735015"/>
            <a:ext cx="8778875" cy="493871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900"/>
            </a:lvl2pPr>
            <a:lvl3pPr marL="914400" indent="0">
              <a:buNone/>
              <a:defRPr sz="2400"/>
            </a:lvl3pPr>
            <a:lvl4pPr marL="1371600" indent="0">
              <a:buNone/>
              <a:defRPr sz="2100"/>
            </a:lvl4pPr>
            <a:lvl5pPr marL="1828800" indent="0">
              <a:buNone/>
              <a:defRPr sz="2100"/>
            </a:lvl5pPr>
            <a:lvl6pPr marL="2286000" indent="0">
              <a:buNone/>
              <a:defRPr sz="2100"/>
            </a:lvl6pPr>
            <a:lvl7pPr marL="2743200" indent="0">
              <a:buNone/>
              <a:defRPr sz="2100"/>
            </a:lvl7pPr>
            <a:lvl8pPr marL="3200400" indent="0">
              <a:buNone/>
              <a:defRPr sz="2100"/>
            </a:lvl8pPr>
            <a:lvl9pPr marL="3657600" indent="0">
              <a:buNone/>
              <a:defRPr sz="21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867028" y="6440488"/>
            <a:ext cx="8778875" cy="9667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300"/>
            </a:lvl2pPr>
            <a:lvl3pPr marL="914400" indent="0">
              <a:buNone/>
              <a:defRPr sz="10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E3D130-9DAD-4EFB-BF2F-CF625DC0A7E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0640D6-8C4B-45DA-A416-F2CB6652D96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607678" y="330200"/>
            <a:ext cx="3290888" cy="702151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1838" y="330200"/>
            <a:ext cx="9723437" cy="702151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871B27-F906-427E-ABAE-2CD975C85C0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2556511"/>
            <a:ext cx="12435840" cy="176403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94560" y="4663440"/>
            <a:ext cx="10241280" cy="210312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7315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4630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21945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9260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43891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51206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8521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ABF12A-C8EC-4B23-B112-053616C68FB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03/21/2012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532922-B808-481F-97C7-9F466868F656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ABF12A-C8EC-4B23-B112-053616C68FB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03/21/2012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532922-B808-481F-97C7-9F466868F656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5701" y="5288281"/>
            <a:ext cx="12435840" cy="1634490"/>
          </a:xfrm>
        </p:spPr>
        <p:txBody>
          <a:bodyPr anchor="t"/>
          <a:lstStyle>
            <a:lvl1pPr algn="l">
              <a:defRPr sz="64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5701" y="3488056"/>
            <a:ext cx="12435840" cy="1800224"/>
          </a:xfrm>
        </p:spPr>
        <p:txBody>
          <a:bodyPr anchor="b"/>
          <a:lstStyle>
            <a:lvl1pPr marL="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1pPr>
            <a:lvl2pPr marL="731520" indent="0">
              <a:buNone/>
              <a:defRPr sz="2900">
                <a:solidFill>
                  <a:schemeClr val="tx1">
                    <a:tint val="75000"/>
                  </a:schemeClr>
                </a:solidFill>
              </a:defRPr>
            </a:lvl2pPr>
            <a:lvl3pPr marL="1463040" indent="0">
              <a:buNone/>
              <a:defRPr sz="2600">
                <a:solidFill>
                  <a:schemeClr val="tx1">
                    <a:tint val="75000"/>
                  </a:schemeClr>
                </a:solidFill>
              </a:defRPr>
            </a:lvl3pPr>
            <a:lvl4pPr marL="219456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4pPr>
            <a:lvl5pPr marL="292608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5pPr>
            <a:lvl6pPr marL="365760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6pPr>
            <a:lvl7pPr marL="438912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7pPr>
            <a:lvl8pPr marL="512064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8pPr>
            <a:lvl9pPr marL="585216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ABF12A-C8EC-4B23-B112-053616C68FB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03/21/2012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532922-B808-481F-97C7-9F466868F656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1520" y="1440181"/>
            <a:ext cx="6461760" cy="4072890"/>
          </a:xfrm>
        </p:spPr>
        <p:txBody>
          <a:bodyPr/>
          <a:lstStyle>
            <a:lvl1pPr>
              <a:defRPr sz="4500"/>
            </a:lvl1pPr>
            <a:lvl2pPr>
              <a:defRPr sz="3800"/>
            </a:lvl2pPr>
            <a:lvl3pPr>
              <a:defRPr sz="3200"/>
            </a:lvl3pPr>
            <a:lvl4pPr>
              <a:defRPr sz="2900"/>
            </a:lvl4pPr>
            <a:lvl5pPr>
              <a:defRPr sz="2900"/>
            </a:lvl5pPr>
            <a:lvl6pPr>
              <a:defRPr sz="2900"/>
            </a:lvl6pPr>
            <a:lvl7pPr>
              <a:defRPr sz="2900"/>
            </a:lvl7pPr>
            <a:lvl8pPr>
              <a:defRPr sz="2900"/>
            </a:lvl8pPr>
            <a:lvl9pPr>
              <a:defRPr sz="29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437120" y="1440181"/>
            <a:ext cx="6461760" cy="4072890"/>
          </a:xfrm>
        </p:spPr>
        <p:txBody>
          <a:bodyPr/>
          <a:lstStyle>
            <a:lvl1pPr>
              <a:defRPr sz="4500"/>
            </a:lvl1pPr>
            <a:lvl2pPr>
              <a:defRPr sz="3800"/>
            </a:lvl2pPr>
            <a:lvl3pPr>
              <a:defRPr sz="3200"/>
            </a:lvl3pPr>
            <a:lvl4pPr>
              <a:defRPr sz="2900"/>
            </a:lvl4pPr>
            <a:lvl5pPr>
              <a:defRPr sz="2900"/>
            </a:lvl5pPr>
            <a:lvl6pPr>
              <a:defRPr sz="2900"/>
            </a:lvl6pPr>
            <a:lvl7pPr>
              <a:defRPr sz="2900"/>
            </a:lvl7pPr>
            <a:lvl8pPr>
              <a:defRPr sz="2900"/>
            </a:lvl8pPr>
            <a:lvl9pPr>
              <a:defRPr sz="29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ABF12A-C8EC-4B23-B112-053616C68FB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03/21/2012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532922-B808-481F-97C7-9F466868F656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1520" y="329566"/>
            <a:ext cx="13167360" cy="13716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1520" y="1842136"/>
            <a:ext cx="6464301" cy="767715"/>
          </a:xfrm>
        </p:spPr>
        <p:txBody>
          <a:bodyPr anchor="b"/>
          <a:lstStyle>
            <a:lvl1pPr marL="0" indent="0">
              <a:buNone/>
              <a:defRPr sz="3800" b="1"/>
            </a:lvl1pPr>
            <a:lvl2pPr marL="731520" indent="0">
              <a:buNone/>
              <a:defRPr sz="3200" b="1"/>
            </a:lvl2pPr>
            <a:lvl3pPr marL="1463040" indent="0">
              <a:buNone/>
              <a:defRPr sz="2900" b="1"/>
            </a:lvl3pPr>
            <a:lvl4pPr marL="2194560" indent="0">
              <a:buNone/>
              <a:defRPr sz="2600" b="1"/>
            </a:lvl4pPr>
            <a:lvl5pPr marL="2926080" indent="0">
              <a:buNone/>
              <a:defRPr sz="2600" b="1"/>
            </a:lvl5pPr>
            <a:lvl6pPr marL="3657600" indent="0">
              <a:buNone/>
              <a:defRPr sz="2600" b="1"/>
            </a:lvl6pPr>
            <a:lvl7pPr marL="4389120" indent="0">
              <a:buNone/>
              <a:defRPr sz="2600" b="1"/>
            </a:lvl7pPr>
            <a:lvl8pPr marL="5120640" indent="0">
              <a:buNone/>
              <a:defRPr sz="2600" b="1"/>
            </a:lvl8pPr>
            <a:lvl9pPr marL="5852160" indent="0">
              <a:buNone/>
              <a:defRPr sz="2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1520" y="2609849"/>
            <a:ext cx="6464301" cy="4741546"/>
          </a:xfrm>
        </p:spPr>
        <p:txBody>
          <a:bodyPr/>
          <a:lstStyle>
            <a:lvl1pPr>
              <a:defRPr sz="3800"/>
            </a:lvl1pPr>
            <a:lvl2pPr>
              <a:defRPr sz="3200"/>
            </a:lvl2pPr>
            <a:lvl3pPr>
              <a:defRPr sz="2900"/>
            </a:lvl3pPr>
            <a:lvl4pPr>
              <a:defRPr sz="2600"/>
            </a:lvl4pPr>
            <a:lvl5pPr>
              <a:defRPr sz="2600"/>
            </a:lvl5pPr>
            <a:lvl6pPr>
              <a:defRPr sz="2600"/>
            </a:lvl6pPr>
            <a:lvl7pPr>
              <a:defRPr sz="2600"/>
            </a:lvl7pPr>
            <a:lvl8pPr>
              <a:defRPr sz="2600"/>
            </a:lvl8pPr>
            <a:lvl9pPr>
              <a:defRPr sz="2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432042" y="1842136"/>
            <a:ext cx="6466840" cy="767715"/>
          </a:xfrm>
        </p:spPr>
        <p:txBody>
          <a:bodyPr anchor="b"/>
          <a:lstStyle>
            <a:lvl1pPr marL="0" indent="0">
              <a:buNone/>
              <a:defRPr sz="3800" b="1"/>
            </a:lvl1pPr>
            <a:lvl2pPr marL="731520" indent="0">
              <a:buNone/>
              <a:defRPr sz="3200" b="1"/>
            </a:lvl2pPr>
            <a:lvl3pPr marL="1463040" indent="0">
              <a:buNone/>
              <a:defRPr sz="2900" b="1"/>
            </a:lvl3pPr>
            <a:lvl4pPr marL="2194560" indent="0">
              <a:buNone/>
              <a:defRPr sz="2600" b="1"/>
            </a:lvl4pPr>
            <a:lvl5pPr marL="2926080" indent="0">
              <a:buNone/>
              <a:defRPr sz="2600" b="1"/>
            </a:lvl5pPr>
            <a:lvl6pPr marL="3657600" indent="0">
              <a:buNone/>
              <a:defRPr sz="2600" b="1"/>
            </a:lvl6pPr>
            <a:lvl7pPr marL="4389120" indent="0">
              <a:buNone/>
              <a:defRPr sz="2600" b="1"/>
            </a:lvl7pPr>
            <a:lvl8pPr marL="5120640" indent="0">
              <a:buNone/>
              <a:defRPr sz="2600" b="1"/>
            </a:lvl8pPr>
            <a:lvl9pPr marL="5852160" indent="0">
              <a:buNone/>
              <a:defRPr sz="2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432042" y="2609849"/>
            <a:ext cx="6466840" cy="4741546"/>
          </a:xfrm>
        </p:spPr>
        <p:txBody>
          <a:bodyPr/>
          <a:lstStyle>
            <a:lvl1pPr>
              <a:defRPr sz="3800"/>
            </a:lvl1pPr>
            <a:lvl2pPr>
              <a:defRPr sz="3200"/>
            </a:lvl2pPr>
            <a:lvl3pPr>
              <a:defRPr sz="2900"/>
            </a:lvl3pPr>
            <a:lvl4pPr>
              <a:defRPr sz="2600"/>
            </a:lvl4pPr>
            <a:lvl5pPr>
              <a:defRPr sz="2600"/>
            </a:lvl5pPr>
            <a:lvl6pPr>
              <a:defRPr sz="2600"/>
            </a:lvl6pPr>
            <a:lvl7pPr>
              <a:defRPr sz="2600"/>
            </a:lvl7pPr>
            <a:lvl8pPr>
              <a:defRPr sz="2600"/>
            </a:lvl8pPr>
            <a:lvl9pPr>
              <a:defRPr sz="2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ABF12A-C8EC-4B23-B112-053616C68FB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03/21/2012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532922-B808-481F-97C7-9F466868F656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ABF12A-C8EC-4B23-B112-053616C68FB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03/21/2012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532922-B808-481F-97C7-9F466868F656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ABF12A-C8EC-4B23-B112-053616C68FB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03/21/2012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532922-B808-481F-97C7-9F466868F656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1524" y="327659"/>
            <a:ext cx="4813301" cy="1394461"/>
          </a:xfrm>
        </p:spPr>
        <p:txBody>
          <a:bodyPr anchor="b"/>
          <a:lstStyle>
            <a:lvl1pPr algn="l">
              <a:defRPr sz="32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20080" y="327663"/>
            <a:ext cx="8178800" cy="7023736"/>
          </a:xfrm>
        </p:spPr>
        <p:txBody>
          <a:bodyPr/>
          <a:lstStyle>
            <a:lvl1pPr>
              <a:defRPr sz="5100"/>
            </a:lvl1pPr>
            <a:lvl2pPr>
              <a:defRPr sz="4500"/>
            </a:lvl2pPr>
            <a:lvl3pPr>
              <a:defRPr sz="3800"/>
            </a:lvl3pPr>
            <a:lvl4pPr>
              <a:defRPr sz="3200"/>
            </a:lvl4pPr>
            <a:lvl5pPr>
              <a:defRPr sz="3200"/>
            </a:lvl5pPr>
            <a:lvl6pPr>
              <a:defRPr sz="3200"/>
            </a:lvl6pPr>
            <a:lvl7pPr>
              <a:defRPr sz="3200"/>
            </a:lvl7pPr>
            <a:lvl8pPr>
              <a:defRPr sz="3200"/>
            </a:lvl8pPr>
            <a:lvl9pPr>
              <a:defRPr sz="3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1524" y="1722124"/>
            <a:ext cx="4813301" cy="5629275"/>
          </a:xfrm>
        </p:spPr>
        <p:txBody>
          <a:bodyPr/>
          <a:lstStyle>
            <a:lvl1pPr marL="0" indent="0">
              <a:buNone/>
              <a:defRPr sz="2200"/>
            </a:lvl1pPr>
            <a:lvl2pPr marL="731520" indent="0">
              <a:buNone/>
              <a:defRPr sz="1900"/>
            </a:lvl2pPr>
            <a:lvl3pPr marL="1463040" indent="0">
              <a:buNone/>
              <a:defRPr sz="1600"/>
            </a:lvl3pPr>
            <a:lvl4pPr marL="2194560" indent="0">
              <a:buNone/>
              <a:defRPr sz="1400"/>
            </a:lvl4pPr>
            <a:lvl5pPr marL="2926080" indent="0">
              <a:buNone/>
              <a:defRPr sz="1400"/>
            </a:lvl5pPr>
            <a:lvl6pPr marL="3657600" indent="0">
              <a:buNone/>
              <a:defRPr sz="1400"/>
            </a:lvl6pPr>
            <a:lvl7pPr marL="4389120" indent="0">
              <a:buNone/>
              <a:defRPr sz="1400"/>
            </a:lvl7pPr>
            <a:lvl8pPr marL="5120640" indent="0">
              <a:buNone/>
              <a:defRPr sz="1400"/>
            </a:lvl8pPr>
            <a:lvl9pPr marL="585216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ABF12A-C8EC-4B23-B112-053616C68FB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03/21/2012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532922-B808-481F-97C7-9F466868F656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67661" y="5760720"/>
            <a:ext cx="8778240" cy="680086"/>
          </a:xfrm>
        </p:spPr>
        <p:txBody>
          <a:bodyPr anchor="b"/>
          <a:lstStyle>
            <a:lvl1pPr algn="l">
              <a:defRPr sz="32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67661" y="735330"/>
            <a:ext cx="8778240" cy="4937760"/>
          </a:xfrm>
        </p:spPr>
        <p:txBody>
          <a:bodyPr/>
          <a:lstStyle>
            <a:lvl1pPr marL="0" indent="0">
              <a:buNone/>
              <a:defRPr sz="5100"/>
            </a:lvl1pPr>
            <a:lvl2pPr marL="731520" indent="0">
              <a:buNone/>
              <a:defRPr sz="4500"/>
            </a:lvl2pPr>
            <a:lvl3pPr marL="1463040" indent="0">
              <a:buNone/>
              <a:defRPr sz="3800"/>
            </a:lvl3pPr>
            <a:lvl4pPr marL="2194560" indent="0">
              <a:buNone/>
              <a:defRPr sz="3200"/>
            </a:lvl4pPr>
            <a:lvl5pPr marL="2926080" indent="0">
              <a:buNone/>
              <a:defRPr sz="3200"/>
            </a:lvl5pPr>
            <a:lvl6pPr marL="3657600" indent="0">
              <a:buNone/>
              <a:defRPr sz="3200"/>
            </a:lvl6pPr>
            <a:lvl7pPr marL="4389120" indent="0">
              <a:buNone/>
              <a:defRPr sz="3200"/>
            </a:lvl7pPr>
            <a:lvl8pPr marL="5120640" indent="0">
              <a:buNone/>
              <a:defRPr sz="3200"/>
            </a:lvl8pPr>
            <a:lvl9pPr marL="5852160" indent="0">
              <a:buNone/>
              <a:defRPr sz="32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867661" y="6440807"/>
            <a:ext cx="8778240" cy="965835"/>
          </a:xfrm>
        </p:spPr>
        <p:txBody>
          <a:bodyPr/>
          <a:lstStyle>
            <a:lvl1pPr marL="0" indent="0">
              <a:buNone/>
              <a:defRPr sz="2200"/>
            </a:lvl1pPr>
            <a:lvl2pPr marL="731520" indent="0">
              <a:buNone/>
              <a:defRPr sz="1900"/>
            </a:lvl2pPr>
            <a:lvl3pPr marL="1463040" indent="0">
              <a:buNone/>
              <a:defRPr sz="1600"/>
            </a:lvl3pPr>
            <a:lvl4pPr marL="2194560" indent="0">
              <a:buNone/>
              <a:defRPr sz="1400"/>
            </a:lvl4pPr>
            <a:lvl5pPr marL="2926080" indent="0">
              <a:buNone/>
              <a:defRPr sz="1400"/>
            </a:lvl5pPr>
            <a:lvl6pPr marL="3657600" indent="0">
              <a:buNone/>
              <a:defRPr sz="1400"/>
            </a:lvl6pPr>
            <a:lvl7pPr marL="4389120" indent="0">
              <a:buNone/>
              <a:defRPr sz="1400"/>
            </a:lvl7pPr>
            <a:lvl8pPr marL="5120640" indent="0">
              <a:buNone/>
              <a:defRPr sz="1400"/>
            </a:lvl8pPr>
            <a:lvl9pPr marL="585216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ABF12A-C8EC-4B23-B112-053616C68FB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03/21/2012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532922-B808-481F-97C7-9F466868F656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ABF12A-C8EC-4B23-B112-053616C68FB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03/21/2012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532922-B808-481F-97C7-9F466868F656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607040" y="247649"/>
            <a:ext cx="3291840" cy="526542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1520" y="247649"/>
            <a:ext cx="9631680" cy="5265421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ABF12A-C8EC-4B23-B112-053616C68FB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03/21/2012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532922-B808-481F-97C7-9F466868F656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6966" y="2555878"/>
            <a:ext cx="12436475" cy="1765301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93925" y="4664075"/>
            <a:ext cx="10242550" cy="21018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16B5FF-6922-4BA6-A918-8811A51D41AC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900">
                <a:solidFill>
                  <a:schemeClr val="tx1"/>
                </a:solidFill>
                <a:latin typeface="Franklin Gothic Medium" pitchFamily="34" charset="0"/>
              </a:defRPr>
            </a:lvl1pPr>
            <a:lvl2pPr>
              <a:defRPr sz="2900">
                <a:solidFill>
                  <a:schemeClr val="tx1"/>
                </a:solidFill>
                <a:latin typeface="Franklin Gothic Medium" pitchFamily="34" charset="0"/>
              </a:defRPr>
            </a:lvl2pPr>
            <a:lvl3pPr>
              <a:defRPr sz="2900">
                <a:solidFill>
                  <a:schemeClr val="tx1"/>
                </a:solidFill>
                <a:latin typeface="Franklin Gothic Medium" pitchFamily="34" charset="0"/>
              </a:defRPr>
            </a:lvl3pPr>
            <a:lvl4pPr>
              <a:defRPr sz="2900">
                <a:solidFill>
                  <a:schemeClr val="tx1"/>
                </a:solidFill>
                <a:latin typeface="Franklin Gothic Medium" pitchFamily="34" charset="0"/>
              </a:defRPr>
            </a:lvl4pPr>
            <a:lvl5pPr>
              <a:defRPr sz="2900">
                <a:solidFill>
                  <a:schemeClr val="tx1"/>
                </a:solidFill>
                <a:latin typeface="Franklin Gothic Medium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7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4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5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32E6E5-AD63-44DE-9A2B-CB3549B57337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5703" y="5287966"/>
            <a:ext cx="12436475" cy="163512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5703" y="3487738"/>
            <a:ext cx="12436475" cy="1800226"/>
          </a:xfrm>
        </p:spPr>
        <p:txBody>
          <a:bodyPr anchor="b"/>
          <a:lstStyle>
            <a:lvl1pPr marL="0" indent="0">
              <a:buNone/>
              <a:defRPr sz="21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86D50E-EB1E-4E59-A682-D13EA2C55D03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1838" y="1920875"/>
            <a:ext cx="6507162" cy="5430838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91402" y="1920875"/>
            <a:ext cx="6507163" cy="5430838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2F4286-D5DF-4DC0-A328-AC3F0F6D79DB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1837" y="1841500"/>
            <a:ext cx="6464301" cy="7683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1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1837" y="2609851"/>
            <a:ext cx="6464301" cy="4741862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432675" y="1841500"/>
            <a:ext cx="6465888" cy="7683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1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432675" y="2609851"/>
            <a:ext cx="6465888" cy="4741862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CE128B-EFA1-4236-A68D-200BB2677E10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820FF1-C993-495B-8E17-34D209E50A34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D7AE42-D63A-4C65-83AA-4778DC5CB27F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1841" y="327028"/>
            <a:ext cx="4813301" cy="1395413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9763" y="327026"/>
            <a:ext cx="8178800" cy="7024688"/>
          </a:xfrm>
        </p:spPr>
        <p:txBody>
          <a:bodyPr/>
          <a:lstStyle>
            <a:lvl1pPr>
              <a:defRPr sz="32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1841" y="1722441"/>
            <a:ext cx="4813301" cy="56292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300"/>
            </a:lvl2pPr>
            <a:lvl3pPr marL="914400" indent="0">
              <a:buNone/>
              <a:defRPr sz="10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1AAB33-6BE4-41D9-9453-31F2B45D6C65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67028" y="5761038"/>
            <a:ext cx="8778875" cy="679450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67028" y="735015"/>
            <a:ext cx="8778875" cy="493871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900"/>
            </a:lvl2pPr>
            <a:lvl3pPr marL="914400" indent="0">
              <a:buNone/>
              <a:defRPr sz="2400"/>
            </a:lvl3pPr>
            <a:lvl4pPr marL="1371600" indent="0">
              <a:buNone/>
              <a:defRPr sz="2100"/>
            </a:lvl4pPr>
            <a:lvl5pPr marL="1828800" indent="0">
              <a:buNone/>
              <a:defRPr sz="2100"/>
            </a:lvl5pPr>
            <a:lvl6pPr marL="2286000" indent="0">
              <a:buNone/>
              <a:defRPr sz="2100"/>
            </a:lvl6pPr>
            <a:lvl7pPr marL="2743200" indent="0">
              <a:buNone/>
              <a:defRPr sz="2100"/>
            </a:lvl7pPr>
            <a:lvl8pPr marL="3200400" indent="0">
              <a:buNone/>
              <a:defRPr sz="2100"/>
            </a:lvl8pPr>
            <a:lvl9pPr marL="3657600" indent="0">
              <a:buNone/>
              <a:defRPr sz="21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867028" y="6440488"/>
            <a:ext cx="8778875" cy="9667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300"/>
            </a:lvl2pPr>
            <a:lvl3pPr marL="914400" indent="0">
              <a:buNone/>
              <a:defRPr sz="10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E3D130-9DAD-4EFB-BF2F-CF625DC0A7E2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0640D6-8C4B-45DA-A416-F2CB6652D960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607678" y="330200"/>
            <a:ext cx="3290888" cy="702151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1838" y="330200"/>
            <a:ext cx="9723437" cy="702151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871B27-F906-427E-ABAE-2CD975C85C08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6966" y="2555878"/>
            <a:ext cx="12436475" cy="1765301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93925" y="4664075"/>
            <a:ext cx="10242550" cy="21018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16B5FF-6922-4BA6-A918-8811A51D41AC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900">
                <a:solidFill>
                  <a:schemeClr val="tx1"/>
                </a:solidFill>
                <a:latin typeface="Franklin Gothic Medium" pitchFamily="34" charset="0"/>
              </a:defRPr>
            </a:lvl1pPr>
            <a:lvl2pPr>
              <a:defRPr sz="2900">
                <a:solidFill>
                  <a:schemeClr val="tx1"/>
                </a:solidFill>
                <a:latin typeface="Franklin Gothic Medium" pitchFamily="34" charset="0"/>
              </a:defRPr>
            </a:lvl2pPr>
            <a:lvl3pPr>
              <a:defRPr sz="2900">
                <a:solidFill>
                  <a:schemeClr val="tx1"/>
                </a:solidFill>
                <a:latin typeface="Franklin Gothic Medium" pitchFamily="34" charset="0"/>
              </a:defRPr>
            </a:lvl3pPr>
            <a:lvl4pPr>
              <a:defRPr sz="2900">
                <a:solidFill>
                  <a:schemeClr val="tx1"/>
                </a:solidFill>
                <a:latin typeface="Franklin Gothic Medium" pitchFamily="34" charset="0"/>
              </a:defRPr>
            </a:lvl4pPr>
            <a:lvl5pPr>
              <a:defRPr sz="2900">
                <a:solidFill>
                  <a:schemeClr val="tx1"/>
                </a:solidFill>
                <a:latin typeface="Franklin Gothic Medium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7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4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5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32E6E5-AD63-44DE-9A2B-CB3549B57337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5703" y="5287966"/>
            <a:ext cx="12436475" cy="163512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5703" y="3487738"/>
            <a:ext cx="12436475" cy="1800226"/>
          </a:xfrm>
        </p:spPr>
        <p:txBody>
          <a:bodyPr anchor="b"/>
          <a:lstStyle>
            <a:lvl1pPr marL="0" indent="0">
              <a:buNone/>
              <a:defRPr sz="21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86D50E-EB1E-4E59-A682-D13EA2C55D03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1838" y="1920875"/>
            <a:ext cx="6507162" cy="5430838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91402" y="1920875"/>
            <a:ext cx="6507163" cy="5430838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2F4286-D5DF-4DC0-A328-AC3F0F6D79DB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1837" y="1841500"/>
            <a:ext cx="6464301" cy="7683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1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1837" y="2609851"/>
            <a:ext cx="6464301" cy="4741862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432675" y="1841500"/>
            <a:ext cx="6465888" cy="7683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1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432675" y="2609851"/>
            <a:ext cx="6465888" cy="4741862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CE128B-EFA1-4236-A68D-200BB2677E10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820FF1-C993-495B-8E17-34D209E50A34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D7AE42-D63A-4C65-83AA-4778DC5CB27F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1841" y="327028"/>
            <a:ext cx="4813301" cy="1395413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9763" y="327026"/>
            <a:ext cx="8178800" cy="7024688"/>
          </a:xfrm>
        </p:spPr>
        <p:txBody>
          <a:bodyPr/>
          <a:lstStyle>
            <a:lvl1pPr>
              <a:defRPr sz="32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1841" y="1722441"/>
            <a:ext cx="4813301" cy="56292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300"/>
            </a:lvl2pPr>
            <a:lvl3pPr marL="914400" indent="0">
              <a:buNone/>
              <a:defRPr sz="10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1AAB33-6BE4-41D9-9453-31F2B45D6C65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67028" y="5761038"/>
            <a:ext cx="8778875" cy="679450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67028" y="735015"/>
            <a:ext cx="8778875" cy="493871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900"/>
            </a:lvl2pPr>
            <a:lvl3pPr marL="914400" indent="0">
              <a:buNone/>
              <a:defRPr sz="2400"/>
            </a:lvl3pPr>
            <a:lvl4pPr marL="1371600" indent="0">
              <a:buNone/>
              <a:defRPr sz="2100"/>
            </a:lvl4pPr>
            <a:lvl5pPr marL="1828800" indent="0">
              <a:buNone/>
              <a:defRPr sz="2100"/>
            </a:lvl5pPr>
            <a:lvl6pPr marL="2286000" indent="0">
              <a:buNone/>
              <a:defRPr sz="2100"/>
            </a:lvl6pPr>
            <a:lvl7pPr marL="2743200" indent="0">
              <a:buNone/>
              <a:defRPr sz="2100"/>
            </a:lvl7pPr>
            <a:lvl8pPr marL="3200400" indent="0">
              <a:buNone/>
              <a:defRPr sz="2100"/>
            </a:lvl8pPr>
            <a:lvl9pPr marL="3657600" indent="0">
              <a:buNone/>
              <a:defRPr sz="21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867028" y="6440488"/>
            <a:ext cx="8778875" cy="9667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300"/>
            </a:lvl2pPr>
            <a:lvl3pPr marL="914400" indent="0">
              <a:buNone/>
              <a:defRPr sz="10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E3D130-9DAD-4EFB-BF2F-CF625DC0A7E2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0640D6-8C4B-45DA-A416-F2CB6652D960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607678" y="330200"/>
            <a:ext cx="3290888" cy="702151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1838" y="330200"/>
            <a:ext cx="9723437" cy="702151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871B27-F906-427E-ABAE-2CD975C85C08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2556511"/>
            <a:ext cx="12435840" cy="176403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94560" y="4663440"/>
            <a:ext cx="10241280" cy="210312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7315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4630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21945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9260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43891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51206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8521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929A5A-A863-489A-BB37-748A3E4AA258}" type="datetimeFigureOut">
              <a:rPr lang="en-US" smtClean="0">
                <a:solidFill>
                  <a:prstClr val="white"/>
                </a:solidFill>
              </a:rPr>
              <a:pPr/>
              <a:t>03/21/2012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372F2-E31E-45EE-9A2C-512C93FC1600}" type="slidenum">
              <a:rPr lang="en-US" smtClean="0">
                <a:solidFill>
                  <a:prstClr val="white"/>
                </a:solidFill>
              </a:rPr>
              <a:pPr/>
              <a:t>‹#›</a:t>
            </a:fld>
            <a:endParaRPr lang="en-US" dirty="0">
              <a:solidFill>
                <a:prstClr val="white"/>
              </a:solidFill>
            </a:endParaRPr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929A5A-A863-489A-BB37-748A3E4AA258}" type="datetimeFigureOut">
              <a:rPr lang="en-US" smtClean="0">
                <a:solidFill>
                  <a:prstClr val="white"/>
                </a:solidFill>
              </a:rPr>
              <a:pPr/>
              <a:t>03/21/2012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372F2-E31E-45EE-9A2C-512C93FC1600}" type="slidenum">
              <a:rPr lang="en-US" smtClean="0">
                <a:solidFill>
                  <a:prstClr val="white"/>
                </a:solidFill>
              </a:rPr>
              <a:pPr/>
              <a:t>‹#›</a:t>
            </a:fld>
            <a:endParaRPr lang="en-US" dirty="0">
              <a:solidFill>
                <a:prstClr val="white"/>
              </a:solidFill>
            </a:endParaRPr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5701" y="5288281"/>
            <a:ext cx="12435840" cy="1634490"/>
          </a:xfrm>
        </p:spPr>
        <p:txBody>
          <a:bodyPr anchor="t"/>
          <a:lstStyle>
            <a:lvl1pPr algn="l">
              <a:defRPr sz="64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5701" y="3488056"/>
            <a:ext cx="12435840" cy="1800224"/>
          </a:xfrm>
        </p:spPr>
        <p:txBody>
          <a:bodyPr anchor="b"/>
          <a:lstStyle>
            <a:lvl1pPr marL="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1pPr>
            <a:lvl2pPr marL="731520" indent="0">
              <a:buNone/>
              <a:defRPr sz="2900">
                <a:solidFill>
                  <a:schemeClr val="tx1">
                    <a:tint val="75000"/>
                  </a:schemeClr>
                </a:solidFill>
              </a:defRPr>
            </a:lvl2pPr>
            <a:lvl3pPr marL="1463040" indent="0">
              <a:buNone/>
              <a:defRPr sz="2600">
                <a:solidFill>
                  <a:schemeClr val="tx1">
                    <a:tint val="75000"/>
                  </a:schemeClr>
                </a:solidFill>
              </a:defRPr>
            </a:lvl3pPr>
            <a:lvl4pPr marL="219456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4pPr>
            <a:lvl5pPr marL="292608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5pPr>
            <a:lvl6pPr marL="365760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6pPr>
            <a:lvl7pPr marL="438912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7pPr>
            <a:lvl8pPr marL="512064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8pPr>
            <a:lvl9pPr marL="585216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929A5A-A863-489A-BB37-748A3E4AA258}" type="datetimeFigureOut">
              <a:rPr lang="en-US" smtClean="0">
                <a:solidFill>
                  <a:prstClr val="white"/>
                </a:solidFill>
              </a:rPr>
              <a:pPr/>
              <a:t>03/21/2012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372F2-E31E-45EE-9A2C-512C93FC1600}" type="slidenum">
              <a:rPr lang="en-US" smtClean="0">
                <a:solidFill>
                  <a:prstClr val="white"/>
                </a:solidFill>
              </a:rPr>
              <a:pPr/>
              <a:t>‹#›</a:t>
            </a:fld>
            <a:endParaRPr lang="en-US" dirty="0">
              <a:solidFill>
                <a:prstClr val="white"/>
              </a:solidFill>
            </a:endParaRPr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1520" y="1920242"/>
            <a:ext cx="6461760" cy="5431155"/>
          </a:xfrm>
        </p:spPr>
        <p:txBody>
          <a:bodyPr/>
          <a:lstStyle>
            <a:lvl1pPr>
              <a:defRPr sz="4500"/>
            </a:lvl1pPr>
            <a:lvl2pPr>
              <a:defRPr sz="3800"/>
            </a:lvl2pPr>
            <a:lvl3pPr>
              <a:defRPr sz="3200"/>
            </a:lvl3pPr>
            <a:lvl4pPr>
              <a:defRPr sz="2900"/>
            </a:lvl4pPr>
            <a:lvl5pPr>
              <a:defRPr sz="2900"/>
            </a:lvl5pPr>
            <a:lvl6pPr>
              <a:defRPr sz="2900"/>
            </a:lvl6pPr>
            <a:lvl7pPr>
              <a:defRPr sz="2900"/>
            </a:lvl7pPr>
            <a:lvl8pPr>
              <a:defRPr sz="2900"/>
            </a:lvl8pPr>
            <a:lvl9pPr>
              <a:defRPr sz="29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437120" y="1920242"/>
            <a:ext cx="6461760" cy="5431155"/>
          </a:xfrm>
        </p:spPr>
        <p:txBody>
          <a:bodyPr/>
          <a:lstStyle>
            <a:lvl1pPr>
              <a:defRPr sz="4500"/>
            </a:lvl1pPr>
            <a:lvl2pPr>
              <a:defRPr sz="3800"/>
            </a:lvl2pPr>
            <a:lvl3pPr>
              <a:defRPr sz="3200"/>
            </a:lvl3pPr>
            <a:lvl4pPr>
              <a:defRPr sz="2900"/>
            </a:lvl4pPr>
            <a:lvl5pPr>
              <a:defRPr sz="2900"/>
            </a:lvl5pPr>
            <a:lvl6pPr>
              <a:defRPr sz="2900"/>
            </a:lvl6pPr>
            <a:lvl7pPr>
              <a:defRPr sz="2900"/>
            </a:lvl7pPr>
            <a:lvl8pPr>
              <a:defRPr sz="2900"/>
            </a:lvl8pPr>
            <a:lvl9pPr>
              <a:defRPr sz="29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929A5A-A863-489A-BB37-748A3E4AA258}" type="datetimeFigureOut">
              <a:rPr lang="en-US" smtClean="0">
                <a:solidFill>
                  <a:prstClr val="white"/>
                </a:solidFill>
              </a:rPr>
              <a:pPr/>
              <a:t>03/21/2012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372F2-E31E-45EE-9A2C-512C93FC1600}" type="slidenum">
              <a:rPr lang="en-US" smtClean="0">
                <a:solidFill>
                  <a:prstClr val="white"/>
                </a:solidFill>
              </a:rPr>
              <a:pPr/>
              <a:t>‹#›</a:t>
            </a:fld>
            <a:endParaRPr lang="en-US" dirty="0">
              <a:solidFill>
                <a:prstClr val="white"/>
              </a:solidFill>
            </a:endParaRPr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1520" y="1842136"/>
            <a:ext cx="6464301" cy="767715"/>
          </a:xfrm>
        </p:spPr>
        <p:txBody>
          <a:bodyPr anchor="b"/>
          <a:lstStyle>
            <a:lvl1pPr marL="0" indent="0">
              <a:buNone/>
              <a:defRPr sz="3800" b="1"/>
            </a:lvl1pPr>
            <a:lvl2pPr marL="731520" indent="0">
              <a:buNone/>
              <a:defRPr sz="3200" b="1"/>
            </a:lvl2pPr>
            <a:lvl3pPr marL="1463040" indent="0">
              <a:buNone/>
              <a:defRPr sz="2900" b="1"/>
            </a:lvl3pPr>
            <a:lvl4pPr marL="2194560" indent="0">
              <a:buNone/>
              <a:defRPr sz="2600" b="1"/>
            </a:lvl4pPr>
            <a:lvl5pPr marL="2926080" indent="0">
              <a:buNone/>
              <a:defRPr sz="2600" b="1"/>
            </a:lvl5pPr>
            <a:lvl6pPr marL="3657600" indent="0">
              <a:buNone/>
              <a:defRPr sz="2600" b="1"/>
            </a:lvl6pPr>
            <a:lvl7pPr marL="4389120" indent="0">
              <a:buNone/>
              <a:defRPr sz="2600" b="1"/>
            </a:lvl7pPr>
            <a:lvl8pPr marL="5120640" indent="0">
              <a:buNone/>
              <a:defRPr sz="2600" b="1"/>
            </a:lvl8pPr>
            <a:lvl9pPr marL="5852160" indent="0">
              <a:buNone/>
              <a:defRPr sz="2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1520" y="2609849"/>
            <a:ext cx="6464301" cy="4741546"/>
          </a:xfrm>
        </p:spPr>
        <p:txBody>
          <a:bodyPr/>
          <a:lstStyle>
            <a:lvl1pPr>
              <a:defRPr sz="3800"/>
            </a:lvl1pPr>
            <a:lvl2pPr>
              <a:defRPr sz="3200"/>
            </a:lvl2pPr>
            <a:lvl3pPr>
              <a:defRPr sz="2900"/>
            </a:lvl3pPr>
            <a:lvl4pPr>
              <a:defRPr sz="2600"/>
            </a:lvl4pPr>
            <a:lvl5pPr>
              <a:defRPr sz="2600"/>
            </a:lvl5pPr>
            <a:lvl6pPr>
              <a:defRPr sz="2600"/>
            </a:lvl6pPr>
            <a:lvl7pPr>
              <a:defRPr sz="2600"/>
            </a:lvl7pPr>
            <a:lvl8pPr>
              <a:defRPr sz="2600"/>
            </a:lvl8pPr>
            <a:lvl9pPr>
              <a:defRPr sz="2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432042" y="1842136"/>
            <a:ext cx="6466840" cy="767715"/>
          </a:xfrm>
        </p:spPr>
        <p:txBody>
          <a:bodyPr anchor="b"/>
          <a:lstStyle>
            <a:lvl1pPr marL="0" indent="0">
              <a:buNone/>
              <a:defRPr sz="3800" b="1"/>
            </a:lvl1pPr>
            <a:lvl2pPr marL="731520" indent="0">
              <a:buNone/>
              <a:defRPr sz="3200" b="1"/>
            </a:lvl2pPr>
            <a:lvl3pPr marL="1463040" indent="0">
              <a:buNone/>
              <a:defRPr sz="2900" b="1"/>
            </a:lvl3pPr>
            <a:lvl4pPr marL="2194560" indent="0">
              <a:buNone/>
              <a:defRPr sz="2600" b="1"/>
            </a:lvl4pPr>
            <a:lvl5pPr marL="2926080" indent="0">
              <a:buNone/>
              <a:defRPr sz="2600" b="1"/>
            </a:lvl5pPr>
            <a:lvl6pPr marL="3657600" indent="0">
              <a:buNone/>
              <a:defRPr sz="2600" b="1"/>
            </a:lvl6pPr>
            <a:lvl7pPr marL="4389120" indent="0">
              <a:buNone/>
              <a:defRPr sz="2600" b="1"/>
            </a:lvl7pPr>
            <a:lvl8pPr marL="5120640" indent="0">
              <a:buNone/>
              <a:defRPr sz="2600" b="1"/>
            </a:lvl8pPr>
            <a:lvl9pPr marL="5852160" indent="0">
              <a:buNone/>
              <a:defRPr sz="2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432042" y="2609849"/>
            <a:ext cx="6466840" cy="4741546"/>
          </a:xfrm>
        </p:spPr>
        <p:txBody>
          <a:bodyPr/>
          <a:lstStyle>
            <a:lvl1pPr>
              <a:defRPr sz="3800"/>
            </a:lvl1pPr>
            <a:lvl2pPr>
              <a:defRPr sz="3200"/>
            </a:lvl2pPr>
            <a:lvl3pPr>
              <a:defRPr sz="2900"/>
            </a:lvl3pPr>
            <a:lvl4pPr>
              <a:defRPr sz="2600"/>
            </a:lvl4pPr>
            <a:lvl5pPr>
              <a:defRPr sz="2600"/>
            </a:lvl5pPr>
            <a:lvl6pPr>
              <a:defRPr sz="2600"/>
            </a:lvl6pPr>
            <a:lvl7pPr>
              <a:defRPr sz="2600"/>
            </a:lvl7pPr>
            <a:lvl8pPr>
              <a:defRPr sz="2600"/>
            </a:lvl8pPr>
            <a:lvl9pPr>
              <a:defRPr sz="2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929A5A-A863-489A-BB37-748A3E4AA258}" type="datetimeFigureOut">
              <a:rPr lang="en-US" smtClean="0">
                <a:solidFill>
                  <a:prstClr val="white"/>
                </a:solidFill>
              </a:rPr>
              <a:pPr/>
              <a:t>03/21/2012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372F2-E31E-45EE-9A2C-512C93FC1600}" type="slidenum">
              <a:rPr lang="en-US" smtClean="0">
                <a:solidFill>
                  <a:prstClr val="white"/>
                </a:solidFill>
              </a:rPr>
              <a:pPr/>
              <a:t>‹#›</a:t>
            </a:fld>
            <a:endParaRPr lang="en-US" dirty="0">
              <a:solidFill>
                <a:prstClr val="white"/>
              </a:solidFill>
            </a:endParaRPr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929A5A-A863-489A-BB37-748A3E4AA258}" type="datetimeFigureOut">
              <a:rPr lang="en-US" smtClean="0">
                <a:solidFill>
                  <a:prstClr val="white"/>
                </a:solidFill>
              </a:rPr>
              <a:pPr/>
              <a:t>03/21/2012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372F2-E31E-45EE-9A2C-512C93FC1600}" type="slidenum">
              <a:rPr lang="en-US" smtClean="0">
                <a:solidFill>
                  <a:prstClr val="white"/>
                </a:solidFill>
              </a:rPr>
              <a:pPr/>
              <a:t>‹#›</a:t>
            </a:fld>
            <a:endParaRPr lang="en-US" dirty="0">
              <a:solidFill>
                <a:prstClr val="white"/>
              </a:solidFill>
            </a:endParaRPr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929A5A-A863-489A-BB37-748A3E4AA258}" type="datetimeFigureOut">
              <a:rPr lang="en-US" smtClean="0">
                <a:solidFill>
                  <a:prstClr val="white"/>
                </a:solidFill>
              </a:rPr>
              <a:pPr/>
              <a:t>03/21/2012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372F2-E31E-45EE-9A2C-512C93FC1600}" type="slidenum">
              <a:rPr lang="en-US" smtClean="0">
                <a:solidFill>
                  <a:prstClr val="white"/>
                </a:solidFill>
              </a:rPr>
              <a:pPr/>
              <a:t>‹#›</a:t>
            </a:fld>
            <a:endParaRPr lang="en-US" dirty="0">
              <a:solidFill>
                <a:prstClr val="white"/>
              </a:solidFill>
            </a:endParaRPr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1522" y="327659"/>
            <a:ext cx="4813301" cy="1394461"/>
          </a:xfrm>
        </p:spPr>
        <p:txBody>
          <a:bodyPr anchor="b"/>
          <a:lstStyle>
            <a:lvl1pPr algn="l">
              <a:defRPr sz="32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20080" y="327662"/>
            <a:ext cx="8178800" cy="7023736"/>
          </a:xfrm>
        </p:spPr>
        <p:txBody>
          <a:bodyPr/>
          <a:lstStyle>
            <a:lvl1pPr>
              <a:defRPr sz="5100"/>
            </a:lvl1pPr>
            <a:lvl2pPr>
              <a:defRPr sz="4500"/>
            </a:lvl2pPr>
            <a:lvl3pPr>
              <a:defRPr sz="3800"/>
            </a:lvl3pPr>
            <a:lvl4pPr>
              <a:defRPr sz="3200"/>
            </a:lvl4pPr>
            <a:lvl5pPr>
              <a:defRPr sz="3200"/>
            </a:lvl5pPr>
            <a:lvl6pPr>
              <a:defRPr sz="3200"/>
            </a:lvl6pPr>
            <a:lvl7pPr>
              <a:defRPr sz="3200"/>
            </a:lvl7pPr>
            <a:lvl8pPr>
              <a:defRPr sz="3200"/>
            </a:lvl8pPr>
            <a:lvl9pPr>
              <a:defRPr sz="3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1522" y="1722123"/>
            <a:ext cx="4813301" cy="5629275"/>
          </a:xfrm>
        </p:spPr>
        <p:txBody>
          <a:bodyPr/>
          <a:lstStyle>
            <a:lvl1pPr marL="0" indent="0">
              <a:buNone/>
              <a:defRPr sz="2200"/>
            </a:lvl1pPr>
            <a:lvl2pPr marL="731520" indent="0">
              <a:buNone/>
              <a:defRPr sz="1900"/>
            </a:lvl2pPr>
            <a:lvl3pPr marL="1463040" indent="0">
              <a:buNone/>
              <a:defRPr sz="1600"/>
            </a:lvl3pPr>
            <a:lvl4pPr marL="2194560" indent="0">
              <a:buNone/>
              <a:defRPr sz="1400"/>
            </a:lvl4pPr>
            <a:lvl5pPr marL="2926080" indent="0">
              <a:buNone/>
              <a:defRPr sz="1400"/>
            </a:lvl5pPr>
            <a:lvl6pPr marL="3657600" indent="0">
              <a:buNone/>
              <a:defRPr sz="1400"/>
            </a:lvl6pPr>
            <a:lvl7pPr marL="4389120" indent="0">
              <a:buNone/>
              <a:defRPr sz="1400"/>
            </a:lvl7pPr>
            <a:lvl8pPr marL="5120640" indent="0">
              <a:buNone/>
              <a:defRPr sz="1400"/>
            </a:lvl8pPr>
            <a:lvl9pPr marL="585216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929A5A-A863-489A-BB37-748A3E4AA258}" type="datetimeFigureOut">
              <a:rPr lang="en-US" smtClean="0">
                <a:solidFill>
                  <a:prstClr val="white"/>
                </a:solidFill>
              </a:rPr>
              <a:pPr/>
              <a:t>03/21/2012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372F2-E31E-45EE-9A2C-512C93FC1600}" type="slidenum">
              <a:rPr lang="en-US" smtClean="0">
                <a:solidFill>
                  <a:prstClr val="white"/>
                </a:solidFill>
              </a:rPr>
              <a:pPr/>
              <a:t>‹#›</a:t>
            </a:fld>
            <a:endParaRPr lang="en-US" dirty="0">
              <a:solidFill>
                <a:prstClr val="white"/>
              </a:solidFill>
            </a:endParaRPr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67661" y="5760720"/>
            <a:ext cx="8778240" cy="680086"/>
          </a:xfrm>
        </p:spPr>
        <p:txBody>
          <a:bodyPr anchor="b"/>
          <a:lstStyle>
            <a:lvl1pPr algn="l">
              <a:defRPr sz="32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67661" y="735330"/>
            <a:ext cx="8778240" cy="4937760"/>
          </a:xfrm>
        </p:spPr>
        <p:txBody>
          <a:bodyPr/>
          <a:lstStyle>
            <a:lvl1pPr marL="0" indent="0">
              <a:buNone/>
              <a:defRPr sz="5100"/>
            </a:lvl1pPr>
            <a:lvl2pPr marL="731520" indent="0">
              <a:buNone/>
              <a:defRPr sz="4500"/>
            </a:lvl2pPr>
            <a:lvl3pPr marL="1463040" indent="0">
              <a:buNone/>
              <a:defRPr sz="3800"/>
            </a:lvl3pPr>
            <a:lvl4pPr marL="2194560" indent="0">
              <a:buNone/>
              <a:defRPr sz="3200"/>
            </a:lvl4pPr>
            <a:lvl5pPr marL="2926080" indent="0">
              <a:buNone/>
              <a:defRPr sz="3200"/>
            </a:lvl5pPr>
            <a:lvl6pPr marL="3657600" indent="0">
              <a:buNone/>
              <a:defRPr sz="3200"/>
            </a:lvl6pPr>
            <a:lvl7pPr marL="4389120" indent="0">
              <a:buNone/>
              <a:defRPr sz="3200"/>
            </a:lvl7pPr>
            <a:lvl8pPr marL="5120640" indent="0">
              <a:buNone/>
              <a:defRPr sz="3200"/>
            </a:lvl8pPr>
            <a:lvl9pPr marL="5852160" indent="0">
              <a:buNone/>
              <a:defRPr sz="32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867661" y="6440806"/>
            <a:ext cx="8778240" cy="965835"/>
          </a:xfrm>
        </p:spPr>
        <p:txBody>
          <a:bodyPr/>
          <a:lstStyle>
            <a:lvl1pPr marL="0" indent="0">
              <a:buNone/>
              <a:defRPr sz="2200"/>
            </a:lvl1pPr>
            <a:lvl2pPr marL="731520" indent="0">
              <a:buNone/>
              <a:defRPr sz="1900"/>
            </a:lvl2pPr>
            <a:lvl3pPr marL="1463040" indent="0">
              <a:buNone/>
              <a:defRPr sz="1600"/>
            </a:lvl3pPr>
            <a:lvl4pPr marL="2194560" indent="0">
              <a:buNone/>
              <a:defRPr sz="1400"/>
            </a:lvl4pPr>
            <a:lvl5pPr marL="2926080" indent="0">
              <a:buNone/>
              <a:defRPr sz="1400"/>
            </a:lvl5pPr>
            <a:lvl6pPr marL="3657600" indent="0">
              <a:buNone/>
              <a:defRPr sz="1400"/>
            </a:lvl6pPr>
            <a:lvl7pPr marL="4389120" indent="0">
              <a:buNone/>
              <a:defRPr sz="1400"/>
            </a:lvl7pPr>
            <a:lvl8pPr marL="5120640" indent="0">
              <a:buNone/>
              <a:defRPr sz="1400"/>
            </a:lvl8pPr>
            <a:lvl9pPr marL="585216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929A5A-A863-489A-BB37-748A3E4AA258}" type="datetimeFigureOut">
              <a:rPr lang="en-US" smtClean="0">
                <a:solidFill>
                  <a:prstClr val="white"/>
                </a:solidFill>
              </a:rPr>
              <a:pPr/>
              <a:t>03/21/2012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372F2-E31E-45EE-9A2C-512C93FC1600}" type="slidenum">
              <a:rPr lang="en-US" smtClean="0">
                <a:solidFill>
                  <a:prstClr val="white"/>
                </a:solidFill>
              </a:rPr>
              <a:pPr/>
              <a:t>‹#›</a:t>
            </a:fld>
            <a:endParaRPr lang="en-US" dirty="0">
              <a:solidFill>
                <a:prstClr val="white"/>
              </a:solidFill>
            </a:endParaRPr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929A5A-A863-489A-BB37-748A3E4AA258}" type="datetimeFigureOut">
              <a:rPr lang="en-US" smtClean="0">
                <a:solidFill>
                  <a:prstClr val="white"/>
                </a:solidFill>
              </a:rPr>
              <a:pPr/>
              <a:t>03/21/2012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372F2-E31E-45EE-9A2C-512C93FC1600}" type="slidenum">
              <a:rPr lang="en-US" smtClean="0">
                <a:solidFill>
                  <a:prstClr val="white"/>
                </a:solidFill>
              </a:rPr>
              <a:pPr/>
              <a:t>‹#›</a:t>
            </a:fld>
            <a:endParaRPr lang="en-US" dirty="0">
              <a:solidFill>
                <a:prstClr val="white"/>
              </a:solidFill>
            </a:endParaRPr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607040" y="329567"/>
            <a:ext cx="3291840" cy="702183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1520" y="329567"/>
            <a:ext cx="9631680" cy="702183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929A5A-A863-489A-BB37-748A3E4AA258}" type="datetimeFigureOut">
              <a:rPr lang="en-US" smtClean="0">
                <a:solidFill>
                  <a:prstClr val="white"/>
                </a:solidFill>
              </a:rPr>
              <a:pPr/>
              <a:t>03/21/2012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372F2-E31E-45EE-9A2C-512C93FC1600}" type="slidenum">
              <a:rPr lang="en-US" smtClean="0">
                <a:solidFill>
                  <a:prstClr val="white"/>
                </a:solidFill>
              </a:rPr>
              <a:pPr/>
              <a:t>‹#›</a:t>
            </a:fld>
            <a:endParaRPr lang="en-US" dirty="0">
              <a:solidFill>
                <a:prstClr val="white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66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731841" y="838200"/>
            <a:ext cx="13166725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30622" tIns="65310" rIns="130622" bIns="6531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31841" y="1920875"/>
            <a:ext cx="13166725" cy="543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30622" tIns="65310" rIns="130622" bIns="6531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31841" y="7494587"/>
            <a:ext cx="3413125" cy="5715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0" rIns="130622" bIns="65310" numCol="1" anchor="t" anchorCtr="0" compatLnSpc="1">
            <a:prstTxWarp prst="textNoShape">
              <a:avLst/>
            </a:prstTxWarp>
          </a:bodyPr>
          <a:lstStyle>
            <a:lvl1pPr>
              <a:defRPr sz="2100"/>
            </a:lvl1pPr>
          </a:lstStyle>
          <a:p>
            <a:pPr>
              <a:defRPr/>
            </a:pPr>
            <a:fld id="{A070F806-2E71-46D6-9889-E06F5B6651F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999041" y="7494587"/>
            <a:ext cx="4632325" cy="5715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0" rIns="130622" bIns="65310" numCol="1" anchor="t" anchorCtr="0" compatLnSpc="1">
            <a:prstTxWarp prst="textNoShape">
              <a:avLst/>
            </a:prstTxWarp>
          </a:bodyPr>
          <a:lstStyle>
            <a:lvl1pPr algn="ctr">
              <a:defRPr sz="21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0485441" y="7494587"/>
            <a:ext cx="3413125" cy="5715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0" rIns="130622" bIns="65310" numCol="1" anchor="t" anchorCtr="0" compatLnSpc="1">
            <a:prstTxWarp prst="textNoShape">
              <a:avLst/>
            </a:prstTxWarp>
          </a:bodyPr>
          <a:lstStyle>
            <a:lvl1pPr algn="r">
              <a:defRPr sz="2100"/>
            </a:lvl1pPr>
          </a:lstStyle>
          <a:p>
            <a:pPr>
              <a:defRPr/>
            </a:pPr>
            <a:endParaRPr 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</p:sldLayoutIdLst>
  <p:transition>
    <p:fade/>
  </p:transition>
  <p:txStyles>
    <p:titleStyle>
      <a:lvl1pPr algn="l" defTabSz="1306514" rtl="0" eaLnBrk="0" fontAlgn="base" hangingPunct="0">
        <a:spcBef>
          <a:spcPct val="0"/>
        </a:spcBef>
        <a:spcAft>
          <a:spcPct val="0"/>
        </a:spcAft>
        <a:defRPr sz="3700">
          <a:solidFill>
            <a:schemeClr val="tx1"/>
          </a:solidFill>
          <a:latin typeface="Franklin Gothic Demi" pitchFamily="34" charset="0"/>
          <a:ea typeface="+mj-ea"/>
          <a:cs typeface="+mj-cs"/>
        </a:defRPr>
      </a:lvl1pPr>
      <a:lvl2pPr algn="l" defTabSz="1306514" rtl="0" eaLnBrk="0" fontAlgn="base" hangingPunct="0">
        <a:spcBef>
          <a:spcPct val="0"/>
        </a:spcBef>
        <a:spcAft>
          <a:spcPct val="0"/>
        </a:spcAft>
        <a:defRPr sz="3700">
          <a:solidFill>
            <a:schemeClr val="tx1"/>
          </a:solidFill>
          <a:latin typeface="Franklin Gothic Demi" pitchFamily="34" charset="0"/>
          <a:cs typeface="Arial" charset="0"/>
        </a:defRPr>
      </a:lvl2pPr>
      <a:lvl3pPr algn="l" defTabSz="1306514" rtl="0" eaLnBrk="0" fontAlgn="base" hangingPunct="0">
        <a:spcBef>
          <a:spcPct val="0"/>
        </a:spcBef>
        <a:spcAft>
          <a:spcPct val="0"/>
        </a:spcAft>
        <a:defRPr sz="3700">
          <a:solidFill>
            <a:schemeClr val="tx1"/>
          </a:solidFill>
          <a:latin typeface="Franklin Gothic Demi" pitchFamily="34" charset="0"/>
          <a:cs typeface="Arial" charset="0"/>
        </a:defRPr>
      </a:lvl3pPr>
      <a:lvl4pPr algn="l" defTabSz="1306514" rtl="0" eaLnBrk="0" fontAlgn="base" hangingPunct="0">
        <a:spcBef>
          <a:spcPct val="0"/>
        </a:spcBef>
        <a:spcAft>
          <a:spcPct val="0"/>
        </a:spcAft>
        <a:defRPr sz="3700">
          <a:solidFill>
            <a:schemeClr val="tx1"/>
          </a:solidFill>
          <a:latin typeface="Franklin Gothic Demi" pitchFamily="34" charset="0"/>
          <a:cs typeface="Arial" charset="0"/>
        </a:defRPr>
      </a:lvl4pPr>
      <a:lvl5pPr algn="l" defTabSz="1306514" rtl="0" eaLnBrk="0" fontAlgn="base" hangingPunct="0">
        <a:spcBef>
          <a:spcPct val="0"/>
        </a:spcBef>
        <a:spcAft>
          <a:spcPct val="0"/>
        </a:spcAft>
        <a:defRPr sz="3700">
          <a:solidFill>
            <a:schemeClr val="tx1"/>
          </a:solidFill>
          <a:latin typeface="Franklin Gothic Demi" pitchFamily="34" charset="0"/>
          <a:cs typeface="Arial" charset="0"/>
        </a:defRPr>
      </a:lvl5pPr>
      <a:lvl6pPr marL="457200" algn="ctr" defTabSz="1306514" rtl="0" fontAlgn="base">
        <a:spcBef>
          <a:spcPct val="0"/>
        </a:spcBef>
        <a:spcAft>
          <a:spcPct val="0"/>
        </a:spcAft>
        <a:defRPr sz="6200">
          <a:solidFill>
            <a:schemeClr val="tx2"/>
          </a:solidFill>
          <a:latin typeface="Arial" charset="0"/>
          <a:cs typeface="Arial" charset="0"/>
        </a:defRPr>
      </a:lvl6pPr>
      <a:lvl7pPr marL="914400" algn="ctr" defTabSz="1306514" rtl="0" fontAlgn="base">
        <a:spcBef>
          <a:spcPct val="0"/>
        </a:spcBef>
        <a:spcAft>
          <a:spcPct val="0"/>
        </a:spcAft>
        <a:defRPr sz="6200">
          <a:solidFill>
            <a:schemeClr val="tx2"/>
          </a:solidFill>
          <a:latin typeface="Arial" charset="0"/>
          <a:cs typeface="Arial" charset="0"/>
        </a:defRPr>
      </a:lvl7pPr>
      <a:lvl8pPr marL="1371600" algn="ctr" defTabSz="1306514" rtl="0" fontAlgn="base">
        <a:spcBef>
          <a:spcPct val="0"/>
        </a:spcBef>
        <a:spcAft>
          <a:spcPct val="0"/>
        </a:spcAft>
        <a:defRPr sz="6200">
          <a:solidFill>
            <a:schemeClr val="tx2"/>
          </a:solidFill>
          <a:latin typeface="Arial" charset="0"/>
          <a:cs typeface="Arial" charset="0"/>
        </a:defRPr>
      </a:lvl8pPr>
      <a:lvl9pPr marL="1828800" algn="ctr" defTabSz="1306514" rtl="0" fontAlgn="base">
        <a:spcBef>
          <a:spcPct val="0"/>
        </a:spcBef>
        <a:spcAft>
          <a:spcPct val="0"/>
        </a:spcAft>
        <a:defRPr sz="62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490538" indent="-490538" algn="l" defTabSz="1306514" rtl="0" eaLnBrk="0" fontAlgn="base" hangingPunct="0">
        <a:spcBef>
          <a:spcPct val="20000"/>
        </a:spcBef>
        <a:spcAft>
          <a:spcPct val="0"/>
        </a:spcAft>
        <a:buChar char="•"/>
        <a:defRPr sz="2900">
          <a:solidFill>
            <a:schemeClr val="tx1"/>
          </a:solidFill>
          <a:latin typeface="Franklin Gothic Medium" pitchFamily="34" charset="0"/>
          <a:ea typeface="+mn-ea"/>
          <a:cs typeface="+mn-cs"/>
        </a:defRPr>
      </a:lvl1pPr>
      <a:lvl2pPr marL="1062038" indent="-409574" algn="l" defTabSz="1306514" rtl="0" eaLnBrk="0" fontAlgn="base" hangingPunct="0">
        <a:spcBef>
          <a:spcPct val="20000"/>
        </a:spcBef>
        <a:spcAft>
          <a:spcPct val="0"/>
        </a:spcAft>
        <a:buChar char="–"/>
        <a:defRPr sz="2900">
          <a:solidFill>
            <a:schemeClr val="tx1"/>
          </a:solidFill>
          <a:latin typeface="Franklin Gothic Medium" pitchFamily="34" charset="0"/>
          <a:cs typeface="+mn-cs"/>
        </a:defRPr>
      </a:lvl2pPr>
      <a:lvl3pPr marL="1633538" indent="-327026" algn="l" defTabSz="1306514" rtl="0" eaLnBrk="0" fontAlgn="base" hangingPunct="0">
        <a:spcBef>
          <a:spcPct val="20000"/>
        </a:spcBef>
        <a:spcAft>
          <a:spcPct val="0"/>
        </a:spcAft>
        <a:buChar char="•"/>
        <a:defRPr sz="2900">
          <a:solidFill>
            <a:schemeClr val="tx1"/>
          </a:solidFill>
          <a:latin typeface="Franklin Gothic Medium" pitchFamily="34" charset="0"/>
          <a:cs typeface="+mn-cs"/>
        </a:defRPr>
      </a:lvl3pPr>
      <a:lvl4pPr marL="2286000" indent="-327026" algn="l" defTabSz="1306514" rtl="0" eaLnBrk="0" fontAlgn="base" hangingPunct="0">
        <a:spcBef>
          <a:spcPct val="20000"/>
        </a:spcBef>
        <a:spcAft>
          <a:spcPct val="0"/>
        </a:spcAft>
        <a:buChar char="–"/>
        <a:defRPr sz="2900">
          <a:solidFill>
            <a:schemeClr val="tx1"/>
          </a:solidFill>
          <a:latin typeface="Franklin Gothic Medium" pitchFamily="34" charset="0"/>
          <a:cs typeface="+mn-cs"/>
        </a:defRPr>
      </a:lvl4pPr>
      <a:lvl5pPr marL="2938462" indent="-325438" algn="l" defTabSz="1306514" rtl="0" eaLnBrk="0" fontAlgn="base" hangingPunct="0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Franklin Gothic Medium" pitchFamily="34" charset="0"/>
          <a:cs typeface="+mn-cs"/>
        </a:defRPr>
      </a:lvl5pPr>
      <a:lvl6pPr marL="3395662" indent="-325438" algn="l" defTabSz="1306514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  <a:cs typeface="+mn-cs"/>
        </a:defRPr>
      </a:lvl6pPr>
      <a:lvl7pPr marL="3852862" indent="-325438" algn="l" defTabSz="1306514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  <a:cs typeface="+mn-cs"/>
        </a:defRPr>
      </a:lvl7pPr>
      <a:lvl8pPr marL="4310062" indent="-325438" algn="l" defTabSz="1306514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  <a:cs typeface="+mn-cs"/>
        </a:defRPr>
      </a:lvl8pPr>
      <a:lvl9pPr marL="4767262" indent="-325438" algn="l" defTabSz="1306514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1520" y="329566"/>
            <a:ext cx="13167360" cy="1371600"/>
          </a:xfrm>
          <a:prstGeom prst="rect">
            <a:avLst/>
          </a:prstGeom>
        </p:spPr>
        <p:txBody>
          <a:bodyPr vert="horz" lIns="146304" tIns="73152" rIns="146304" bIns="73152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1520" y="1920242"/>
            <a:ext cx="13167360" cy="5431155"/>
          </a:xfrm>
          <a:prstGeom prst="rect">
            <a:avLst/>
          </a:prstGeom>
        </p:spPr>
        <p:txBody>
          <a:bodyPr vert="horz" lIns="146304" tIns="73152" rIns="146304" bIns="73152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1520" y="7627621"/>
            <a:ext cx="3413760" cy="438150"/>
          </a:xfrm>
          <a:prstGeom prst="rect">
            <a:avLst/>
          </a:prstGeom>
        </p:spPr>
        <p:txBody>
          <a:bodyPr vert="horz" lIns="146304" tIns="73152" rIns="146304" bIns="73152" rtlCol="0" anchor="ctr"/>
          <a:lstStyle>
            <a:lvl1pPr algn="l" defTabSz="1463040" fontAlgn="auto">
              <a:spcBef>
                <a:spcPts val="0"/>
              </a:spcBef>
              <a:spcAft>
                <a:spcPts val="0"/>
              </a:spcAft>
              <a:defRPr sz="1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ABF12A-C8EC-4B23-B112-053616C68FB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03/21/2012</a:t>
            </a:fld>
            <a:endParaRPr lang="en-US" dirty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998720" y="7627621"/>
            <a:ext cx="4632960" cy="438150"/>
          </a:xfrm>
          <a:prstGeom prst="rect">
            <a:avLst/>
          </a:prstGeom>
        </p:spPr>
        <p:txBody>
          <a:bodyPr vert="horz" lIns="146304" tIns="73152" rIns="146304" bIns="73152" rtlCol="0" anchor="ctr"/>
          <a:lstStyle>
            <a:lvl1pPr algn="ctr" defTabSz="1463040" fontAlgn="auto">
              <a:spcBef>
                <a:spcPts val="0"/>
              </a:spcBef>
              <a:spcAft>
                <a:spcPts val="0"/>
              </a:spcAft>
              <a:defRPr sz="1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85120" y="7627621"/>
            <a:ext cx="3413760" cy="438150"/>
          </a:xfrm>
          <a:prstGeom prst="rect">
            <a:avLst/>
          </a:prstGeom>
        </p:spPr>
        <p:txBody>
          <a:bodyPr vert="horz" lIns="146304" tIns="73152" rIns="146304" bIns="73152" rtlCol="0" anchor="ctr"/>
          <a:lstStyle>
            <a:lvl1pPr algn="r" defTabSz="1463040" fontAlgn="auto">
              <a:spcBef>
                <a:spcPts val="0"/>
              </a:spcBef>
              <a:spcAft>
                <a:spcPts val="0"/>
              </a:spcAft>
              <a:defRPr sz="1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532922-B808-481F-97C7-9F466868F656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8" r:id="rId1"/>
    <p:sldLayoutId id="2147483759" r:id="rId2"/>
    <p:sldLayoutId id="2147483760" r:id="rId3"/>
    <p:sldLayoutId id="2147483761" r:id="rId4"/>
    <p:sldLayoutId id="2147483762" r:id="rId5"/>
    <p:sldLayoutId id="2147483763" r:id="rId6"/>
    <p:sldLayoutId id="2147483764" r:id="rId7"/>
    <p:sldLayoutId id="2147483765" r:id="rId8"/>
    <p:sldLayoutId id="2147483766" r:id="rId9"/>
    <p:sldLayoutId id="2147483767" r:id="rId10"/>
    <p:sldLayoutId id="2147483768" r:id="rId11"/>
  </p:sldLayoutIdLst>
  <p:txStyles>
    <p:titleStyle>
      <a:lvl1pPr algn="ctr" defTabSz="1463040" rtl="0" eaLnBrk="1" latinLnBrk="0" hangingPunct="1">
        <a:spcBef>
          <a:spcPct val="0"/>
        </a:spcBef>
        <a:buNone/>
        <a:defRPr sz="7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548640" indent="-548640" algn="l" defTabSz="1463040" rtl="0" eaLnBrk="1" latinLnBrk="0" hangingPunct="1">
        <a:spcBef>
          <a:spcPct val="20000"/>
        </a:spcBef>
        <a:buFont typeface="Arial" pitchFamily="34" charset="0"/>
        <a:buChar char="•"/>
        <a:defRPr sz="5100" kern="1200">
          <a:solidFill>
            <a:schemeClr val="tx1"/>
          </a:solidFill>
          <a:latin typeface="+mn-lt"/>
          <a:ea typeface="+mn-ea"/>
          <a:cs typeface="+mn-cs"/>
        </a:defRPr>
      </a:lvl1pPr>
      <a:lvl2pPr marL="1188720" indent="-457200" algn="l" defTabSz="1463040" rtl="0" eaLnBrk="1" latinLnBrk="0" hangingPunct="1">
        <a:spcBef>
          <a:spcPct val="20000"/>
        </a:spcBef>
        <a:buFont typeface="Arial" pitchFamily="34" charset="0"/>
        <a:buChar char="–"/>
        <a:defRPr sz="4500" kern="1200">
          <a:solidFill>
            <a:schemeClr val="tx1"/>
          </a:solidFill>
          <a:latin typeface="+mn-lt"/>
          <a:ea typeface="+mn-ea"/>
          <a:cs typeface="+mn-cs"/>
        </a:defRPr>
      </a:lvl2pPr>
      <a:lvl3pPr marL="1828800" indent="-365760" algn="l" defTabSz="1463040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3pPr>
      <a:lvl4pPr marL="2560320" indent="-365760" algn="l" defTabSz="1463040" rtl="0" eaLnBrk="1" latinLnBrk="0" hangingPunct="1">
        <a:spcBef>
          <a:spcPct val="20000"/>
        </a:spcBef>
        <a:buFont typeface="Arial" pitchFamily="34" charset="0"/>
        <a:buChar char="–"/>
        <a:defRPr sz="3200" kern="1200">
          <a:solidFill>
            <a:schemeClr val="tx1"/>
          </a:solidFill>
          <a:latin typeface="+mn-lt"/>
          <a:ea typeface="+mn-ea"/>
          <a:cs typeface="+mn-cs"/>
        </a:defRPr>
      </a:lvl4pPr>
      <a:lvl5pPr marL="3291840" indent="-365760" algn="l" defTabSz="1463040" rtl="0" eaLnBrk="1" latinLnBrk="0" hangingPunct="1">
        <a:spcBef>
          <a:spcPct val="20000"/>
        </a:spcBef>
        <a:buFont typeface="Arial" pitchFamily="34" charset="0"/>
        <a:buChar char="»"/>
        <a:defRPr sz="3200" kern="1200">
          <a:solidFill>
            <a:schemeClr val="tx1"/>
          </a:solidFill>
          <a:latin typeface="+mn-lt"/>
          <a:ea typeface="+mn-ea"/>
          <a:cs typeface="+mn-cs"/>
        </a:defRPr>
      </a:lvl5pPr>
      <a:lvl6pPr marL="4023360" indent="-365760" algn="l" defTabSz="146304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6pPr>
      <a:lvl7pPr marL="4754880" indent="-365760" algn="l" defTabSz="146304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7pPr>
      <a:lvl8pPr marL="5486400" indent="-365760" algn="l" defTabSz="146304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8pPr>
      <a:lvl9pPr marL="6217920" indent="-365760" algn="l" defTabSz="146304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463040" rtl="0" eaLnBrk="1" latinLnBrk="0" hangingPunct="1"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algn="l" defTabSz="1463040" rtl="0" eaLnBrk="1" latinLnBrk="0" hangingPunct="1"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463040" algn="l" defTabSz="1463040" rtl="0" eaLnBrk="1" latinLnBrk="0" hangingPunct="1"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2194560" algn="l" defTabSz="1463040" rtl="0" eaLnBrk="1" latinLnBrk="0" hangingPunct="1">
        <a:defRPr sz="2900" kern="1200">
          <a:solidFill>
            <a:schemeClr val="tx1"/>
          </a:solidFill>
          <a:latin typeface="+mn-lt"/>
          <a:ea typeface="+mn-ea"/>
          <a:cs typeface="+mn-cs"/>
        </a:defRPr>
      </a:lvl4pPr>
      <a:lvl5pPr marL="2926080" algn="l" defTabSz="1463040" rtl="0" eaLnBrk="1" latinLnBrk="0" hangingPunct="1">
        <a:defRPr sz="2900" kern="1200">
          <a:solidFill>
            <a:schemeClr val="tx1"/>
          </a:solidFill>
          <a:latin typeface="+mn-lt"/>
          <a:ea typeface="+mn-ea"/>
          <a:cs typeface="+mn-cs"/>
        </a:defRPr>
      </a:lvl5pPr>
      <a:lvl6pPr marL="3657600" algn="l" defTabSz="1463040" rtl="0" eaLnBrk="1" latinLnBrk="0" hangingPunct="1">
        <a:defRPr sz="2900" kern="1200">
          <a:solidFill>
            <a:schemeClr val="tx1"/>
          </a:solidFill>
          <a:latin typeface="+mn-lt"/>
          <a:ea typeface="+mn-ea"/>
          <a:cs typeface="+mn-cs"/>
        </a:defRPr>
      </a:lvl6pPr>
      <a:lvl7pPr marL="4389120" algn="l" defTabSz="1463040" rtl="0" eaLnBrk="1" latinLnBrk="0" hangingPunct="1">
        <a:defRPr sz="2900" kern="1200">
          <a:solidFill>
            <a:schemeClr val="tx1"/>
          </a:solidFill>
          <a:latin typeface="+mn-lt"/>
          <a:ea typeface="+mn-ea"/>
          <a:cs typeface="+mn-cs"/>
        </a:defRPr>
      </a:lvl7pPr>
      <a:lvl8pPr marL="5120640" algn="l" defTabSz="1463040" rtl="0" eaLnBrk="1" latinLnBrk="0" hangingPunct="1">
        <a:defRPr sz="2900" kern="1200">
          <a:solidFill>
            <a:schemeClr val="tx1"/>
          </a:solidFill>
          <a:latin typeface="+mn-lt"/>
          <a:ea typeface="+mn-ea"/>
          <a:cs typeface="+mn-cs"/>
        </a:defRPr>
      </a:lvl8pPr>
      <a:lvl9pPr marL="5852160" algn="l" defTabSz="1463040" rtl="0" eaLnBrk="1" latinLnBrk="0" hangingPunct="1">
        <a:defRPr sz="2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66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731841" y="838200"/>
            <a:ext cx="13166725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30622" tIns="65310" rIns="130622" bIns="6531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31841" y="1920875"/>
            <a:ext cx="13166725" cy="543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30622" tIns="65310" rIns="130622" bIns="6531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31841" y="7494587"/>
            <a:ext cx="3413125" cy="5715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0" rIns="130622" bIns="65310" numCol="1" anchor="t" anchorCtr="0" compatLnSpc="1">
            <a:prstTxWarp prst="textNoShape">
              <a:avLst/>
            </a:prstTxWarp>
          </a:bodyPr>
          <a:lstStyle>
            <a:lvl1pPr>
              <a:defRPr sz="2100"/>
            </a:lvl1pPr>
          </a:lstStyle>
          <a:p>
            <a:pPr>
              <a:defRPr/>
            </a:pPr>
            <a:fld id="{A070F806-2E71-46D6-9889-E06F5B6651F9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999041" y="7494587"/>
            <a:ext cx="4632325" cy="5715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0" rIns="130622" bIns="65310" numCol="1" anchor="t" anchorCtr="0" compatLnSpc="1">
            <a:prstTxWarp prst="textNoShape">
              <a:avLst/>
            </a:prstTxWarp>
          </a:bodyPr>
          <a:lstStyle>
            <a:lvl1pPr algn="ctr">
              <a:defRPr sz="2100"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0485441" y="7494587"/>
            <a:ext cx="3413125" cy="5715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0" rIns="130622" bIns="65310" numCol="1" anchor="t" anchorCtr="0" compatLnSpc="1">
            <a:prstTxWarp prst="textNoShape">
              <a:avLst/>
            </a:prstTxWarp>
          </a:bodyPr>
          <a:lstStyle>
            <a:lvl1pPr algn="r">
              <a:defRPr sz="2100"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70" r:id="rId1"/>
    <p:sldLayoutId id="2147483771" r:id="rId2"/>
    <p:sldLayoutId id="2147483772" r:id="rId3"/>
    <p:sldLayoutId id="2147483773" r:id="rId4"/>
    <p:sldLayoutId id="2147483774" r:id="rId5"/>
    <p:sldLayoutId id="2147483775" r:id="rId6"/>
    <p:sldLayoutId id="2147483776" r:id="rId7"/>
    <p:sldLayoutId id="2147483777" r:id="rId8"/>
    <p:sldLayoutId id="2147483778" r:id="rId9"/>
    <p:sldLayoutId id="2147483779" r:id="rId10"/>
    <p:sldLayoutId id="2147483780" r:id="rId11"/>
  </p:sldLayoutIdLst>
  <p:transition>
    <p:fade/>
  </p:transition>
  <p:txStyles>
    <p:titleStyle>
      <a:lvl1pPr algn="l" defTabSz="1306514" rtl="0" eaLnBrk="0" fontAlgn="base" hangingPunct="0">
        <a:spcBef>
          <a:spcPct val="0"/>
        </a:spcBef>
        <a:spcAft>
          <a:spcPct val="0"/>
        </a:spcAft>
        <a:defRPr sz="3700">
          <a:solidFill>
            <a:schemeClr val="tx1"/>
          </a:solidFill>
          <a:latin typeface="Franklin Gothic Demi" pitchFamily="34" charset="0"/>
          <a:ea typeface="+mj-ea"/>
          <a:cs typeface="+mj-cs"/>
        </a:defRPr>
      </a:lvl1pPr>
      <a:lvl2pPr algn="l" defTabSz="1306514" rtl="0" eaLnBrk="0" fontAlgn="base" hangingPunct="0">
        <a:spcBef>
          <a:spcPct val="0"/>
        </a:spcBef>
        <a:spcAft>
          <a:spcPct val="0"/>
        </a:spcAft>
        <a:defRPr sz="3700">
          <a:solidFill>
            <a:schemeClr val="tx1"/>
          </a:solidFill>
          <a:latin typeface="Franklin Gothic Demi" pitchFamily="34" charset="0"/>
          <a:cs typeface="Arial" charset="0"/>
        </a:defRPr>
      </a:lvl2pPr>
      <a:lvl3pPr algn="l" defTabSz="1306514" rtl="0" eaLnBrk="0" fontAlgn="base" hangingPunct="0">
        <a:spcBef>
          <a:spcPct val="0"/>
        </a:spcBef>
        <a:spcAft>
          <a:spcPct val="0"/>
        </a:spcAft>
        <a:defRPr sz="3700">
          <a:solidFill>
            <a:schemeClr val="tx1"/>
          </a:solidFill>
          <a:latin typeface="Franklin Gothic Demi" pitchFamily="34" charset="0"/>
          <a:cs typeface="Arial" charset="0"/>
        </a:defRPr>
      </a:lvl3pPr>
      <a:lvl4pPr algn="l" defTabSz="1306514" rtl="0" eaLnBrk="0" fontAlgn="base" hangingPunct="0">
        <a:spcBef>
          <a:spcPct val="0"/>
        </a:spcBef>
        <a:spcAft>
          <a:spcPct val="0"/>
        </a:spcAft>
        <a:defRPr sz="3700">
          <a:solidFill>
            <a:schemeClr val="tx1"/>
          </a:solidFill>
          <a:latin typeface="Franklin Gothic Demi" pitchFamily="34" charset="0"/>
          <a:cs typeface="Arial" charset="0"/>
        </a:defRPr>
      </a:lvl4pPr>
      <a:lvl5pPr algn="l" defTabSz="1306514" rtl="0" eaLnBrk="0" fontAlgn="base" hangingPunct="0">
        <a:spcBef>
          <a:spcPct val="0"/>
        </a:spcBef>
        <a:spcAft>
          <a:spcPct val="0"/>
        </a:spcAft>
        <a:defRPr sz="3700">
          <a:solidFill>
            <a:schemeClr val="tx1"/>
          </a:solidFill>
          <a:latin typeface="Franklin Gothic Demi" pitchFamily="34" charset="0"/>
          <a:cs typeface="Arial" charset="0"/>
        </a:defRPr>
      </a:lvl5pPr>
      <a:lvl6pPr marL="457200" algn="ctr" defTabSz="1306514" rtl="0" fontAlgn="base">
        <a:spcBef>
          <a:spcPct val="0"/>
        </a:spcBef>
        <a:spcAft>
          <a:spcPct val="0"/>
        </a:spcAft>
        <a:defRPr sz="6200">
          <a:solidFill>
            <a:schemeClr val="tx2"/>
          </a:solidFill>
          <a:latin typeface="Arial" charset="0"/>
          <a:cs typeface="Arial" charset="0"/>
        </a:defRPr>
      </a:lvl6pPr>
      <a:lvl7pPr marL="914400" algn="ctr" defTabSz="1306514" rtl="0" fontAlgn="base">
        <a:spcBef>
          <a:spcPct val="0"/>
        </a:spcBef>
        <a:spcAft>
          <a:spcPct val="0"/>
        </a:spcAft>
        <a:defRPr sz="6200">
          <a:solidFill>
            <a:schemeClr val="tx2"/>
          </a:solidFill>
          <a:latin typeface="Arial" charset="0"/>
          <a:cs typeface="Arial" charset="0"/>
        </a:defRPr>
      </a:lvl7pPr>
      <a:lvl8pPr marL="1371600" algn="ctr" defTabSz="1306514" rtl="0" fontAlgn="base">
        <a:spcBef>
          <a:spcPct val="0"/>
        </a:spcBef>
        <a:spcAft>
          <a:spcPct val="0"/>
        </a:spcAft>
        <a:defRPr sz="6200">
          <a:solidFill>
            <a:schemeClr val="tx2"/>
          </a:solidFill>
          <a:latin typeface="Arial" charset="0"/>
          <a:cs typeface="Arial" charset="0"/>
        </a:defRPr>
      </a:lvl8pPr>
      <a:lvl9pPr marL="1828800" algn="ctr" defTabSz="1306514" rtl="0" fontAlgn="base">
        <a:spcBef>
          <a:spcPct val="0"/>
        </a:spcBef>
        <a:spcAft>
          <a:spcPct val="0"/>
        </a:spcAft>
        <a:defRPr sz="62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490538" indent="-490538" algn="l" defTabSz="1306514" rtl="0" eaLnBrk="0" fontAlgn="base" hangingPunct="0">
        <a:spcBef>
          <a:spcPct val="20000"/>
        </a:spcBef>
        <a:spcAft>
          <a:spcPct val="0"/>
        </a:spcAft>
        <a:buChar char="•"/>
        <a:defRPr sz="2900">
          <a:solidFill>
            <a:schemeClr val="tx1"/>
          </a:solidFill>
          <a:latin typeface="Franklin Gothic Medium" pitchFamily="34" charset="0"/>
          <a:ea typeface="+mn-ea"/>
          <a:cs typeface="+mn-cs"/>
        </a:defRPr>
      </a:lvl1pPr>
      <a:lvl2pPr marL="1062038" indent="-409574" algn="l" defTabSz="1306514" rtl="0" eaLnBrk="0" fontAlgn="base" hangingPunct="0">
        <a:spcBef>
          <a:spcPct val="20000"/>
        </a:spcBef>
        <a:spcAft>
          <a:spcPct val="0"/>
        </a:spcAft>
        <a:buChar char="–"/>
        <a:defRPr sz="2900">
          <a:solidFill>
            <a:schemeClr val="tx1"/>
          </a:solidFill>
          <a:latin typeface="Franklin Gothic Medium" pitchFamily="34" charset="0"/>
          <a:cs typeface="+mn-cs"/>
        </a:defRPr>
      </a:lvl2pPr>
      <a:lvl3pPr marL="1633538" indent="-327026" algn="l" defTabSz="1306514" rtl="0" eaLnBrk="0" fontAlgn="base" hangingPunct="0">
        <a:spcBef>
          <a:spcPct val="20000"/>
        </a:spcBef>
        <a:spcAft>
          <a:spcPct val="0"/>
        </a:spcAft>
        <a:buChar char="•"/>
        <a:defRPr sz="2900">
          <a:solidFill>
            <a:schemeClr val="tx1"/>
          </a:solidFill>
          <a:latin typeface="Franklin Gothic Medium" pitchFamily="34" charset="0"/>
          <a:cs typeface="+mn-cs"/>
        </a:defRPr>
      </a:lvl3pPr>
      <a:lvl4pPr marL="2286000" indent="-327026" algn="l" defTabSz="1306514" rtl="0" eaLnBrk="0" fontAlgn="base" hangingPunct="0">
        <a:spcBef>
          <a:spcPct val="20000"/>
        </a:spcBef>
        <a:spcAft>
          <a:spcPct val="0"/>
        </a:spcAft>
        <a:buChar char="–"/>
        <a:defRPr sz="2900">
          <a:solidFill>
            <a:schemeClr val="tx1"/>
          </a:solidFill>
          <a:latin typeface="Franklin Gothic Medium" pitchFamily="34" charset="0"/>
          <a:cs typeface="+mn-cs"/>
        </a:defRPr>
      </a:lvl4pPr>
      <a:lvl5pPr marL="2938462" indent="-325438" algn="l" defTabSz="1306514" rtl="0" eaLnBrk="0" fontAlgn="base" hangingPunct="0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Franklin Gothic Medium" pitchFamily="34" charset="0"/>
          <a:cs typeface="+mn-cs"/>
        </a:defRPr>
      </a:lvl5pPr>
      <a:lvl6pPr marL="3395662" indent="-325438" algn="l" defTabSz="1306514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  <a:cs typeface="+mn-cs"/>
        </a:defRPr>
      </a:lvl6pPr>
      <a:lvl7pPr marL="3852862" indent="-325438" algn="l" defTabSz="1306514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  <a:cs typeface="+mn-cs"/>
        </a:defRPr>
      </a:lvl7pPr>
      <a:lvl8pPr marL="4310062" indent="-325438" algn="l" defTabSz="1306514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  <a:cs typeface="+mn-cs"/>
        </a:defRPr>
      </a:lvl8pPr>
      <a:lvl9pPr marL="4767262" indent="-325438" algn="l" defTabSz="1306514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66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731841" y="838200"/>
            <a:ext cx="13166725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30622" tIns="65310" rIns="130622" bIns="6531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31841" y="1920875"/>
            <a:ext cx="13166725" cy="543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30622" tIns="65310" rIns="130622" bIns="6531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31841" y="7494587"/>
            <a:ext cx="3413125" cy="5715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0" rIns="130622" bIns="65310" numCol="1" anchor="t" anchorCtr="0" compatLnSpc="1">
            <a:prstTxWarp prst="textNoShape">
              <a:avLst/>
            </a:prstTxWarp>
          </a:bodyPr>
          <a:lstStyle>
            <a:lvl1pPr>
              <a:defRPr sz="2100"/>
            </a:lvl1pPr>
          </a:lstStyle>
          <a:p>
            <a:pPr>
              <a:defRPr/>
            </a:pPr>
            <a:fld id="{A070F806-2E71-46D6-9889-E06F5B6651F9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999041" y="7494587"/>
            <a:ext cx="4632325" cy="5715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0" rIns="130622" bIns="65310" numCol="1" anchor="t" anchorCtr="0" compatLnSpc="1">
            <a:prstTxWarp prst="textNoShape">
              <a:avLst/>
            </a:prstTxWarp>
          </a:bodyPr>
          <a:lstStyle>
            <a:lvl1pPr algn="ctr">
              <a:defRPr sz="2100"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0485441" y="7494587"/>
            <a:ext cx="3413125" cy="5715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0" rIns="130622" bIns="65310" numCol="1" anchor="t" anchorCtr="0" compatLnSpc="1">
            <a:prstTxWarp prst="textNoShape">
              <a:avLst/>
            </a:prstTxWarp>
          </a:bodyPr>
          <a:lstStyle>
            <a:lvl1pPr algn="r">
              <a:defRPr sz="2100"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82" r:id="rId1"/>
    <p:sldLayoutId id="2147483783" r:id="rId2"/>
    <p:sldLayoutId id="2147483784" r:id="rId3"/>
    <p:sldLayoutId id="2147483785" r:id="rId4"/>
    <p:sldLayoutId id="2147483786" r:id="rId5"/>
    <p:sldLayoutId id="2147483787" r:id="rId6"/>
    <p:sldLayoutId id="2147483788" r:id="rId7"/>
    <p:sldLayoutId id="2147483789" r:id="rId8"/>
    <p:sldLayoutId id="2147483790" r:id="rId9"/>
    <p:sldLayoutId id="2147483791" r:id="rId10"/>
    <p:sldLayoutId id="2147483792" r:id="rId11"/>
  </p:sldLayoutIdLst>
  <p:transition>
    <p:fade/>
  </p:transition>
  <p:txStyles>
    <p:titleStyle>
      <a:lvl1pPr algn="l" defTabSz="1306514" rtl="0" eaLnBrk="0" fontAlgn="base" hangingPunct="0">
        <a:spcBef>
          <a:spcPct val="0"/>
        </a:spcBef>
        <a:spcAft>
          <a:spcPct val="0"/>
        </a:spcAft>
        <a:defRPr sz="3700">
          <a:solidFill>
            <a:schemeClr val="tx1"/>
          </a:solidFill>
          <a:latin typeface="Franklin Gothic Demi" pitchFamily="34" charset="0"/>
          <a:ea typeface="+mj-ea"/>
          <a:cs typeface="+mj-cs"/>
        </a:defRPr>
      </a:lvl1pPr>
      <a:lvl2pPr algn="l" defTabSz="1306514" rtl="0" eaLnBrk="0" fontAlgn="base" hangingPunct="0">
        <a:spcBef>
          <a:spcPct val="0"/>
        </a:spcBef>
        <a:spcAft>
          <a:spcPct val="0"/>
        </a:spcAft>
        <a:defRPr sz="3700">
          <a:solidFill>
            <a:schemeClr val="tx1"/>
          </a:solidFill>
          <a:latin typeface="Franklin Gothic Demi" pitchFamily="34" charset="0"/>
          <a:cs typeface="Arial" charset="0"/>
        </a:defRPr>
      </a:lvl2pPr>
      <a:lvl3pPr algn="l" defTabSz="1306514" rtl="0" eaLnBrk="0" fontAlgn="base" hangingPunct="0">
        <a:spcBef>
          <a:spcPct val="0"/>
        </a:spcBef>
        <a:spcAft>
          <a:spcPct val="0"/>
        </a:spcAft>
        <a:defRPr sz="3700">
          <a:solidFill>
            <a:schemeClr val="tx1"/>
          </a:solidFill>
          <a:latin typeface="Franklin Gothic Demi" pitchFamily="34" charset="0"/>
          <a:cs typeface="Arial" charset="0"/>
        </a:defRPr>
      </a:lvl3pPr>
      <a:lvl4pPr algn="l" defTabSz="1306514" rtl="0" eaLnBrk="0" fontAlgn="base" hangingPunct="0">
        <a:spcBef>
          <a:spcPct val="0"/>
        </a:spcBef>
        <a:spcAft>
          <a:spcPct val="0"/>
        </a:spcAft>
        <a:defRPr sz="3700">
          <a:solidFill>
            <a:schemeClr val="tx1"/>
          </a:solidFill>
          <a:latin typeface="Franklin Gothic Demi" pitchFamily="34" charset="0"/>
          <a:cs typeface="Arial" charset="0"/>
        </a:defRPr>
      </a:lvl4pPr>
      <a:lvl5pPr algn="l" defTabSz="1306514" rtl="0" eaLnBrk="0" fontAlgn="base" hangingPunct="0">
        <a:spcBef>
          <a:spcPct val="0"/>
        </a:spcBef>
        <a:spcAft>
          <a:spcPct val="0"/>
        </a:spcAft>
        <a:defRPr sz="3700">
          <a:solidFill>
            <a:schemeClr val="tx1"/>
          </a:solidFill>
          <a:latin typeface="Franklin Gothic Demi" pitchFamily="34" charset="0"/>
          <a:cs typeface="Arial" charset="0"/>
        </a:defRPr>
      </a:lvl5pPr>
      <a:lvl6pPr marL="457200" algn="ctr" defTabSz="1306514" rtl="0" fontAlgn="base">
        <a:spcBef>
          <a:spcPct val="0"/>
        </a:spcBef>
        <a:spcAft>
          <a:spcPct val="0"/>
        </a:spcAft>
        <a:defRPr sz="6200">
          <a:solidFill>
            <a:schemeClr val="tx2"/>
          </a:solidFill>
          <a:latin typeface="Arial" charset="0"/>
          <a:cs typeface="Arial" charset="0"/>
        </a:defRPr>
      </a:lvl6pPr>
      <a:lvl7pPr marL="914400" algn="ctr" defTabSz="1306514" rtl="0" fontAlgn="base">
        <a:spcBef>
          <a:spcPct val="0"/>
        </a:spcBef>
        <a:spcAft>
          <a:spcPct val="0"/>
        </a:spcAft>
        <a:defRPr sz="6200">
          <a:solidFill>
            <a:schemeClr val="tx2"/>
          </a:solidFill>
          <a:latin typeface="Arial" charset="0"/>
          <a:cs typeface="Arial" charset="0"/>
        </a:defRPr>
      </a:lvl7pPr>
      <a:lvl8pPr marL="1371600" algn="ctr" defTabSz="1306514" rtl="0" fontAlgn="base">
        <a:spcBef>
          <a:spcPct val="0"/>
        </a:spcBef>
        <a:spcAft>
          <a:spcPct val="0"/>
        </a:spcAft>
        <a:defRPr sz="6200">
          <a:solidFill>
            <a:schemeClr val="tx2"/>
          </a:solidFill>
          <a:latin typeface="Arial" charset="0"/>
          <a:cs typeface="Arial" charset="0"/>
        </a:defRPr>
      </a:lvl8pPr>
      <a:lvl9pPr marL="1828800" algn="ctr" defTabSz="1306514" rtl="0" fontAlgn="base">
        <a:spcBef>
          <a:spcPct val="0"/>
        </a:spcBef>
        <a:spcAft>
          <a:spcPct val="0"/>
        </a:spcAft>
        <a:defRPr sz="62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490538" indent="-490538" algn="l" defTabSz="1306514" rtl="0" eaLnBrk="0" fontAlgn="base" hangingPunct="0">
        <a:spcBef>
          <a:spcPct val="20000"/>
        </a:spcBef>
        <a:spcAft>
          <a:spcPct val="0"/>
        </a:spcAft>
        <a:buChar char="•"/>
        <a:defRPr sz="2900">
          <a:solidFill>
            <a:schemeClr val="tx1"/>
          </a:solidFill>
          <a:latin typeface="Franklin Gothic Medium" pitchFamily="34" charset="0"/>
          <a:ea typeface="+mn-ea"/>
          <a:cs typeface="+mn-cs"/>
        </a:defRPr>
      </a:lvl1pPr>
      <a:lvl2pPr marL="1062038" indent="-409574" algn="l" defTabSz="1306514" rtl="0" eaLnBrk="0" fontAlgn="base" hangingPunct="0">
        <a:spcBef>
          <a:spcPct val="20000"/>
        </a:spcBef>
        <a:spcAft>
          <a:spcPct val="0"/>
        </a:spcAft>
        <a:buChar char="–"/>
        <a:defRPr sz="2900">
          <a:solidFill>
            <a:schemeClr val="tx1"/>
          </a:solidFill>
          <a:latin typeface="Franklin Gothic Medium" pitchFamily="34" charset="0"/>
          <a:cs typeface="+mn-cs"/>
        </a:defRPr>
      </a:lvl2pPr>
      <a:lvl3pPr marL="1633538" indent="-327026" algn="l" defTabSz="1306514" rtl="0" eaLnBrk="0" fontAlgn="base" hangingPunct="0">
        <a:spcBef>
          <a:spcPct val="20000"/>
        </a:spcBef>
        <a:spcAft>
          <a:spcPct val="0"/>
        </a:spcAft>
        <a:buChar char="•"/>
        <a:defRPr sz="2900">
          <a:solidFill>
            <a:schemeClr val="tx1"/>
          </a:solidFill>
          <a:latin typeface="Franklin Gothic Medium" pitchFamily="34" charset="0"/>
          <a:cs typeface="+mn-cs"/>
        </a:defRPr>
      </a:lvl3pPr>
      <a:lvl4pPr marL="2286000" indent="-327026" algn="l" defTabSz="1306514" rtl="0" eaLnBrk="0" fontAlgn="base" hangingPunct="0">
        <a:spcBef>
          <a:spcPct val="20000"/>
        </a:spcBef>
        <a:spcAft>
          <a:spcPct val="0"/>
        </a:spcAft>
        <a:buChar char="–"/>
        <a:defRPr sz="2900">
          <a:solidFill>
            <a:schemeClr val="tx1"/>
          </a:solidFill>
          <a:latin typeface="Franklin Gothic Medium" pitchFamily="34" charset="0"/>
          <a:cs typeface="+mn-cs"/>
        </a:defRPr>
      </a:lvl4pPr>
      <a:lvl5pPr marL="2938462" indent="-325438" algn="l" defTabSz="1306514" rtl="0" eaLnBrk="0" fontAlgn="base" hangingPunct="0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Franklin Gothic Medium" pitchFamily="34" charset="0"/>
          <a:cs typeface="+mn-cs"/>
        </a:defRPr>
      </a:lvl5pPr>
      <a:lvl6pPr marL="3395662" indent="-325438" algn="l" defTabSz="1306514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  <a:cs typeface="+mn-cs"/>
        </a:defRPr>
      </a:lvl6pPr>
      <a:lvl7pPr marL="3852862" indent="-325438" algn="l" defTabSz="1306514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  <a:cs typeface="+mn-cs"/>
        </a:defRPr>
      </a:lvl7pPr>
      <a:lvl8pPr marL="4310062" indent="-325438" algn="l" defTabSz="1306514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  <a:cs typeface="+mn-cs"/>
        </a:defRPr>
      </a:lvl8pPr>
      <a:lvl9pPr marL="4767262" indent="-325438" algn="l" defTabSz="1306514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1520" y="329566"/>
            <a:ext cx="13167360" cy="1371600"/>
          </a:xfrm>
          <a:prstGeom prst="rect">
            <a:avLst/>
          </a:prstGeom>
        </p:spPr>
        <p:txBody>
          <a:bodyPr vert="horz" lIns="146304" tIns="73152" rIns="146304" bIns="73152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1520" y="1920242"/>
            <a:ext cx="13167360" cy="5431155"/>
          </a:xfrm>
          <a:prstGeom prst="rect">
            <a:avLst/>
          </a:prstGeom>
        </p:spPr>
        <p:txBody>
          <a:bodyPr vert="horz" lIns="146304" tIns="73152" rIns="146304" bIns="73152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1520" y="7627621"/>
            <a:ext cx="3413760" cy="438150"/>
          </a:xfrm>
          <a:prstGeom prst="rect">
            <a:avLst/>
          </a:prstGeom>
        </p:spPr>
        <p:txBody>
          <a:bodyPr vert="horz" lIns="146304" tIns="73152" rIns="146304" bIns="73152" rtlCol="0" anchor="ctr"/>
          <a:lstStyle>
            <a:lvl1pPr algn="l">
              <a:defRPr sz="1900">
                <a:solidFill>
                  <a:schemeClr val="bg1"/>
                </a:solidFill>
              </a:defRPr>
            </a:lvl1pPr>
          </a:lstStyle>
          <a:p>
            <a:pPr defTabSz="1463040" fontAlgn="auto">
              <a:spcBef>
                <a:spcPts val="0"/>
              </a:spcBef>
              <a:spcAft>
                <a:spcPts val="0"/>
              </a:spcAft>
            </a:pPr>
            <a:fld id="{CD929A5A-A863-489A-BB37-748A3E4AA258}" type="datetimeFigureOut">
              <a:rPr lang="en-US" smtClean="0">
                <a:solidFill>
                  <a:prstClr val="white"/>
                </a:solidFill>
                <a:latin typeface="Calibri"/>
              </a:rPr>
              <a:pPr defTabSz="1463040" fontAlgn="auto">
                <a:spcBef>
                  <a:spcPts val="0"/>
                </a:spcBef>
                <a:spcAft>
                  <a:spcPts val="0"/>
                </a:spcAft>
              </a:pPr>
              <a:t>03/21/2012</a:t>
            </a:fld>
            <a:endParaRPr lang="en-US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998720" y="7627621"/>
            <a:ext cx="4632960" cy="438150"/>
          </a:xfrm>
          <a:prstGeom prst="rect">
            <a:avLst/>
          </a:prstGeom>
        </p:spPr>
        <p:txBody>
          <a:bodyPr vert="horz" lIns="146304" tIns="73152" rIns="146304" bIns="73152" rtlCol="0" anchor="ctr"/>
          <a:lstStyle>
            <a:lvl1pPr algn="ctr">
              <a:defRPr sz="1900">
                <a:solidFill>
                  <a:schemeClr val="bg1"/>
                </a:solidFill>
              </a:defRPr>
            </a:lvl1pPr>
          </a:lstStyle>
          <a:p>
            <a:pPr defTabSz="1463040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85120" y="7627621"/>
            <a:ext cx="3413760" cy="438150"/>
          </a:xfrm>
          <a:prstGeom prst="rect">
            <a:avLst/>
          </a:prstGeom>
        </p:spPr>
        <p:txBody>
          <a:bodyPr vert="horz" lIns="146304" tIns="73152" rIns="146304" bIns="73152" rtlCol="0" anchor="ctr"/>
          <a:lstStyle>
            <a:lvl1pPr algn="r">
              <a:defRPr sz="1900">
                <a:solidFill>
                  <a:schemeClr val="bg1"/>
                </a:solidFill>
              </a:defRPr>
            </a:lvl1pPr>
          </a:lstStyle>
          <a:p>
            <a:pPr defTabSz="1463040" fontAlgn="auto">
              <a:spcBef>
                <a:spcPts val="0"/>
              </a:spcBef>
              <a:spcAft>
                <a:spcPts val="0"/>
              </a:spcAft>
            </a:pPr>
            <a:fld id="{633372F2-E31E-45EE-9A2C-512C93FC1600}" type="slidenum">
              <a:rPr lang="en-US" smtClean="0">
                <a:solidFill>
                  <a:prstClr val="white"/>
                </a:solidFill>
                <a:latin typeface="Calibri"/>
              </a:rPr>
              <a:pPr defTabSz="1463040"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dirty="0">
              <a:solidFill>
                <a:prstClr val="white"/>
              </a:solidFill>
              <a:latin typeface="Calibri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4" r:id="rId1"/>
    <p:sldLayoutId id="2147483795" r:id="rId2"/>
    <p:sldLayoutId id="2147483796" r:id="rId3"/>
    <p:sldLayoutId id="2147483797" r:id="rId4"/>
    <p:sldLayoutId id="2147483798" r:id="rId5"/>
    <p:sldLayoutId id="2147483799" r:id="rId6"/>
    <p:sldLayoutId id="2147483800" r:id="rId7"/>
    <p:sldLayoutId id="2147483801" r:id="rId8"/>
    <p:sldLayoutId id="2147483802" r:id="rId9"/>
    <p:sldLayoutId id="2147483803" r:id="rId10"/>
    <p:sldLayoutId id="2147483804" r:id="rId11"/>
  </p:sldLayoutIdLst>
  <p:txStyles>
    <p:titleStyle>
      <a:lvl1pPr algn="ctr" defTabSz="1463040" rtl="0" eaLnBrk="1" latinLnBrk="0" hangingPunct="1">
        <a:spcBef>
          <a:spcPct val="0"/>
        </a:spcBef>
        <a:buNone/>
        <a:defRPr sz="38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548640" indent="-548640" algn="l" defTabSz="146304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rgbClr val="FFCC66"/>
          </a:solidFill>
          <a:latin typeface="+mn-lt"/>
          <a:ea typeface="+mn-ea"/>
          <a:cs typeface="+mn-cs"/>
        </a:defRPr>
      </a:lvl1pPr>
      <a:lvl2pPr marL="1188720" indent="-457200" algn="l" defTabSz="1463040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rgbClr val="FFCC66"/>
          </a:solidFill>
          <a:latin typeface="+mn-lt"/>
          <a:ea typeface="+mn-ea"/>
          <a:cs typeface="+mn-cs"/>
        </a:defRPr>
      </a:lvl2pPr>
      <a:lvl3pPr marL="1828800" indent="-365760" algn="l" defTabSz="146304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rgbClr val="FFCC66"/>
          </a:solidFill>
          <a:latin typeface="+mn-lt"/>
          <a:ea typeface="+mn-ea"/>
          <a:cs typeface="+mn-cs"/>
        </a:defRPr>
      </a:lvl3pPr>
      <a:lvl4pPr marL="2560320" indent="-365760" algn="l" defTabSz="1463040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rgbClr val="FFCC66"/>
          </a:solidFill>
          <a:latin typeface="+mn-lt"/>
          <a:ea typeface="+mn-ea"/>
          <a:cs typeface="+mn-cs"/>
        </a:defRPr>
      </a:lvl4pPr>
      <a:lvl5pPr marL="3291840" indent="-365760" algn="l" defTabSz="1463040" rtl="0" eaLnBrk="1" latinLnBrk="0" hangingPunct="1">
        <a:spcBef>
          <a:spcPct val="20000"/>
        </a:spcBef>
        <a:buFont typeface="Arial" pitchFamily="34" charset="0"/>
        <a:buChar char="»"/>
        <a:defRPr sz="2900" kern="1200">
          <a:solidFill>
            <a:srgbClr val="FFCC66"/>
          </a:solidFill>
          <a:latin typeface="+mn-lt"/>
          <a:ea typeface="+mn-ea"/>
          <a:cs typeface="+mn-cs"/>
        </a:defRPr>
      </a:lvl5pPr>
      <a:lvl6pPr marL="4023360" indent="-365760" algn="l" defTabSz="146304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6pPr>
      <a:lvl7pPr marL="4754880" indent="-365760" algn="l" defTabSz="146304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7pPr>
      <a:lvl8pPr marL="5486400" indent="-365760" algn="l" defTabSz="146304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8pPr>
      <a:lvl9pPr marL="6217920" indent="-365760" algn="l" defTabSz="146304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463040" rtl="0" eaLnBrk="1" latinLnBrk="0" hangingPunct="1"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algn="l" defTabSz="1463040" rtl="0" eaLnBrk="1" latinLnBrk="0" hangingPunct="1"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463040" algn="l" defTabSz="1463040" rtl="0" eaLnBrk="1" latinLnBrk="0" hangingPunct="1"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2194560" algn="l" defTabSz="1463040" rtl="0" eaLnBrk="1" latinLnBrk="0" hangingPunct="1">
        <a:defRPr sz="2900" kern="1200">
          <a:solidFill>
            <a:schemeClr val="tx1"/>
          </a:solidFill>
          <a:latin typeface="+mn-lt"/>
          <a:ea typeface="+mn-ea"/>
          <a:cs typeface="+mn-cs"/>
        </a:defRPr>
      </a:lvl4pPr>
      <a:lvl5pPr marL="2926080" algn="l" defTabSz="1463040" rtl="0" eaLnBrk="1" latinLnBrk="0" hangingPunct="1">
        <a:defRPr sz="2900" kern="1200">
          <a:solidFill>
            <a:schemeClr val="tx1"/>
          </a:solidFill>
          <a:latin typeface="+mn-lt"/>
          <a:ea typeface="+mn-ea"/>
          <a:cs typeface="+mn-cs"/>
        </a:defRPr>
      </a:lvl5pPr>
      <a:lvl6pPr marL="3657600" algn="l" defTabSz="1463040" rtl="0" eaLnBrk="1" latinLnBrk="0" hangingPunct="1">
        <a:defRPr sz="2900" kern="1200">
          <a:solidFill>
            <a:schemeClr val="tx1"/>
          </a:solidFill>
          <a:latin typeface="+mn-lt"/>
          <a:ea typeface="+mn-ea"/>
          <a:cs typeface="+mn-cs"/>
        </a:defRPr>
      </a:lvl6pPr>
      <a:lvl7pPr marL="4389120" algn="l" defTabSz="1463040" rtl="0" eaLnBrk="1" latinLnBrk="0" hangingPunct="1">
        <a:defRPr sz="2900" kern="1200">
          <a:solidFill>
            <a:schemeClr val="tx1"/>
          </a:solidFill>
          <a:latin typeface="+mn-lt"/>
          <a:ea typeface="+mn-ea"/>
          <a:cs typeface="+mn-cs"/>
        </a:defRPr>
      </a:lvl7pPr>
      <a:lvl8pPr marL="5120640" algn="l" defTabSz="1463040" rtl="0" eaLnBrk="1" latinLnBrk="0" hangingPunct="1">
        <a:defRPr sz="2900" kern="1200">
          <a:solidFill>
            <a:schemeClr val="tx1"/>
          </a:solidFill>
          <a:latin typeface="+mn-lt"/>
          <a:ea typeface="+mn-ea"/>
          <a:cs typeface="+mn-cs"/>
        </a:defRPr>
      </a:lvl8pPr>
      <a:lvl9pPr marL="5852160" algn="l" defTabSz="1463040" rtl="0" eaLnBrk="1" latinLnBrk="0" hangingPunct="1">
        <a:defRPr sz="2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0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0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19.jpe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12" Type="http://schemas.openxmlformats.org/officeDocument/2006/relationships/image" Target="../media/image18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11" Type="http://schemas.openxmlformats.org/officeDocument/2006/relationships/image" Target="../media/image17.png"/><Relationship Id="rId5" Type="http://schemas.openxmlformats.org/officeDocument/2006/relationships/image" Target="../media/image11.png"/><Relationship Id="rId15" Type="http://schemas.openxmlformats.org/officeDocument/2006/relationships/image" Target="../media/image21.jpeg"/><Relationship Id="rId10" Type="http://schemas.openxmlformats.org/officeDocument/2006/relationships/image" Target="../media/image16.png"/><Relationship Id="rId4" Type="http://schemas.openxmlformats.org/officeDocument/2006/relationships/image" Target="../media/image10.jpeg"/><Relationship Id="rId9" Type="http://schemas.openxmlformats.org/officeDocument/2006/relationships/image" Target="../media/image15.png"/><Relationship Id="rId14" Type="http://schemas.openxmlformats.org/officeDocument/2006/relationships/image" Target="../media/image20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19.jpe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12" Type="http://schemas.openxmlformats.org/officeDocument/2006/relationships/image" Target="../media/image18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11" Type="http://schemas.openxmlformats.org/officeDocument/2006/relationships/image" Target="../media/image17.png"/><Relationship Id="rId5" Type="http://schemas.openxmlformats.org/officeDocument/2006/relationships/image" Target="../media/image11.png"/><Relationship Id="rId15" Type="http://schemas.openxmlformats.org/officeDocument/2006/relationships/image" Target="../media/image21.jpeg"/><Relationship Id="rId10" Type="http://schemas.openxmlformats.org/officeDocument/2006/relationships/image" Target="../media/image16.png"/><Relationship Id="rId4" Type="http://schemas.openxmlformats.org/officeDocument/2006/relationships/image" Target="../media/image10.jpeg"/><Relationship Id="rId9" Type="http://schemas.openxmlformats.org/officeDocument/2006/relationships/image" Target="../media/image15.png"/><Relationship Id="rId14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8.xml"/><Relationship Id="rId4" Type="http://schemas.openxmlformats.org/officeDocument/2006/relationships/image" Target="../media/image2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9.png"/><Relationship Id="rId7" Type="http://schemas.openxmlformats.org/officeDocument/2006/relationships/image" Target="../media/image3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5" Type="http://schemas.openxmlformats.org/officeDocument/2006/relationships/image" Target="../media/image1.jpeg"/><Relationship Id="rId4" Type="http://schemas.openxmlformats.org/officeDocument/2006/relationships/image" Target="../media/image30.png"/><Relationship Id="rId9" Type="http://schemas.openxmlformats.org/officeDocument/2006/relationships/image" Target="../media/image34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jpeg"/><Relationship Id="rId3" Type="http://schemas.openxmlformats.org/officeDocument/2006/relationships/image" Target="../media/image1.jpeg"/><Relationship Id="rId7" Type="http://schemas.openxmlformats.org/officeDocument/2006/relationships/image" Target="../media/image3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Relationship Id="rId9" Type="http://schemas.openxmlformats.org/officeDocument/2006/relationships/image" Target="../media/image3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0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780887" y="1742023"/>
            <a:ext cx="9037638" cy="685799"/>
          </a:xfrm>
        </p:spPr>
        <p:txBody>
          <a:bodyPr/>
          <a:lstStyle/>
          <a:p>
            <a:pPr eaLnBrk="1" hangingPunct="1">
              <a:spcAft>
                <a:spcPts val="1800"/>
              </a:spcAft>
              <a:tabLst>
                <a:tab pos="1492250" algn="l"/>
              </a:tabLst>
            </a:pPr>
            <a:r>
              <a:rPr lang="en-US" sz="2100" dirty="0" smtClean="0">
                <a:solidFill>
                  <a:schemeClr val="hlink"/>
                </a:solidFill>
              </a:rPr>
              <a:t>BRIEFING FOR KING COUNTY COUNCIL</a:t>
            </a:r>
            <a:r>
              <a:rPr lang="en-US" sz="2900" dirty="0" smtClean="0">
                <a:solidFill>
                  <a:schemeClr val="hlink"/>
                </a:solidFill>
              </a:rPr>
              <a:t/>
            </a:r>
            <a:br>
              <a:rPr lang="en-US" sz="2900" dirty="0" smtClean="0">
                <a:solidFill>
                  <a:schemeClr val="hlink"/>
                </a:solidFill>
              </a:rPr>
            </a:br>
            <a:r>
              <a:rPr lang="en-US" sz="3200" dirty="0" smtClean="0">
                <a:solidFill>
                  <a:schemeClr val="hlink"/>
                </a:solidFill>
              </a:rPr>
              <a:t/>
            </a:r>
            <a:br>
              <a:rPr lang="en-US" sz="3200" dirty="0" smtClean="0">
                <a:solidFill>
                  <a:schemeClr val="hlink"/>
                </a:solidFill>
              </a:rPr>
            </a:br>
            <a:r>
              <a:rPr lang="en-US" sz="3200" dirty="0" smtClean="0">
                <a:solidFill>
                  <a:schemeClr val="hlink"/>
                </a:solidFill>
              </a:rPr>
              <a:t/>
            </a:r>
            <a:br>
              <a:rPr lang="en-US" sz="3200" dirty="0" smtClean="0">
                <a:solidFill>
                  <a:schemeClr val="hlink"/>
                </a:solidFill>
              </a:rPr>
            </a:br>
            <a:r>
              <a:rPr lang="en-US" sz="3200" dirty="0" smtClean="0">
                <a:solidFill>
                  <a:schemeClr val="hlink"/>
                </a:solidFill>
              </a:rPr>
              <a:t> </a:t>
            </a:r>
            <a:br>
              <a:rPr lang="en-US" sz="3200" dirty="0" smtClean="0">
                <a:solidFill>
                  <a:schemeClr val="hlink"/>
                </a:solidFill>
              </a:rPr>
            </a:br>
            <a:r>
              <a:rPr lang="en-US" sz="3200" dirty="0" smtClean="0">
                <a:solidFill>
                  <a:schemeClr val="hlink"/>
                </a:solidFill>
              </a:rPr>
              <a:t/>
            </a:r>
            <a:br>
              <a:rPr lang="en-US" sz="3200" dirty="0" smtClean="0">
                <a:solidFill>
                  <a:schemeClr val="hlink"/>
                </a:solidFill>
              </a:rPr>
            </a:br>
            <a:endParaRPr lang="en-US" sz="3200" dirty="0" smtClean="0">
              <a:solidFill>
                <a:schemeClr val="hlink"/>
              </a:solidFill>
            </a:endParaRPr>
          </a:p>
        </p:txBody>
      </p:sp>
      <p:sp>
        <p:nvSpPr>
          <p:cNvPr id="29698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784728" y="5791202"/>
            <a:ext cx="3902074" cy="1371598"/>
          </a:xfrm>
        </p:spPr>
        <p:txBody>
          <a:bodyPr/>
          <a:lstStyle/>
          <a:p>
            <a:pPr algn="l" eaLnBrk="1" hangingPunct="1">
              <a:spcBef>
                <a:spcPts val="1200"/>
              </a:spcBef>
            </a:pPr>
            <a:r>
              <a:rPr lang="en-US" sz="1800" dirty="0" smtClean="0">
                <a:latin typeface="Franklin Gothic Book" pitchFamily="34" charset="0"/>
              </a:rPr>
              <a:t>Stan Barnes</a:t>
            </a:r>
            <a:br>
              <a:rPr lang="en-US" sz="1800" dirty="0" smtClean="0">
                <a:latin typeface="Franklin Gothic Book" pitchFamily="34" charset="0"/>
              </a:rPr>
            </a:br>
            <a:r>
              <a:rPr lang="en-US" sz="1800" dirty="0" smtClean="0">
                <a:latin typeface="Franklin Gothic Book" pitchFamily="34" charset="0"/>
              </a:rPr>
              <a:t>Bioalgene, Seattle</a:t>
            </a:r>
          </a:p>
          <a:p>
            <a:pPr algn="l" eaLnBrk="1" hangingPunct="1">
              <a:spcBef>
                <a:spcPts val="1200"/>
              </a:spcBef>
            </a:pPr>
            <a:r>
              <a:rPr lang="en-US" sz="1800" dirty="0" smtClean="0">
                <a:latin typeface="Franklin Gothic Book" pitchFamily="34" charset="0"/>
              </a:rPr>
              <a:t>March 21, 2012</a:t>
            </a:r>
            <a:endParaRPr lang="en-US" sz="1800" dirty="0" smtClean="0">
              <a:solidFill>
                <a:srgbClr val="FF0000"/>
              </a:solidFill>
              <a:latin typeface="Franklin Gothic Book" pitchFamily="34" charset="0"/>
            </a:endParaRPr>
          </a:p>
        </p:txBody>
      </p:sp>
      <p:sp>
        <p:nvSpPr>
          <p:cNvPr id="6" name="Oval 7"/>
          <p:cNvSpPr>
            <a:spLocks noChangeArrowheads="1"/>
          </p:cNvSpPr>
          <p:nvPr/>
        </p:nvSpPr>
        <p:spPr bwMode="auto">
          <a:xfrm>
            <a:off x="938215" y="1657351"/>
            <a:ext cx="2971800" cy="1447800"/>
          </a:xfrm>
          <a:prstGeom prst="ellipse">
            <a:avLst/>
          </a:prstGeom>
          <a:solidFill>
            <a:srgbClr val="E9DCB9"/>
          </a:solidFill>
          <a:ln w="9525">
            <a:noFill/>
            <a:round/>
            <a:headEnd/>
            <a:tailEnd/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 lIns="91440" tIns="45720" rIns="91440" bIns="45720" anchor="ctr"/>
          <a:lstStyle/>
          <a:p>
            <a:pPr>
              <a:defRPr/>
            </a:pPr>
            <a:endParaRPr lang="en-US" dirty="0"/>
          </a:p>
        </p:txBody>
      </p:sp>
      <p:pic>
        <p:nvPicPr>
          <p:cNvPr id="29702" name="Picture 11" descr="bioalgene logo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547813" y="1905001"/>
            <a:ext cx="18288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6"/>
          <p:cNvSpPr/>
          <p:nvPr/>
        </p:nvSpPr>
        <p:spPr>
          <a:xfrm>
            <a:off x="4800601" y="2808823"/>
            <a:ext cx="8355675" cy="1631216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>
              <a:lnSpc>
                <a:spcPts val="4000"/>
              </a:lnSpc>
              <a:spcAft>
                <a:spcPts val="0"/>
              </a:spcAft>
            </a:pPr>
            <a:r>
              <a:rPr lang="en-US" sz="3600" dirty="0" smtClean="0">
                <a:solidFill>
                  <a:srgbClr val="FFCC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Demi" pitchFamily="34" charset="0"/>
                <a:ea typeface="+mj-ea"/>
                <a:cs typeface="+mj-cs"/>
              </a:rPr>
              <a:t>Large scale production of </a:t>
            </a:r>
          </a:p>
          <a:p>
            <a:pPr>
              <a:lnSpc>
                <a:spcPts val="4000"/>
              </a:lnSpc>
              <a:spcAft>
                <a:spcPts val="0"/>
              </a:spcAft>
            </a:pPr>
            <a:r>
              <a:rPr lang="en-US" sz="3600" dirty="0" smtClean="0">
                <a:solidFill>
                  <a:srgbClr val="FFCC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Demi" pitchFamily="34" charset="0"/>
                <a:ea typeface="+mj-ea"/>
                <a:cs typeface="+mj-cs"/>
              </a:rPr>
              <a:t>algae-based substitutes for fuel </a:t>
            </a:r>
            <a:br>
              <a:rPr lang="en-US" sz="3600" dirty="0" smtClean="0">
                <a:solidFill>
                  <a:srgbClr val="FFCC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Demi" pitchFamily="34" charset="0"/>
                <a:ea typeface="+mj-ea"/>
                <a:cs typeface="+mj-cs"/>
              </a:rPr>
            </a:br>
            <a:r>
              <a:rPr lang="en-US" sz="3600" dirty="0" smtClean="0">
                <a:solidFill>
                  <a:srgbClr val="FFCC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Demi" pitchFamily="34" charset="0"/>
                <a:ea typeface="+mj-ea"/>
                <a:cs typeface="+mj-cs"/>
              </a:rPr>
              <a:t>and other petroleum products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1447800" y="1524000"/>
          <a:ext cx="11887200" cy="5181600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2377440"/>
                <a:gridCol w="2377440"/>
                <a:gridCol w="2377440"/>
                <a:gridCol w="2377440"/>
                <a:gridCol w="2377440"/>
              </a:tblGrid>
              <a:tr h="1727200">
                <a:tc>
                  <a:txBody>
                    <a:bodyPr/>
                    <a:lstStyle/>
                    <a:p>
                      <a:pPr>
                        <a:lnSpc>
                          <a:spcPts val="3000"/>
                        </a:lnSpc>
                      </a:pPr>
                      <a:r>
                        <a:rPr lang="en-US" sz="24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yriad Pro" pitchFamily="34" charset="0"/>
                        </a:rPr>
                        <a:t>It’s all about </a:t>
                      </a:r>
                      <a:r>
                        <a:rPr lang="en-US" sz="36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yriad Pro" pitchFamily="34" charset="0"/>
                        </a:rPr>
                        <a:t>scale </a:t>
                      </a:r>
                      <a:endParaRPr lang="en-US" sz="36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Myriad Pro" pitchFamily="34" charset="0"/>
                      </a:endParaRPr>
                    </a:p>
                  </a:txBody>
                  <a:tcPr marL="274320" marR="79466" marT="39733" marB="39733" anchor="ctr"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9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800" kern="12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yriad Pro" pitchFamily="34" charset="0"/>
                          <a:ea typeface="+mn-ea"/>
                          <a:cs typeface="+mn-cs"/>
                        </a:rPr>
                        <a:t>IP integrator</a:t>
                      </a:r>
                    </a:p>
                    <a:p>
                      <a:r>
                        <a:rPr lang="en-US" sz="16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yriad Pro" pitchFamily="34" charset="0"/>
                        </a:rPr>
                        <a:t>Academic &amp; commercial innovations</a:t>
                      </a:r>
                    </a:p>
                    <a:p>
                      <a:endParaRPr lang="en-US" sz="1600" dirty="0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Myriad Pro" pitchFamily="34" charset="0"/>
                      </a:endParaRPr>
                    </a:p>
                    <a:p>
                      <a:endParaRPr lang="en-US" sz="16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Myriad Pro" pitchFamily="34" charset="0"/>
                      </a:endParaRPr>
                    </a:p>
                  </a:txBody>
                  <a:tcPr marL="182880" marR="79466" marT="39733" marB="39733" anchor="ctr"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33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600"/>
                        </a:lnSpc>
                      </a:pPr>
                      <a:r>
                        <a:rPr lang="en-US" sz="24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yriad Pro" pitchFamily="34" charset="0"/>
                        </a:rPr>
                        <a:t>Multiple </a:t>
                      </a:r>
                      <a:br>
                        <a:rPr lang="en-US" sz="24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yriad Pro" pitchFamily="34" charset="0"/>
                        </a:rPr>
                      </a:br>
                      <a:r>
                        <a:rPr lang="en-US" sz="24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yriad Pro" pitchFamily="34" charset="0"/>
                        </a:rPr>
                        <a:t>product</a:t>
                      </a:r>
                      <a:br>
                        <a:rPr lang="en-US" sz="24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yriad Pro" pitchFamily="34" charset="0"/>
                        </a:rPr>
                      </a:br>
                      <a:r>
                        <a:rPr lang="en-US" sz="24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yriad Pro" pitchFamily="34" charset="0"/>
                        </a:rPr>
                        <a:t>streams</a:t>
                      </a:r>
                      <a:endParaRPr lang="en-US" sz="24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Myriad Pro" pitchFamily="34" charset="0"/>
                      </a:endParaRPr>
                    </a:p>
                  </a:txBody>
                  <a:tcPr marL="365760" marR="79466" marT="39733" marB="39733" anchor="ctr"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/>
                      <a:r>
                        <a:rPr lang="en-US" sz="2400" dirty="0" err="1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yriad Pro" pitchFamily="34" charset="0"/>
                        </a:rPr>
                        <a:t>Offtake</a:t>
                      </a:r>
                      <a:r>
                        <a:rPr lang="en-US" sz="24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yriad Pro" pitchFamily="34" charset="0"/>
                        </a:rPr>
                        <a:t> agreements</a:t>
                      </a:r>
                      <a:endParaRPr lang="en-US" sz="24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Myriad Pro" pitchFamily="34" charset="0"/>
                      </a:endParaRPr>
                    </a:p>
                  </a:txBody>
                  <a:tcPr marL="274320" marR="79466" marT="39733" marB="39733" anchor="ctr"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008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yriad Pro" pitchFamily="34" charset="0"/>
                        </a:rPr>
                        <a:t>Supply</a:t>
                      </a:r>
                      <a:endParaRPr lang="en-US" sz="2400" kern="1200" dirty="0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Myriad Pro" pitchFamily="34" charset="0"/>
                        <a:ea typeface="+mn-ea"/>
                        <a:cs typeface="+mn-cs"/>
                      </a:endParaRPr>
                    </a:p>
                  </a:txBody>
                  <a:tcPr marL="548640" marR="79466" marT="39733" marB="39733" anchor="ctr"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9900"/>
                    </a:solidFill>
                  </a:tcPr>
                </a:tc>
              </a:tr>
              <a:tr h="1727200"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kern="12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yriad Pro" pitchFamily="34" charset="0"/>
                          <a:ea typeface="+mn-ea"/>
                          <a:cs typeface="+mn-cs"/>
                        </a:rPr>
                        <a:t>Scalable </a:t>
                      </a:r>
                      <a:br>
                        <a:rPr lang="en-US" sz="2800" kern="12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yriad Pro" pitchFamily="34" charset="0"/>
                          <a:ea typeface="+mn-ea"/>
                          <a:cs typeface="+mn-cs"/>
                        </a:rPr>
                      </a:br>
                      <a:r>
                        <a:rPr lang="en-US" sz="2800" kern="12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yriad Pro" pitchFamily="34" charset="0"/>
                          <a:ea typeface="+mn-ea"/>
                          <a:cs typeface="+mn-cs"/>
                        </a:rPr>
                        <a:t>first site</a:t>
                      </a:r>
                    </a:p>
                  </a:txBody>
                  <a:tcPr marL="182880" marR="274320" marT="39733" marB="39733" anchor="ctr"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66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kern="12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yriad Pro" pitchFamily="34" charset="0"/>
                          <a:ea typeface="+mn-ea"/>
                          <a:cs typeface="+mn-cs"/>
                        </a:rPr>
                        <a:t>Team</a:t>
                      </a:r>
                      <a:endParaRPr lang="en-US" sz="16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Myriad Pro" pitchFamily="34" charset="0"/>
                      </a:endParaRPr>
                    </a:p>
                  </a:txBody>
                  <a:tcPr marL="1097280" marR="79466" marT="39733" marB="39733" anchor="ctr"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99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kern="12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yriad Pro" pitchFamily="34" charset="0"/>
                          <a:ea typeface="+mn-ea"/>
                          <a:cs typeface="+mn-cs"/>
                        </a:rPr>
                        <a:t>Demand </a:t>
                      </a:r>
                      <a:br>
                        <a:rPr lang="en-US" sz="2400" kern="12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yriad Pro" pitchFamily="34" charset="0"/>
                          <a:ea typeface="+mn-ea"/>
                          <a:cs typeface="+mn-cs"/>
                        </a:rPr>
                      </a:br>
                      <a:r>
                        <a:rPr lang="en-US" sz="2400" kern="12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yriad Pro" pitchFamily="34" charset="0"/>
                          <a:ea typeface="+mn-ea"/>
                          <a:cs typeface="+mn-cs"/>
                        </a:rPr>
                        <a:t>from product customers</a:t>
                      </a:r>
                    </a:p>
                  </a:txBody>
                  <a:tcPr marL="182880" marR="182880" marT="39733" marB="39733" anchor="ctr"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0033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400" kern="1200" dirty="0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Myriad Pro" pitchFamily="34" charset="0"/>
                        <a:ea typeface="+mn-ea"/>
                        <a:cs typeface="+mn-cs"/>
                      </a:endParaRPr>
                    </a:p>
                  </a:txBody>
                  <a:tcPr marL="182880" marR="79466" marT="39733" marB="39733" anchor="ctr"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333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3700" kern="12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yriad Pro" pitchFamily="34" charset="0"/>
                          <a:ea typeface="+mn-ea"/>
                          <a:cs typeface="+mn-cs"/>
                        </a:rPr>
                        <a:t>Military</a:t>
                      </a:r>
                    </a:p>
                  </a:txBody>
                  <a:tcPr marL="182880" marR="79466" marT="39733" marB="39733" anchor="ctr"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3300"/>
                    </a:solidFill>
                  </a:tcPr>
                </a:tc>
              </a:tr>
              <a:tr h="17272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yriad Pro" pitchFamily="34" charset="0"/>
                        </a:rPr>
                        <a:t>Institute for </a:t>
                      </a:r>
                      <a:br>
                        <a:rPr lang="en-US" sz="24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yriad Pro" pitchFamily="34" charset="0"/>
                        </a:rPr>
                      </a:br>
                      <a:r>
                        <a:rPr lang="en-US" sz="24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yriad Pro" pitchFamily="34" charset="0"/>
                        </a:rPr>
                        <a:t>Systems</a:t>
                      </a:r>
                      <a:r>
                        <a:rPr lang="en-US" sz="2400" baseline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yriad Pro" pitchFamily="34" charset="0"/>
                        </a:rPr>
                        <a:t> </a:t>
                      </a:r>
                      <a:br>
                        <a:rPr lang="en-US" sz="2400" baseline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yriad Pro" pitchFamily="34" charset="0"/>
                        </a:rPr>
                      </a:br>
                      <a:r>
                        <a:rPr lang="en-US" sz="2400" baseline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yriad Pro" pitchFamily="34" charset="0"/>
                        </a:rPr>
                        <a:t>Biology</a:t>
                      </a:r>
                      <a:endParaRPr lang="en-US" sz="1600" kern="1200" dirty="0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Myriad Pro" pitchFamily="34" charset="0"/>
                        <a:ea typeface="+mn-ea"/>
                        <a:cs typeface="+mn-cs"/>
                      </a:endParaRPr>
                    </a:p>
                  </a:txBody>
                  <a:tcPr marL="182880" marR="274320" marT="39733" marB="39733" anchor="ctr"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008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kern="12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yriad Pro" pitchFamily="34" charset="0"/>
                          <a:ea typeface="+mn-ea"/>
                          <a:cs typeface="+mn-cs"/>
                        </a:rPr>
                        <a:t>Grants pending</a:t>
                      </a:r>
                    </a:p>
                    <a:p>
                      <a:r>
                        <a:rPr lang="en-US" sz="1600" kern="12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yriad Pro" pitchFamily="34" charset="0"/>
                          <a:ea typeface="+mn-ea"/>
                          <a:cs typeface="+mn-cs"/>
                        </a:rPr>
                        <a:t>NSF, DOD,  DOE</a:t>
                      </a:r>
                      <a:endParaRPr lang="en-US" sz="2400" kern="1200" dirty="0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Myriad Pro" pitchFamily="34" charset="0"/>
                        <a:ea typeface="+mn-ea"/>
                        <a:cs typeface="+mn-cs"/>
                      </a:endParaRPr>
                    </a:p>
                  </a:txBody>
                  <a:tcPr marL="182880" marR="79466" marT="39733" marB="39733" anchor="ctr"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33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kern="12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yriad Pro" pitchFamily="34" charset="0"/>
                          <a:ea typeface="+mn-ea"/>
                          <a:cs typeface="+mn-cs"/>
                        </a:rPr>
                        <a:t>Strategic </a:t>
                      </a:r>
                      <a:br>
                        <a:rPr lang="en-US" sz="2400" kern="12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yriad Pro" pitchFamily="34" charset="0"/>
                          <a:ea typeface="+mn-ea"/>
                          <a:cs typeface="+mn-cs"/>
                        </a:rPr>
                      </a:br>
                      <a:r>
                        <a:rPr lang="en-US" sz="2400" kern="12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yriad Pro" pitchFamily="34" charset="0"/>
                          <a:ea typeface="+mn-ea"/>
                          <a:cs typeface="+mn-cs"/>
                        </a:rPr>
                        <a:t>partners</a:t>
                      </a:r>
                    </a:p>
                    <a:p>
                      <a:pPr algn="r"/>
                      <a:r>
                        <a:rPr lang="en-US" sz="1600" kern="12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yriad Pro" pitchFamily="34" charset="0"/>
                          <a:ea typeface="+mn-ea"/>
                          <a:cs typeface="+mn-cs"/>
                        </a:rPr>
                        <a:t>Validation</a:t>
                      </a:r>
                      <a:endParaRPr lang="en-US" sz="2400" kern="1200" dirty="0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Myriad Pro" pitchFamily="34" charset="0"/>
                        <a:ea typeface="+mn-ea"/>
                        <a:cs typeface="+mn-cs"/>
                      </a:endParaRPr>
                    </a:p>
                  </a:txBody>
                  <a:tcPr marL="640080" marR="182880" marT="39733" marB="39733" anchor="ctr"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9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3700" spc="-300" baseline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yriad Pro" pitchFamily="34" charset="0"/>
                        </a:rPr>
                        <a:t>1</a:t>
                      </a:r>
                      <a:r>
                        <a:rPr lang="en-US" sz="3700" spc="0" baseline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yriad Pro" pitchFamily="34" charset="0"/>
                        </a:rPr>
                        <a:t>0</a:t>
                      </a:r>
                      <a:r>
                        <a:rPr lang="en-US" sz="3700" spc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yriad Pro" pitchFamily="34" charset="0"/>
                        </a:rPr>
                        <a:t> in</a:t>
                      </a:r>
                      <a:r>
                        <a:rPr lang="en-US" sz="3700" spc="-100" baseline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yriad Pro" pitchFamily="34" charset="0"/>
                        </a:rPr>
                        <a:t> </a:t>
                      </a:r>
                      <a:r>
                        <a:rPr lang="en-US" sz="3700" spc="-300" baseline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yriad Pro" pitchFamily="34" charset="0"/>
                        </a:rPr>
                        <a:t>1</a:t>
                      </a:r>
                      <a:r>
                        <a:rPr lang="en-US" sz="3700" spc="0" baseline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yriad Pro" pitchFamily="34" charset="0"/>
                        </a:rPr>
                        <a:t>0</a:t>
                      </a:r>
                    </a:p>
                    <a:p>
                      <a:r>
                        <a:rPr lang="en-US" sz="16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yriad Pro" pitchFamily="34" charset="0"/>
                        </a:rPr>
                        <a:t>  Farming to fly</a:t>
                      </a:r>
                      <a:endParaRPr lang="en-US" sz="1600" kern="1200" dirty="0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Myriad Pro" pitchFamily="34" charset="0"/>
                        <a:ea typeface="+mn-ea"/>
                        <a:cs typeface="+mn-cs"/>
                      </a:endParaRPr>
                    </a:p>
                  </a:txBody>
                  <a:tcPr marL="182880" marR="137160" marT="39733" marB="39733" anchor="ctr"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2600"/>
                        </a:lnSpc>
                      </a:pPr>
                      <a:r>
                        <a:rPr lang="en-US" sz="2400" kern="12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yriad Pro" pitchFamily="34" charset="0"/>
                          <a:ea typeface="+mn-ea"/>
                          <a:cs typeface="+mn-cs"/>
                        </a:rPr>
                        <a:t>What’s </a:t>
                      </a:r>
                      <a:br>
                        <a:rPr lang="en-US" sz="2400" kern="12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yriad Pro" pitchFamily="34" charset="0"/>
                          <a:ea typeface="+mn-ea"/>
                          <a:cs typeface="+mn-cs"/>
                        </a:rPr>
                      </a:br>
                      <a:r>
                        <a:rPr lang="en-US" sz="2400" kern="12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yriad Pro" pitchFamily="34" charset="0"/>
                          <a:ea typeface="+mn-ea"/>
                          <a:cs typeface="+mn-cs"/>
                        </a:rPr>
                        <a:t>needed to</a:t>
                      </a:r>
                      <a:r>
                        <a:rPr lang="en-US" sz="2400" kern="1200" baseline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yriad Pro" pitchFamily="34" charset="0"/>
                          <a:ea typeface="+mn-ea"/>
                          <a:cs typeface="+mn-cs"/>
                        </a:rPr>
                        <a:t> deliver</a:t>
                      </a:r>
                      <a:r>
                        <a:rPr lang="en-US" sz="2400" kern="12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yriad Pro" pitchFamily="34" charset="0"/>
                          <a:ea typeface="+mn-ea"/>
                          <a:cs typeface="+mn-cs"/>
                        </a:rPr>
                        <a:t> success?</a:t>
                      </a:r>
                    </a:p>
                  </a:txBody>
                  <a:tcPr marL="182880" marR="79466" marT="39733" marB="39733" anchor="ctr"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333FF"/>
                    </a:solidFill>
                  </a:tcPr>
                </a:tc>
              </a:tr>
            </a:tbl>
          </a:graphicData>
        </a:graphic>
      </p:graphicFrame>
      <p:pic>
        <p:nvPicPr>
          <p:cNvPr id="6" name="Picture 5" descr="Watertechtonics BioalgeneECTreat.jpg"/>
          <p:cNvPicPr>
            <a:picLocks noChangeAspect="1"/>
          </p:cNvPicPr>
          <p:nvPr/>
        </p:nvPicPr>
        <p:blipFill>
          <a:blip r:embed="rId2"/>
          <a:srcRect t="5400" b="46007"/>
          <a:stretch>
            <a:fillRect/>
          </a:stretch>
        </p:blipFill>
        <p:spPr>
          <a:xfrm>
            <a:off x="3862386" y="2710688"/>
            <a:ext cx="2309814" cy="519110"/>
          </a:xfrm>
          <a:prstGeom prst="rect">
            <a:avLst/>
          </a:prstGeom>
          <a:ln>
            <a:noFill/>
          </a:ln>
        </p:spPr>
      </p:pic>
      <p:pic>
        <p:nvPicPr>
          <p:cNvPr id="7" name="Picture 6" descr="isolate cell image2 copy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0000" t="7692" b="8903"/>
          <a:stretch>
            <a:fillRect/>
          </a:stretch>
        </p:blipFill>
        <p:spPr>
          <a:xfrm>
            <a:off x="6234752" y="5022439"/>
            <a:ext cx="990600" cy="1652390"/>
          </a:xfrm>
          <a:prstGeom prst="rect">
            <a:avLst/>
          </a:prstGeom>
        </p:spPr>
      </p:pic>
      <p:pic>
        <p:nvPicPr>
          <p:cNvPr id="12" name="Picture 11" descr="tiny cow.jpg"/>
          <p:cNvPicPr>
            <a:picLocks noChangeAspect="1"/>
          </p:cNvPicPr>
          <p:nvPr/>
        </p:nvPicPr>
        <p:blipFill>
          <a:blip r:embed="rId4">
            <a:lum contrast="30000"/>
          </a:blip>
          <a:srcRect l="16667" t="7089" r="20833" b="15595"/>
          <a:stretch>
            <a:fillRect/>
          </a:stretch>
        </p:blipFill>
        <p:spPr>
          <a:xfrm>
            <a:off x="12545204" y="1568992"/>
            <a:ext cx="756128" cy="1649357"/>
          </a:xfrm>
          <a:prstGeom prst="rect">
            <a:avLst/>
          </a:prstGeom>
        </p:spPr>
      </p:pic>
      <p:pic>
        <p:nvPicPr>
          <p:cNvPr id="13" name="Picture 4"/>
          <p:cNvPicPr>
            <a:picLocks noChangeAspect="1" noChangeArrowheads="1"/>
          </p:cNvPicPr>
          <p:nvPr/>
        </p:nvPicPr>
        <p:blipFill>
          <a:blip r:embed="rId5" cstate="print">
            <a:lum bright="-20000" contrast="20000"/>
          </a:blip>
          <a:srcRect l="15857" r="19101" b="1067"/>
          <a:stretch>
            <a:fillRect/>
          </a:stretch>
        </p:blipFill>
        <p:spPr bwMode="auto">
          <a:xfrm flipH="1">
            <a:off x="3869427" y="3477442"/>
            <a:ext cx="823074" cy="12660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/>
          <a:srcRect l="15742" t="1223" b="611"/>
          <a:stretch>
            <a:fillRect/>
          </a:stretch>
        </p:blipFill>
        <p:spPr bwMode="auto">
          <a:xfrm>
            <a:off x="8622476" y="3297091"/>
            <a:ext cx="2294190" cy="16456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15" descr="boardman flask, coal conveyor.jpg"/>
          <p:cNvPicPr>
            <a:picLocks noChangeAspect="1"/>
          </p:cNvPicPr>
          <p:nvPr/>
        </p:nvPicPr>
        <p:blipFill>
          <a:blip r:embed="rId7"/>
          <a:srcRect l="44871" t="3879" r="2214" b="1552"/>
          <a:stretch>
            <a:fillRect/>
          </a:stretch>
        </p:blipFill>
        <p:spPr>
          <a:xfrm>
            <a:off x="10462739" y="5027227"/>
            <a:ext cx="461157" cy="1646334"/>
          </a:xfrm>
          <a:prstGeom prst="rect">
            <a:avLst/>
          </a:prstGeom>
          <a:ln>
            <a:noFill/>
          </a:ln>
        </p:spPr>
      </p:pic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1600200" y="990600"/>
            <a:ext cx="8229600" cy="533400"/>
          </a:xfrm>
          <a:prstGeom prst="rect">
            <a:avLst/>
          </a:prstGeom>
        </p:spPr>
        <p:txBody>
          <a:bodyPr/>
          <a:lstStyle/>
          <a:p>
            <a:pPr defTabSz="1306514">
              <a:spcAft>
                <a:spcPts val="1800"/>
              </a:spcAft>
              <a:tabLst>
                <a:tab pos="1492250" algn="l"/>
              </a:tabLst>
              <a:defRPr/>
            </a:pPr>
            <a:r>
              <a:rPr lang="en-US" sz="2100" kern="0" dirty="0" smtClean="0">
                <a:solidFill>
                  <a:srgbClr val="FFCC66"/>
                </a:solidFill>
                <a:latin typeface="Franklin Gothic Demi" pitchFamily="34" charset="0"/>
                <a:cs typeface="Arial"/>
              </a:rPr>
              <a:t>DEVELOPMENTS AND OPPORTUNITIES MATRIX</a:t>
            </a:r>
            <a:endParaRPr lang="en-US" sz="3200" kern="0" dirty="0" smtClean="0">
              <a:solidFill>
                <a:srgbClr val="FFCC66"/>
              </a:solidFill>
              <a:latin typeface="Franklin Gothic Demi" pitchFamily="34" charset="0"/>
              <a:cs typeface="Arial"/>
            </a:endParaRPr>
          </a:p>
        </p:txBody>
      </p:sp>
      <p:grpSp>
        <p:nvGrpSpPr>
          <p:cNvPr id="2" name="Group 33"/>
          <p:cNvGrpSpPr/>
          <p:nvPr/>
        </p:nvGrpSpPr>
        <p:grpSpPr>
          <a:xfrm>
            <a:off x="7685567" y="1892598"/>
            <a:ext cx="457200" cy="990600"/>
            <a:chOff x="7685567" y="1892598"/>
            <a:chExt cx="457200" cy="990600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cxnSp>
          <p:nvCxnSpPr>
            <p:cNvPr id="26" name="Straight Arrow Connector 25"/>
            <p:cNvCxnSpPr/>
            <p:nvPr/>
          </p:nvCxnSpPr>
          <p:spPr bwMode="auto">
            <a:xfrm flipV="1">
              <a:off x="7685567" y="1892598"/>
              <a:ext cx="457200" cy="609600"/>
            </a:xfrm>
            <a:prstGeom prst="straightConnector1">
              <a:avLst/>
            </a:prstGeom>
            <a:solidFill>
              <a:schemeClr val="accent1"/>
            </a:solidFill>
            <a:ln w="28575" cap="flat" cmpd="sng" algn="ctr">
              <a:solidFill>
                <a:schemeClr val="accent2">
                  <a:lumMod val="75000"/>
                </a:schemeClr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cxnSp>
          <p:nvCxnSpPr>
            <p:cNvPr id="29" name="Straight Arrow Connector 28"/>
            <p:cNvCxnSpPr/>
            <p:nvPr/>
          </p:nvCxnSpPr>
          <p:spPr bwMode="auto">
            <a:xfrm flipV="1">
              <a:off x="7685567" y="2273598"/>
              <a:ext cx="457200" cy="228600"/>
            </a:xfrm>
            <a:prstGeom prst="straightConnector1">
              <a:avLst/>
            </a:prstGeom>
            <a:solidFill>
              <a:schemeClr val="accent1"/>
            </a:solidFill>
            <a:ln w="28575" cap="flat" cmpd="sng" algn="ctr">
              <a:solidFill>
                <a:schemeClr val="accent2">
                  <a:lumMod val="75000"/>
                </a:schemeClr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cxnSp>
          <p:nvCxnSpPr>
            <p:cNvPr id="31" name="Straight Arrow Connector 30"/>
            <p:cNvCxnSpPr/>
            <p:nvPr/>
          </p:nvCxnSpPr>
          <p:spPr bwMode="auto">
            <a:xfrm>
              <a:off x="7685567" y="2502198"/>
              <a:ext cx="457200" cy="76200"/>
            </a:xfrm>
            <a:prstGeom prst="straightConnector1">
              <a:avLst/>
            </a:prstGeom>
            <a:solidFill>
              <a:schemeClr val="accent1"/>
            </a:solidFill>
            <a:ln w="28575" cap="flat" cmpd="sng" algn="ctr">
              <a:solidFill>
                <a:schemeClr val="accent2">
                  <a:lumMod val="75000"/>
                </a:schemeClr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cxnSp>
          <p:nvCxnSpPr>
            <p:cNvPr id="33" name="Straight Arrow Connector 32"/>
            <p:cNvCxnSpPr/>
            <p:nvPr/>
          </p:nvCxnSpPr>
          <p:spPr bwMode="auto">
            <a:xfrm>
              <a:off x="7685567" y="2502198"/>
              <a:ext cx="457200" cy="381000"/>
            </a:xfrm>
            <a:prstGeom prst="straightConnector1">
              <a:avLst/>
            </a:prstGeom>
            <a:solidFill>
              <a:schemeClr val="accent1"/>
            </a:solidFill>
            <a:ln w="28575" cap="flat" cmpd="sng" algn="ctr">
              <a:solidFill>
                <a:schemeClr val="accent2">
                  <a:lumMod val="75000"/>
                </a:schemeClr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</p:grp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762000" y="990600"/>
          <a:ext cx="12496797" cy="5362666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1785257"/>
                <a:gridCol w="5355770"/>
                <a:gridCol w="5355770"/>
              </a:tblGrid>
              <a:tr h="1727200">
                <a:tc>
                  <a:txBody>
                    <a:bodyPr/>
                    <a:lstStyle/>
                    <a:p>
                      <a:pPr>
                        <a:lnSpc>
                          <a:spcPts val="3000"/>
                        </a:lnSpc>
                      </a:pPr>
                      <a:endParaRPr lang="en-US" sz="36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Myriad Pro" pitchFamily="34" charset="0"/>
                      </a:endParaRPr>
                    </a:p>
                  </a:txBody>
                  <a:tcPr marL="274320" marR="79466" marT="39733" marB="39733" anchor="ctr"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3000"/>
                        </a:lnSpc>
                      </a:pPr>
                      <a:r>
                        <a:rPr lang="en-US" sz="2400" kern="12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yriad Pro" pitchFamily="34" charset="0"/>
                          <a:ea typeface="+mn-ea"/>
                          <a:cs typeface="+mn-cs"/>
                        </a:rPr>
                        <a:t>SUPPLY</a:t>
                      </a:r>
                      <a:endParaRPr lang="en-US" sz="2400" kern="12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Myriad Pro" pitchFamily="34" charset="0"/>
                        <a:ea typeface="+mn-ea"/>
                        <a:cs typeface="+mn-cs"/>
                      </a:endParaRPr>
                    </a:p>
                  </a:txBody>
                  <a:tcPr marL="274320" marR="79466" marT="39733" marB="39733" anchor="ctr"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/>
                      <a:r>
                        <a:rPr lang="en-US" sz="24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yriad Pro" pitchFamily="34" charset="0"/>
                        </a:rPr>
                        <a:t>DEMAND</a:t>
                      </a:r>
                      <a:endParaRPr lang="en-US" sz="24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Myriad Pro" pitchFamily="34" charset="0"/>
                      </a:endParaRPr>
                    </a:p>
                  </a:txBody>
                  <a:tcPr marL="274320" marR="79466" marT="39733" marB="39733" anchor="ctr"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3300"/>
                    </a:solidFill>
                  </a:tcPr>
                </a:tc>
              </a:tr>
              <a:tr h="17272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kern="1200" dirty="0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Myriad Pro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yriad Pro" pitchFamily="34" charset="0"/>
                          <a:ea typeface="+mn-ea"/>
                          <a:cs typeface="+mn-cs"/>
                        </a:rPr>
                        <a:t>COMMITTED</a:t>
                      </a:r>
                    </a:p>
                  </a:txBody>
                  <a:tcPr marL="182880" marR="274320" marT="39733" marB="39733"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99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000" kern="1200" dirty="0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Myriad Pro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yriad Pro" pitchFamily="34" charset="0"/>
                          <a:ea typeface="+mn-ea"/>
                          <a:cs typeface="+mn-cs"/>
                        </a:rPr>
                        <a:t>Portland General Electric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kern="1200" dirty="0" err="1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yriad Pro" pitchFamily="34" charset="0"/>
                          <a:ea typeface="+mn-ea"/>
                          <a:cs typeface="+mn-cs"/>
                        </a:rPr>
                        <a:t>ThreeMile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yriad Pro" pitchFamily="34" charset="0"/>
                          <a:ea typeface="+mn-ea"/>
                          <a:cs typeface="+mn-cs"/>
                        </a:rPr>
                        <a:t> Canyon Farms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yriad Pro" pitchFamily="34" charset="0"/>
                          <a:ea typeface="+mn-ea"/>
                          <a:cs typeface="+mn-cs"/>
                        </a:rPr>
                        <a:t>Washington</a:t>
                      </a:r>
                      <a:r>
                        <a:rPr lang="en-US" sz="2000" kern="1200" baseline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yriad Pro" pitchFamily="34" charset="0"/>
                          <a:ea typeface="+mn-ea"/>
                          <a:cs typeface="+mn-cs"/>
                        </a:rPr>
                        <a:t> State University</a:t>
                      </a:r>
                      <a:br>
                        <a:rPr lang="en-US" sz="2000" kern="1200" baseline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yriad Pro" pitchFamily="34" charset="0"/>
                          <a:ea typeface="+mn-ea"/>
                          <a:cs typeface="+mn-cs"/>
                        </a:rPr>
                      </a:br>
                      <a:r>
                        <a:rPr lang="en-US" sz="2000" kern="1200" baseline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yriad Pro" pitchFamily="34" charset="0"/>
                          <a:ea typeface="+mn-ea"/>
                          <a:cs typeface="+mn-cs"/>
                        </a:rPr>
                        <a:t>University of Texas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000" kern="1200" dirty="0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Myriad Pro" pitchFamily="34" charset="0"/>
                        <a:ea typeface="+mn-ea"/>
                        <a:cs typeface="+mn-cs"/>
                      </a:endParaRPr>
                    </a:p>
                  </a:txBody>
                  <a:tcPr marL="182880" marR="274320" marT="39733" marB="39733"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990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sz="2000" kern="1200" dirty="0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Myriad Pro" pitchFamily="34" charset="0"/>
                        <a:ea typeface="+mn-ea"/>
                        <a:cs typeface="+mn-cs"/>
                      </a:endParaRPr>
                    </a:p>
                    <a:p>
                      <a:pPr algn="l"/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yriad Pro" pitchFamily="34" charset="0"/>
                          <a:ea typeface="+mn-ea"/>
                          <a:cs typeface="+mn-cs"/>
                        </a:rPr>
                        <a:t>Glycols:  	</a:t>
                      </a:r>
                      <a:r>
                        <a:rPr lang="en-US" sz="2000" kern="1200" dirty="0" err="1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yriad Pro" pitchFamily="34" charset="0"/>
                          <a:ea typeface="+mn-ea"/>
                          <a:cs typeface="+mn-cs"/>
                        </a:rPr>
                        <a:t>Tryline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yriad Pro" pitchFamily="34" charset="0"/>
                          <a:ea typeface="+mn-ea"/>
                          <a:cs typeface="+mn-cs"/>
                        </a:rPr>
                        <a:t> Distributors</a:t>
                      </a:r>
                    </a:p>
                    <a:p>
                      <a:pPr algn="l"/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yriad Pro" pitchFamily="34" charset="0"/>
                          <a:ea typeface="+mn-ea"/>
                          <a:cs typeface="+mn-cs"/>
                        </a:rPr>
                        <a:t>Feeds: 	</a:t>
                      </a:r>
                      <a:r>
                        <a:rPr lang="en-US" sz="2000" kern="1200" dirty="0" err="1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yriad Pro" pitchFamily="34" charset="0"/>
                          <a:ea typeface="+mn-ea"/>
                          <a:cs typeface="+mn-cs"/>
                        </a:rPr>
                        <a:t>Wolfkill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yriad Pro" pitchFamily="34" charset="0"/>
                          <a:ea typeface="+mn-ea"/>
                          <a:cs typeface="+mn-cs"/>
                        </a:rPr>
                        <a:t> Energy      </a:t>
                      </a:r>
                      <a:br>
                        <a:rPr lang="en-US" sz="2000" kern="12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yriad Pro" pitchFamily="34" charset="0"/>
                          <a:ea typeface="+mn-ea"/>
                          <a:cs typeface="+mn-cs"/>
                        </a:rPr>
                      </a:b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yriad Pro" pitchFamily="34" charset="0"/>
                          <a:ea typeface="+mn-ea"/>
                          <a:cs typeface="+mn-cs"/>
                        </a:rPr>
                        <a:t>	</a:t>
                      </a:r>
                      <a:r>
                        <a:rPr lang="en-US" sz="2000" kern="1200" dirty="0" err="1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yriad Pro" pitchFamily="34" charset="0"/>
                          <a:ea typeface="+mn-ea"/>
                          <a:cs typeface="+mn-cs"/>
                        </a:rPr>
                        <a:t>ThreeMile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yriad Pro" pitchFamily="34" charset="0"/>
                          <a:ea typeface="+mn-ea"/>
                          <a:cs typeface="+mn-cs"/>
                        </a:rPr>
                        <a:t> Canyon Farms</a:t>
                      </a:r>
                    </a:p>
                  </a:txBody>
                  <a:tcPr marL="182880" marR="79466" marT="39733" marB="39733"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9900"/>
                    </a:solidFill>
                  </a:tcPr>
                </a:tc>
              </a:tr>
              <a:tr h="17272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kern="1200" dirty="0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Myriad Pro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yriad Pro" pitchFamily="34" charset="0"/>
                          <a:ea typeface="+mn-ea"/>
                          <a:cs typeface="+mn-cs"/>
                        </a:rPr>
                        <a:t>TARGETED</a:t>
                      </a:r>
                    </a:p>
                  </a:txBody>
                  <a:tcPr marL="182880" marR="274320" marT="39733" marB="39733"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000" kern="1200" dirty="0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Myriad Pro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yriad Pro" pitchFamily="34" charset="0"/>
                          <a:ea typeface="+mn-ea"/>
                          <a:cs typeface="+mn-cs"/>
                        </a:rPr>
                        <a:t>Parallel Canadian project discussions:</a:t>
                      </a:r>
                    </a:p>
                    <a:p>
                      <a:pPr marL="22860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yriad Pro" pitchFamily="34" charset="0"/>
                          <a:ea typeface="+mn-ea"/>
                          <a:cs typeface="+mn-cs"/>
                        </a:rPr>
                        <a:t>NRC Canada</a:t>
                      </a:r>
                      <a:br>
                        <a:rPr lang="en-US" sz="2000" kern="12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yriad Pro" pitchFamily="34" charset="0"/>
                          <a:ea typeface="+mn-ea"/>
                          <a:cs typeface="+mn-cs"/>
                        </a:rPr>
                      </a:b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yriad Pro" pitchFamily="34" charset="0"/>
                          <a:ea typeface="+mn-ea"/>
                          <a:cs typeface="+mn-cs"/>
                        </a:rPr>
                        <a:t>BC/Alberta Agricultural Ministries</a:t>
                      </a:r>
                      <a:br>
                        <a:rPr lang="en-US" sz="2000" kern="12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yriad Pro" pitchFamily="34" charset="0"/>
                          <a:ea typeface="+mn-ea"/>
                          <a:cs typeface="+mn-cs"/>
                        </a:rPr>
                      </a:br>
                      <a:endParaRPr lang="en-US" sz="2000" kern="1200" dirty="0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Myriad Pro" pitchFamily="34" charset="0"/>
                        <a:ea typeface="+mn-ea"/>
                        <a:cs typeface="+mn-cs"/>
                      </a:endParaRPr>
                    </a:p>
                  </a:txBody>
                  <a:tcPr marL="182880" marR="274320" marT="39733" marB="39733"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000" kern="1200" baseline="0" dirty="0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Myriad Pro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kern="1200" baseline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yriad Pro" pitchFamily="34" charset="0"/>
                          <a:ea typeface="+mn-ea"/>
                          <a:cs typeface="+mn-cs"/>
                        </a:rPr>
                        <a:t>Glycols: Polyester, polyethylene producers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yriad Pro" pitchFamily="34" charset="0"/>
                          <a:ea typeface="+mn-ea"/>
                          <a:cs typeface="+mn-cs"/>
                        </a:rPr>
                        <a:t>Fuels:      Airlines, defense, trucking, transit 	(including King County Metro)</a:t>
                      </a: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sz="2000" kern="1200" dirty="0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Myriad Pro" pitchFamily="34" charset="0"/>
                        <a:ea typeface="+mn-ea"/>
                        <a:cs typeface="+mn-cs"/>
                      </a:endParaRPr>
                    </a:p>
                  </a:txBody>
                  <a:tcPr marL="182880" marR="137160" marT="39733" marB="39733"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</a:tr>
            </a:tbl>
          </a:graphicData>
        </a:graphic>
      </p:graphicFrame>
      <p:pic>
        <p:nvPicPr>
          <p:cNvPr id="12" name="Picture 11" descr="tiny cow.jpg"/>
          <p:cNvPicPr>
            <a:picLocks noChangeAspect="1"/>
          </p:cNvPicPr>
          <p:nvPr/>
        </p:nvPicPr>
        <p:blipFill>
          <a:blip r:embed="rId2">
            <a:lum contrast="30000"/>
          </a:blip>
          <a:srcRect t="7391" r="16072" b="39958"/>
          <a:stretch>
            <a:fillRect/>
          </a:stretch>
        </p:blipFill>
        <p:spPr>
          <a:xfrm>
            <a:off x="6628136" y="1034606"/>
            <a:ext cx="1487908" cy="1645920"/>
          </a:xfrm>
          <a:prstGeom prst="rect">
            <a:avLst/>
          </a:prstGeom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/>
          <a:srcRect l="15742" t="1223" b="611"/>
          <a:stretch>
            <a:fillRect/>
          </a:stretch>
        </p:blipFill>
        <p:spPr bwMode="auto">
          <a:xfrm>
            <a:off x="10920292" y="1048139"/>
            <a:ext cx="2294190" cy="16456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094722" y="2666999"/>
            <a:ext cx="5715000" cy="5029201"/>
          </a:xfrm>
        </p:spPr>
        <p:txBody>
          <a:bodyPr/>
          <a:lstStyle/>
          <a:p>
            <a:pPr>
              <a:buNone/>
            </a:pPr>
            <a:r>
              <a:rPr lang="en-US" sz="2000" dirty="0" smtClean="0"/>
              <a:t>Portland General Electric</a:t>
            </a:r>
          </a:p>
          <a:p>
            <a:pPr>
              <a:buNone/>
            </a:pPr>
            <a:r>
              <a:rPr lang="en-US" sz="2000" dirty="0" smtClean="0"/>
              <a:t>Washington State University</a:t>
            </a:r>
          </a:p>
          <a:p>
            <a:pPr>
              <a:buNone/>
            </a:pPr>
            <a:r>
              <a:rPr lang="en-US" sz="2000" dirty="0" smtClean="0"/>
              <a:t>University of Washington</a:t>
            </a:r>
          </a:p>
          <a:p>
            <a:pPr>
              <a:buNone/>
            </a:pPr>
            <a:r>
              <a:rPr lang="en-US" sz="2000" dirty="0" smtClean="0"/>
              <a:t>Institute for Systems Biology</a:t>
            </a:r>
          </a:p>
          <a:p>
            <a:pPr>
              <a:buNone/>
            </a:pPr>
            <a:r>
              <a:rPr lang="en-US" sz="2000" dirty="0" smtClean="0"/>
              <a:t>General Atomics</a:t>
            </a:r>
          </a:p>
          <a:p>
            <a:pPr>
              <a:buNone/>
            </a:pPr>
            <a:r>
              <a:rPr lang="en-US" sz="2000" dirty="0" smtClean="0"/>
              <a:t>The Sun Grant Consortium</a:t>
            </a:r>
          </a:p>
          <a:p>
            <a:pPr>
              <a:buNone/>
            </a:pPr>
            <a:r>
              <a:rPr lang="en-US" sz="2000" dirty="0" err="1" smtClean="0"/>
              <a:t>ThreeMile</a:t>
            </a:r>
            <a:r>
              <a:rPr lang="en-US" sz="2000" dirty="0" smtClean="0"/>
              <a:t> Canyon Farms/R.D. Offutt</a:t>
            </a:r>
          </a:p>
          <a:p>
            <a:pPr>
              <a:buNone/>
            </a:pPr>
            <a:r>
              <a:rPr lang="en-US" sz="2000" dirty="0" smtClean="0"/>
              <a:t>Energy &amp; Environmental Research Center</a:t>
            </a:r>
          </a:p>
          <a:p>
            <a:pPr>
              <a:buNone/>
            </a:pPr>
            <a:r>
              <a:rPr lang="en-US" sz="2000" dirty="0" smtClean="0"/>
              <a:t>National Renewable Energy Laboratory</a:t>
            </a:r>
          </a:p>
          <a:p>
            <a:pPr>
              <a:buNone/>
            </a:pPr>
            <a:r>
              <a:rPr lang="en-US" sz="2000" dirty="0" err="1" smtClean="0"/>
              <a:t>Parametrix</a:t>
            </a:r>
            <a:endParaRPr lang="en-US" sz="2000" dirty="0" smtClean="0"/>
          </a:p>
          <a:p>
            <a:pPr>
              <a:buNone/>
            </a:pPr>
            <a:r>
              <a:rPr lang="en-US" sz="2000" dirty="0" smtClean="0"/>
              <a:t>Electric Power Research Institute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057400" y="1676400"/>
            <a:ext cx="7848600" cy="838200"/>
          </a:xfrm>
        </p:spPr>
        <p:txBody>
          <a:bodyPr/>
          <a:lstStyle/>
          <a:p>
            <a:r>
              <a:rPr lang="en-US" dirty="0" smtClean="0">
                <a:solidFill>
                  <a:srgbClr val="FFCC66"/>
                </a:solidFill>
              </a:rPr>
              <a:t>Integrating best-of-breed innovators</a:t>
            </a:r>
            <a:endParaRPr lang="en-US" dirty="0">
              <a:solidFill>
                <a:srgbClr val="FFCC66"/>
              </a:solidFill>
            </a:endParaRPr>
          </a:p>
        </p:txBody>
      </p:sp>
      <p:sp>
        <p:nvSpPr>
          <p:cNvPr id="5" name="Rectangle 4"/>
          <p:cNvSpPr/>
          <p:nvPr/>
        </p:nvSpPr>
        <p:spPr bwMode="auto">
          <a:xfrm>
            <a:off x="10058400" y="0"/>
            <a:ext cx="4572000" cy="8229600"/>
          </a:xfrm>
          <a:prstGeom prst="rect">
            <a:avLst/>
          </a:prstGeom>
          <a:solidFill>
            <a:schemeClr val="tx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defTabSz="1306514"/>
            <a:endParaRPr lang="en-US" dirty="0" smtClean="0"/>
          </a:p>
        </p:txBody>
      </p:sp>
      <p:pic>
        <p:nvPicPr>
          <p:cNvPr id="14" name="Picture 13" descr="PGE log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03044" y="1475035"/>
            <a:ext cx="1552032" cy="58977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5" name="Picture 14" descr="washington5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613531" y="530737"/>
            <a:ext cx="930509" cy="6420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6" name="Picture 15" descr="WSU logo.jpg"/>
          <p:cNvPicPr>
            <a:picLocks noChangeAspect="1"/>
          </p:cNvPicPr>
          <p:nvPr/>
        </p:nvPicPr>
        <p:blipFill>
          <a:blip r:embed="rId4" cstate="print"/>
          <a:srcRect t="26667" b="20000"/>
          <a:stretch>
            <a:fillRect/>
          </a:stretch>
        </p:blipFill>
        <p:spPr>
          <a:xfrm>
            <a:off x="10748167" y="457201"/>
            <a:ext cx="1655502" cy="6622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820400" y="6149580"/>
            <a:ext cx="1438214" cy="87948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8" name="Picture 17" descr="algaevs_logo.jpg"/>
          <p:cNvPicPr>
            <a:picLocks noChangeAspect="1"/>
          </p:cNvPicPr>
          <p:nvPr/>
        </p:nvPicPr>
        <p:blipFill>
          <a:blip r:embed="rId6" cstate="print">
            <a:lum contrast="10000"/>
          </a:blip>
          <a:stretch>
            <a:fillRect/>
          </a:stretch>
        </p:blipFill>
        <p:spPr>
          <a:xfrm>
            <a:off x="11076474" y="7292580"/>
            <a:ext cx="2602237" cy="39450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9" name="Picture 1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2649201" y="6530580"/>
            <a:ext cx="1215598" cy="3716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2448074" y="5692379"/>
            <a:ext cx="1572726" cy="4663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1197341" y="2819400"/>
            <a:ext cx="2069373" cy="8868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2" name="Picture 2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0619276" y="3958959"/>
            <a:ext cx="1386482" cy="5173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3" name="Picture 2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2317861" y="4076642"/>
            <a:ext cx="1329853" cy="5681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4" name="Picture 3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10743873" y="4870526"/>
            <a:ext cx="2696462" cy="44491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5" name="Picture 2" descr="TMCF-LOGO"/>
          <p:cNvPicPr>
            <a:picLocks noChangeAspect="1" noChangeArrowheads="1"/>
          </p:cNvPicPr>
          <p:nvPr/>
        </p:nvPicPr>
        <p:blipFill>
          <a:blip r:embed="rId13" cstate="print">
            <a:lum/>
          </a:blip>
          <a:srcRect r="2321"/>
          <a:stretch>
            <a:fillRect/>
          </a:stretch>
        </p:blipFill>
        <p:spPr bwMode="auto">
          <a:xfrm>
            <a:off x="12602297" y="1447800"/>
            <a:ext cx="1494706" cy="91360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5361" name="Picture 1"/>
          <p:cNvPicPr>
            <a:picLocks noChangeAspect="1" noChangeArrowheads="1"/>
          </p:cNvPicPr>
          <p:nvPr/>
        </p:nvPicPr>
        <p:blipFill>
          <a:blip r:embed="rId14" cstate="print"/>
          <a:srcRect l="-7692" t="-58741" r="-7692" b="-51049"/>
          <a:stretch>
            <a:fillRect/>
          </a:stretch>
        </p:blipFill>
        <p:spPr bwMode="auto">
          <a:xfrm>
            <a:off x="10314475" y="5539980"/>
            <a:ext cx="1600200" cy="38100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  <a:effectLst>
            <a:outerShdw blurRad="292100" dist="139700" dir="2700000" algn="tl" rotWithShape="0">
              <a:prstClr val="black">
                <a:alpha val="65000"/>
              </a:prstClr>
            </a:outerShdw>
          </a:effectLst>
        </p:spPr>
      </p:pic>
      <p:pic>
        <p:nvPicPr>
          <p:cNvPr id="26" name="Picture 25" descr="GeneralAtomics-Logo.jpg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0318242" y="2317899"/>
            <a:ext cx="1949958" cy="283926"/>
          </a:xfrm>
          <a:prstGeom prst="rect">
            <a:avLst/>
          </a:prstGeom>
          <a:effectLst>
            <a:outerShdw blurRad="292100" dist="139700" dir="2700000" algn="tl" rotWithShape="0">
              <a:prstClr val="black">
                <a:alpha val="65000"/>
              </a:prstClr>
            </a:outerShdw>
          </a:effec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505200" y="2438403"/>
            <a:ext cx="6172199" cy="5486397"/>
          </a:xfrm>
        </p:spPr>
        <p:txBody>
          <a:bodyPr/>
          <a:lstStyle/>
          <a:p>
            <a:pPr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2000" dirty="0" smtClean="0"/>
              <a:t>University of Texas at Dallas </a:t>
            </a:r>
            <a:br>
              <a:rPr lang="en-US" sz="2000" dirty="0" smtClean="0"/>
            </a:br>
            <a:r>
              <a:rPr lang="en-US" sz="2000" dirty="0" smtClean="0"/>
              <a:t>Lipid yield</a:t>
            </a:r>
          </a:p>
          <a:p>
            <a:pPr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2000" dirty="0" smtClean="0"/>
              <a:t>University of Michigan </a:t>
            </a:r>
            <a:br>
              <a:rPr lang="en-US" sz="2000" dirty="0" smtClean="0"/>
            </a:br>
            <a:r>
              <a:rPr lang="en-US" sz="2000" dirty="0" smtClean="0"/>
              <a:t>Single-step refining </a:t>
            </a:r>
          </a:p>
          <a:p>
            <a:pPr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2000" dirty="0" smtClean="0"/>
              <a:t>Washington State University </a:t>
            </a:r>
            <a:br>
              <a:rPr lang="en-US" sz="2000" dirty="0" smtClean="0"/>
            </a:br>
            <a:r>
              <a:rPr lang="en-US" sz="2000" dirty="0" smtClean="0"/>
              <a:t>Dual process for continuous production in northern latitudes</a:t>
            </a:r>
          </a:p>
          <a:p>
            <a:pPr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2000" dirty="0" smtClean="0"/>
              <a:t>Institute for Systems Biology </a:t>
            </a:r>
            <a:br>
              <a:rPr lang="en-US" sz="2000" dirty="0" smtClean="0"/>
            </a:br>
            <a:r>
              <a:rPr lang="en-US" sz="2000" dirty="0" smtClean="0"/>
              <a:t>Managing the health of algal “communities”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505200" y="1524002"/>
            <a:ext cx="4572000" cy="914398"/>
          </a:xfrm>
        </p:spPr>
        <p:txBody>
          <a:bodyPr/>
          <a:lstStyle/>
          <a:p>
            <a:r>
              <a:rPr lang="en-US" dirty="0" smtClean="0">
                <a:solidFill>
                  <a:srgbClr val="FFCC66"/>
                </a:solidFill>
              </a:rPr>
              <a:t>IP innovation</a:t>
            </a:r>
            <a:endParaRPr lang="en-US" dirty="0">
              <a:solidFill>
                <a:srgbClr val="FFCC66"/>
              </a:solidFill>
            </a:endParaRPr>
          </a:p>
        </p:txBody>
      </p:sp>
      <p:sp>
        <p:nvSpPr>
          <p:cNvPr id="5" name="Rectangle 4"/>
          <p:cNvSpPr/>
          <p:nvPr/>
        </p:nvSpPr>
        <p:spPr bwMode="auto">
          <a:xfrm>
            <a:off x="10058400" y="0"/>
            <a:ext cx="4572000" cy="8229600"/>
          </a:xfrm>
          <a:prstGeom prst="rect">
            <a:avLst/>
          </a:prstGeom>
          <a:solidFill>
            <a:schemeClr val="tx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defTabSz="1306514"/>
            <a:endParaRPr lang="en-US" dirty="0" smtClean="0"/>
          </a:p>
        </p:txBody>
      </p:sp>
      <p:pic>
        <p:nvPicPr>
          <p:cNvPr id="14" name="Picture 13" descr="PGE log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03044" y="1475035"/>
            <a:ext cx="1552032" cy="58977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5" name="Picture 14" descr="washington5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613531" y="530737"/>
            <a:ext cx="930509" cy="6420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6" name="Picture 15" descr="WSU logo.jpg"/>
          <p:cNvPicPr>
            <a:picLocks noChangeAspect="1"/>
          </p:cNvPicPr>
          <p:nvPr/>
        </p:nvPicPr>
        <p:blipFill>
          <a:blip r:embed="rId4" cstate="print"/>
          <a:srcRect t="26667" b="20000"/>
          <a:stretch>
            <a:fillRect/>
          </a:stretch>
        </p:blipFill>
        <p:spPr>
          <a:xfrm>
            <a:off x="10748167" y="457201"/>
            <a:ext cx="1655502" cy="6622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820400" y="6149580"/>
            <a:ext cx="1438214" cy="87948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8" name="Picture 17" descr="algaevs_logo.jpg"/>
          <p:cNvPicPr>
            <a:picLocks noChangeAspect="1"/>
          </p:cNvPicPr>
          <p:nvPr/>
        </p:nvPicPr>
        <p:blipFill>
          <a:blip r:embed="rId6" cstate="print">
            <a:lum contrast="10000"/>
          </a:blip>
          <a:stretch>
            <a:fillRect/>
          </a:stretch>
        </p:blipFill>
        <p:spPr>
          <a:xfrm>
            <a:off x="11076474" y="7292580"/>
            <a:ext cx="2602237" cy="39450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9" name="Picture 1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2649201" y="6530580"/>
            <a:ext cx="1215598" cy="3716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2448074" y="5692379"/>
            <a:ext cx="1572726" cy="4663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1197341" y="2819400"/>
            <a:ext cx="2069373" cy="8868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2" name="Picture 2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0619276" y="3958959"/>
            <a:ext cx="1386482" cy="5173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3" name="Picture 2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2317861" y="4076642"/>
            <a:ext cx="1329853" cy="5681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4" name="Picture 3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10743873" y="4870526"/>
            <a:ext cx="2696462" cy="44491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5" name="Picture 2" descr="TMCF-LOGO"/>
          <p:cNvPicPr>
            <a:picLocks noChangeAspect="1" noChangeArrowheads="1"/>
          </p:cNvPicPr>
          <p:nvPr/>
        </p:nvPicPr>
        <p:blipFill>
          <a:blip r:embed="rId13" cstate="print">
            <a:lum/>
          </a:blip>
          <a:srcRect r="2321"/>
          <a:stretch>
            <a:fillRect/>
          </a:stretch>
        </p:blipFill>
        <p:spPr bwMode="auto">
          <a:xfrm>
            <a:off x="12602297" y="1447800"/>
            <a:ext cx="1494706" cy="91360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5361" name="Picture 1"/>
          <p:cNvPicPr>
            <a:picLocks noChangeAspect="1" noChangeArrowheads="1"/>
          </p:cNvPicPr>
          <p:nvPr/>
        </p:nvPicPr>
        <p:blipFill>
          <a:blip r:embed="rId14" cstate="print"/>
          <a:srcRect l="-7692" t="-58741" r="-7692" b="-51049"/>
          <a:stretch>
            <a:fillRect/>
          </a:stretch>
        </p:blipFill>
        <p:spPr bwMode="auto">
          <a:xfrm>
            <a:off x="10314475" y="5539980"/>
            <a:ext cx="1600200" cy="38100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  <a:effectLst>
            <a:outerShdw blurRad="292100" dist="139700" dir="2700000" algn="tl" rotWithShape="0">
              <a:prstClr val="black">
                <a:alpha val="65000"/>
              </a:prstClr>
            </a:outerShdw>
          </a:effectLst>
        </p:spPr>
      </p:pic>
      <p:pic>
        <p:nvPicPr>
          <p:cNvPr id="26" name="Picture 25" descr="GeneralAtomics-Logo.jpg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0318242" y="2317899"/>
            <a:ext cx="1949958" cy="283926"/>
          </a:xfrm>
          <a:prstGeom prst="rect">
            <a:avLst/>
          </a:prstGeom>
          <a:effectLst>
            <a:outerShdw blurRad="292100" dist="139700" dir="2700000" algn="tl" rotWithShape="0">
              <a:prstClr val="black">
                <a:alpha val="65000"/>
              </a:prstClr>
            </a:outerShdw>
          </a:effec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hart 5"/>
          <p:cNvGraphicFramePr/>
          <p:nvPr/>
        </p:nvGraphicFramePr>
        <p:xfrm>
          <a:off x="5194827" y="2112646"/>
          <a:ext cx="6778854" cy="57359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" name="Content Placeholder 10"/>
          <p:cNvSpPr>
            <a:spLocks noGrp="1"/>
          </p:cNvSpPr>
          <p:nvPr>
            <p:ph sz="half" idx="1"/>
          </p:nvPr>
        </p:nvSpPr>
        <p:spPr>
          <a:xfrm>
            <a:off x="1631001" y="1866122"/>
            <a:ext cx="2407599" cy="4427219"/>
          </a:xfrm>
        </p:spPr>
        <p:txBody>
          <a:bodyPr>
            <a:normAutofit/>
          </a:bodyPr>
          <a:lstStyle/>
          <a:p>
            <a:pPr algn="r">
              <a:buNone/>
            </a:pPr>
            <a:r>
              <a:rPr lang="en-US" sz="1900" dirty="0" smtClean="0">
                <a:solidFill>
                  <a:schemeClr val="bg1"/>
                </a:solidFill>
                <a:latin typeface="Arial Black" pitchFamily="34" charset="0"/>
              </a:rPr>
              <a:t>INPUTS</a:t>
            </a:r>
          </a:p>
          <a:p>
            <a:pPr>
              <a:buNone/>
            </a:pPr>
            <a:endParaRPr lang="en-US" sz="2600" dirty="0" smtClean="0">
              <a:solidFill>
                <a:schemeClr val="bg1"/>
              </a:solidFill>
              <a:latin typeface="Arial Black" pitchFamily="34" charset="0"/>
            </a:endParaRPr>
          </a:p>
          <a:p>
            <a:pPr marL="373381" indent="-373381" algn="r">
              <a:buNone/>
            </a:pPr>
            <a:r>
              <a:rPr lang="en-US" sz="2800" dirty="0" smtClean="0">
                <a:solidFill>
                  <a:schemeClr val="bg1"/>
                </a:solidFill>
              </a:rPr>
              <a:t>H</a:t>
            </a:r>
            <a:r>
              <a:rPr lang="en-US" sz="2800" baseline="-25000" dirty="0" smtClean="0">
                <a:solidFill>
                  <a:schemeClr val="bg1"/>
                </a:solidFill>
              </a:rPr>
              <a:t>2</a:t>
            </a:r>
            <a:r>
              <a:rPr lang="en-US" sz="2800" dirty="0" smtClean="0">
                <a:solidFill>
                  <a:schemeClr val="bg1"/>
                </a:solidFill>
              </a:rPr>
              <a:t>O</a:t>
            </a:r>
          </a:p>
          <a:p>
            <a:pPr marL="373381" indent="-373381" algn="r">
              <a:buNone/>
            </a:pPr>
            <a:r>
              <a:rPr lang="en-US" sz="2800" dirty="0" smtClean="0">
                <a:solidFill>
                  <a:schemeClr val="bg1"/>
                </a:solidFill>
              </a:rPr>
              <a:t>CO</a:t>
            </a:r>
            <a:r>
              <a:rPr lang="en-US" sz="2800" baseline="-25000" dirty="0" smtClean="0">
                <a:solidFill>
                  <a:schemeClr val="bg1"/>
                </a:solidFill>
              </a:rPr>
              <a:t>2</a:t>
            </a:r>
          </a:p>
          <a:p>
            <a:pPr marL="373381" indent="-373381" algn="r">
              <a:buNone/>
            </a:pPr>
            <a:r>
              <a:rPr lang="en-US" sz="2800" dirty="0" smtClean="0">
                <a:solidFill>
                  <a:schemeClr val="bg1"/>
                </a:solidFill>
              </a:rPr>
              <a:t>N-P-K</a:t>
            </a:r>
          </a:p>
          <a:p>
            <a:pPr marL="373381" indent="-373381" algn="r">
              <a:buNone/>
            </a:pPr>
            <a:r>
              <a:rPr lang="en-US" sz="2800" dirty="0" smtClean="0">
                <a:solidFill>
                  <a:schemeClr val="bg1"/>
                </a:solidFill>
              </a:rPr>
              <a:t>Sunlight</a:t>
            </a:r>
          </a:p>
          <a:p>
            <a:pPr marL="373381" indent="-373381" algn="r">
              <a:buNone/>
            </a:pPr>
            <a:r>
              <a:rPr lang="en-US" sz="2800" dirty="0" smtClean="0">
                <a:solidFill>
                  <a:schemeClr val="bg1"/>
                </a:solidFill>
              </a:rPr>
              <a:t>Temperature</a:t>
            </a:r>
          </a:p>
          <a:p>
            <a:pPr marL="373381" indent="-373381" algn="r">
              <a:buNone/>
            </a:pPr>
            <a:r>
              <a:rPr lang="en-US" sz="2800" dirty="0" smtClean="0">
                <a:solidFill>
                  <a:schemeClr val="bg1"/>
                </a:solidFill>
              </a:rPr>
              <a:t>Containment</a:t>
            </a:r>
          </a:p>
          <a:p>
            <a:pPr marL="373381" indent="-373381">
              <a:buNone/>
            </a:pPr>
            <a:endParaRPr lang="en-US" sz="3200" dirty="0" smtClean="0">
              <a:solidFill>
                <a:schemeClr val="bg1"/>
              </a:solidFill>
            </a:endParaRPr>
          </a:p>
          <a:p>
            <a:endParaRPr lang="en-US" dirty="0" smtClean="0">
              <a:solidFill>
                <a:schemeClr val="bg1"/>
              </a:solidFill>
            </a:endParaRPr>
          </a:p>
          <a:p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3" name="Content Placeholder 10"/>
          <p:cNvSpPr>
            <a:spLocks noGrp="1"/>
          </p:cNvSpPr>
          <p:nvPr>
            <p:ph sz="half" idx="1"/>
          </p:nvPr>
        </p:nvSpPr>
        <p:spPr>
          <a:xfrm>
            <a:off x="11242161" y="1868806"/>
            <a:ext cx="3048000" cy="4655819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1900" dirty="0" smtClean="0">
                <a:solidFill>
                  <a:schemeClr val="bg1"/>
                </a:solidFill>
                <a:latin typeface="Arial Black" pitchFamily="34" charset="0"/>
              </a:rPr>
              <a:t>OUTPUTS</a:t>
            </a:r>
          </a:p>
          <a:p>
            <a:pPr>
              <a:buNone/>
            </a:pPr>
            <a:endParaRPr lang="en-US" sz="2600" dirty="0" smtClean="0">
              <a:solidFill>
                <a:schemeClr val="bg1"/>
              </a:solidFill>
              <a:latin typeface="Arial Black" pitchFamily="34" charset="0"/>
            </a:endParaRPr>
          </a:p>
          <a:p>
            <a:pPr marL="373381" indent="-373381">
              <a:spcBef>
                <a:spcPts val="0"/>
              </a:spcBef>
              <a:buNone/>
            </a:pPr>
            <a:r>
              <a:rPr lang="en-US" sz="2800" dirty="0" smtClean="0">
                <a:solidFill>
                  <a:srgbClr val="FFFF66"/>
                </a:solidFill>
              </a:rPr>
              <a:t>Fuels</a:t>
            </a:r>
          </a:p>
          <a:p>
            <a:pPr marL="373381" indent="-373381">
              <a:spcBef>
                <a:spcPts val="0"/>
              </a:spcBef>
              <a:buNone/>
            </a:pPr>
            <a:r>
              <a:rPr lang="en-US" sz="2800" dirty="0" smtClean="0">
                <a:solidFill>
                  <a:srgbClr val="FFFF66"/>
                </a:solidFill>
              </a:rPr>
              <a:t>Nutraceuticals</a:t>
            </a:r>
            <a:r>
              <a:rPr lang="en-US" sz="2800" dirty="0" smtClean="0">
                <a:solidFill>
                  <a:schemeClr val="bg1"/>
                </a:solidFill>
              </a:rPr>
              <a:t/>
            </a:r>
            <a:br>
              <a:rPr lang="en-US" sz="2800" dirty="0" smtClean="0">
                <a:solidFill>
                  <a:schemeClr val="bg1"/>
                </a:solidFill>
              </a:rPr>
            </a:br>
            <a:endParaRPr lang="en-US" sz="2800" dirty="0" smtClean="0">
              <a:solidFill>
                <a:schemeClr val="bg1"/>
              </a:solidFill>
            </a:endParaRPr>
          </a:p>
          <a:p>
            <a:pPr marL="373381" indent="-373381">
              <a:spcBef>
                <a:spcPts val="0"/>
              </a:spcBef>
              <a:buNone/>
            </a:pPr>
            <a:r>
              <a:rPr lang="en-US" sz="2800" dirty="0" smtClean="0">
                <a:solidFill>
                  <a:srgbClr val="92D050"/>
                </a:solidFill>
              </a:rPr>
              <a:t>Chemicals</a:t>
            </a:r>
          </a:p>
          <a:p>
            <a:pPr marL="373381" indent="-373381">
              <a:spcBef>
                <a:spcPts val="0"/>
              </a:spcBef>
              <a:buNone/>
            </a:pPr>
            <a:r>
              <a:rPr lang="en-US" sz="2800" dirty="0" smtClean="0">
                <a:solidFill>
                  <a:srgbClr val="92D050"/>
                </a:solidFill>
              </a:rPr>
              <a:t>Plastics</a:t>
            </a:r>
            <a:r>
              <a:rPr lang="en-US" sz="2800" dirty="0" smtClean="0">
                <a:solidFill>
                  <a:schemeClr val="bg1"/>
                </a:solidFill>
              </a:rPr>
              <a:t/>
            </a:r>
            <a:br>
              <a:rPr lang="en-US" sz="2800" dirty="0" smtClean="0">
                <a:solidFill>
                  <a:schemeClr val="bg1"/>
                </a:solidFill>
              </a:rPr>
            </a:br>
            <a:endParaRPr lang="en-US" sz="2800" dirty="0" smtClean="0">
              <a:solidFill>
                <a:schemeClr val="bg1"/>
              </a:solidFill>
            </a:endParaRPr>
          </a:p>
          <a:p>
            <a:pPr marL="373381" indent="-373381">
              <a:spcBef>
                <a:spcPts val="0"/>
              </a:spcBef>
              <a:buNone/>
            </a:pPr>
            <a:r>
              <a:rPr lang="en-US" sz="2800" dirty="0" smtClean="0">
                <a:solidFill>
                  <a:srgbClr val="00B0F0"/>
                </a:solidFill>
              </a:rPr>
              <a:t>Animal feed</a:t>
            </a:r>
          </a:p>
          <a:p>
            <a:pPr marL="373381" indent="-373381">
              <a:spcBef>
                <a:spcPts val="0"/>
              </a:spcBef>
              <a:buNone/>
            </a:pPr>
            <a:r>
              <a:rPr lang="en-US" sz="2800" dirty="0" smtClean="0">
                <a:solidFill>
                  <a:srgbClr val="00B0F0"/>
                </a:solidFill>
              </a:rPr>
              <a:t>Crop fertilizer</a:t>
            </a:r>
          </a:p>
          <a:p>
            <a:endParaRPr lang="en-US" dirty="0" smtClean="0">
              <a:solidFill>
                <a:schemeClr val="bg1"/>
              </a:solidFill>
            </a:endParaRPr>
          </a:p>
          <a:p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4" name="Right Brace 13"/>
          <p:cNvSpPr/>
          <p:nvPr/>
        </p:nvSpPr>
        <p:spPr>
          <a:xfrm>
            <a:off x="4163176" y="2809872"/>
            <a:ext cx="365760" cy="2912747"/>
          </a:xfrm>
          <a:prstGeom prst="rightBrac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146304" tIns="73152" rIns="146304" bIns="73152"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sz="2900" dirty="0">
              <a:solidFill>
                <a:prstClr val="black"/>
              </a:solidFill>
            </a:endParaRPr>
          </a:p>
        </p:txBody>
      </p:sp>
      <p:sp>
        <p:nvSpPr>
          <p:cNvPr id="15" name="Left Brace 14"/>
          <p:cNvSpPr/>
          <p:nvPr/>
        </p:nvSpPr>
        <p:spPr>
          <a:xfrm>
            <a:off x="11034897" y="2722245"/>
            <a:ext cx="207264" cy="830580"/>
          </a:xfrm>
          <a:prstGeom prst="leftBrac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146304" tIns="73152" rIns="146304" bIns="73152"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sz="2900" dirty="0">
              <a:solidFill>
                <a:prstClr val="black"/>
              </a:solidFill>
            </a:endParaRPr>
          </a:p>
        </p:txBody>
      </p:sp>
      <p:sp>
        <p:nvSpPr>
          <p:cNvPr id="18" name="Left Brace 17"/>
          <p:cNvSpPr/>
          <p:nvPr/>
        </p:nvSpPr>
        <p:spPr>
          <a:xfrm>
            <a:off x="11034897" y="5250179"/>
            <a:ext cx="207264" cy="893446"/>
          </a:xfrm>
          <a:prstGeom prst="leftBrac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146304" tIns="73152" rIns="146304" bIns="73152"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sz="2900" dirty="0">
              <a:solidFill>
                <a:prstClr val="black"/>
              </a:solidFill>
            </a:endParaRPr>
          </a:p>
        </p:txBody>
      </p:sp>
      <p:sp>
        <p:nvSpPr>
          <p:cNvPr id="19" name="Left Brace 18"/>
          <p:cNvSpPr/>
          <p:nvPr/>
        </p:nvSpPr>
        <p:spPr>
          <a:xfrm>
            <a:off x="11034897" y="4010025"/>
            <a:ext cx="207264" cy="838200"/>
          </a:xfrm>
          <a:prstGeom prst="leftBrac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146304" tIns="73152" rIns="146304" bIns="73152"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sz="2900" dirty="0">
              <a:solidFill>
                <a:prstClr val="black"/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096881" y="1868807"/>
            <a:ext cx="3413760" cy="443198"/>
          </a:xfrm>
          <a:prstGeom prst="rect">
            <a:avLst/>
          </a:prstGeom>
          <a:noFill/>
        </p:spPr>
        <p:txBody>
          <a:bodyPr wrap="square" lIns="146304" tIns="73152" rIns="146304" bIns="73152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1900" dirty="0">
                <a:solidFill>
                  <a:prstClr val="white"/>
                </a:solidFill>
                <a:latin typeface="Arial Black" pitchFamily="34" charset="0"/>
              </a:rPr>
              <a:t>COMPONENTS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2880587">
            <a:off x="5052650" y="3175795"/>
            <a:ext cx="2210955" cy="22109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" name="TextBox 37"/>
          <p:cNvSpPr txBox="1"/>
          <p:nvPr/>
        </p:nvSpPr>
        <p:spPr>
          <a:xfrm>
            <a:off x="8120907" y="3547490"/>
            <a:ext cx="1463040" cy="393954"/>
          </a:xfrm>
          <a:prstGeom prst="rect">
            <a:avLst/>
          </a:prstGeom>
          <a:noFill/>
        </p:spPr>
        <p:txBody>
          <a:bodyPr wrap="square" lIns="146304" tIns="73152" rIns="146304" bIns="73152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1600" b="1" dirty="0" smtClean="0">
                <a:solidFill>
                  <a:prstClr val="black"/>
                </a:solidFill>
                <a:latin typeface="Calibri"/>
              </a:rPr>
              <a:t>LIPIDS</a:t>
            </a:r>
            <a:endParaRPr lang="en-US" sz="1600" b="1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8084433" y="6473573"/>
            <a:ext cx="1463040" cy="393954"/>
          </a:xfrm>
          <a:prstGeom prst="rect">
            <a:avLst/>
          </a:prstGeom>
          <a:noFill/>
        </p:spPr>
        <p:txBody>
          <a:bodyPr wrap="square" lIns="146304" tIns="73152" rIns="146304" bIns="73152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1600" b="1" dirty="0" smtClean="0">
                <a:solidFill>
                  <a:prstClr val="black"/>
                </a:solidFill>
                <a:latin typeface="Calibri"/>
              </a:rPr>
              <a:t>PROTEINS</a:t>
            </a:r>
            <a:endParaRPr lang="en-US" sz="1600" b="1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7907547" y="5160644"/>
            <a:ext cx="1828800" cy="393954"/>
          </a:xfrm>
          <a:prstGeom prst="rect">
            <a:avLst/>
          </a:prstGeom>
          <a:noFill/>
        </p:spPr>
        <p:txBody>
          <a:bodyPr wrap="square" lIns="146304" tIns="73152" rIns="146304" bIns="73152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1600" b="1" dirty="0" smtClean="0">
                <a:solidFill>
                  <a:prstClr val="black"/>
                </a:solidFill>
                <a:latin typeface="Calibri"/>
              </a:rPr>
              <a:t>CARBOHYDRATES</a:t>
            </a:r>
            <a:endParaRPr lang="en-US" sz="1600" b="1" dirty="0">
              <a:solidFill>
                <a:prstClr val="black"/>
              </a:solidFill>
              <a:latin typeface="Calibri"/>
            </a:endParaRPr>
          </a:p>
        </p:txBody>
      </p:sp>
      <p:cxnSp>
        <p:nvCxnSpPr>
          <p:cNvPr id="41" name="Straight Connector 40"/>
          <p:cNvCxnSpPr/>
          <p:nvPr/>
        </p:nvCxnSpPr>
        <p:spPr>
          <a:xfrm>
            <a:off x="7023627" y="7401686"/>
            <a:ext cx="4023360" cy="0"/>
          </a:xfrm>
          <a:prstGeom prst="line">
            <a:avLst/>
          </a:prstGeom>
          <a:ln w="152400">
            <a:solidFill>
              <a:srgbClr val="00B0F0"/>
            </a:solidFill>
            <a:prstDash val="solid"/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7023627" y="7215657"/>
            <a:ext cx="1981200" cy="393954"/>
          </a:xfrm>
          <a:prstGeom prst="rect">
            <a:avLst/>
          </a:prstGeom>
          <a:noFill/>
        </p:spPr>
        <p:txBody>
          <a:bodyPr wrap="square" lIns="146304" tIns="73152" rIns="146304" bIns="73152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1600" dirty="0" smtClean="0">
                <a:solidFill>
                  <a:prstClr val="black"/>
                </a:solidFill>
                <a:latin typeface="Arial Black" pitchFamily="34" charset="0"/>
              </a:rPr>
              <a:t>PROCESSING</a:t>
            </a:r>
            <a:endParaRPr lang="en-US" sz="1600" dirty="0">
              <a:solidFill>
                <a:prstClr val="black"/>
              </a:solidFill>
              <a:latin typeface="Arial Black" pitchFamily="34" charset="0"/>
            </a:endParaRPr>
          </a:p>
        </p:txBody>
      </p:sp>
      <p:sp>
        <p:nvSpPr>
          <p:cNvPr id="17" name="Title 2"/>
          <p:cNvSpPr>
            <a:spLocks noGrp="1"/>
          </p:cNvSpPr>
          <p:nvPr>
            <p:ph type="title"/>
          </p:nvPr>
        </p:nvSpPr>
        <p:spPr>
          <a:xfrm>
            <a:off x="2704322" y="664844"/>
            <a:ext cx="6934199" cy="9906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FFCC66"/>
                </a:solidFill>
                <a:effectLst/>
                <a:uLnTx/>
                <a:uFillTx/>
                <a:latin typeface="Franklin Gothic Demi" pitchFamily="34" charset="0"/>
              </a:rPr>
              <a:t>Multiple product streams</a:t>
            </a:r>
            <a:endParaRPr kumimoji="0" lang="en-US" sz="3200" b="0" i="0" u="none" strike="noStrike" kern="0" cap="none" spc="0" normalizeH="0" baseline="0" noProof="0" dirty="0">
              <a:ln>
                <a:noFill/>
              </a:ln>
              <a:solidFill>
                <a:srgbClr val="FFCC66"/>
              </a:solidFill>
              <a:effectLst/>
              <a:uLnTx/>
              <a:uFillTx/>
              <a:latin typeface="Franklin Gothic Dem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524001" y="6629400"/>
            <a:ext cx="6918325" cy="914400"/>
          </a:xfrm>
        </p:spPr>
        <p:txBody>
          <a:bodyPr/>
          <a:lstStyle/>
          <a:p>
            <a:r>
              <a:rPr lang="en-US" dirty="0" smtClean="0">
                <a:solidFill>
                  <a:srgbClr val="FFCC66"/>
                </a:solidFill>
              </a:rPr>
              <a:t>Team Nitrogen, 42,000 strong</a:t>
            </a:r>
            <a:endParaRPr lang="en-US" dirty="0">
              <a:solidFill>
                <a:srgbClr val="FFCC66"/>
              </a:solidFill>
            </a:endParaRPr>
          </a:p>
        </p:txBody>
      </p:sp>
      <p:grpSp>
        <p:nvGrpSpPr>
          <p:cNvPr id="4" name="Group 27"/>
          <p:cNvGrpSpPr>
            <a:grpSpLocks/>
          </p:cNvGrpSpPr>
          <p:nvPr/>
        </p:nvGrpSpPr>
        <p:grpSpPr bwMode="auto">
          <a:xfrm>
            <a:off x="12496803" y="6934202"/>
            <a:ext cx="1985963" cy="1143000"/>
            <a:chOff x="12344400" y="2133600"/>
            <a:chExt cx="2514600" cy="1447800"/>
          </a:xfrm>
        </p:grpSpPr>
        <p:sp>
          <p:nvSpPr>
            <p:cNvPr id="5" name="Oval 4"/>
            <p:cNvSpPr>
              <a:spLocks noChangeArrowheads="1"/>
            </p:cNvSpPr>
            <p:nvPr/>
          </p:nvSpPr>
          <p:spPr bwMode="auto">
            <a:xfrm>
              <a:off x="12344400" y="2133600"/>
              <a:ext cx="2514600" cy="144780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scene3d>
              <a:camera prst="orthographicFront">
                <a:rot lat="0" lon="0" rev="0"/>
              </a:camera>
              <a:lightRig rig="glow" dir="t">
                <a:rot lat="0" lon="0" rev="0"/>
              </a:lightRig>
            </a:scene3d>
            <a:sp3d extrusionH="76200" prstMaterial="dkEdge">
              <a:bevelT w="165100" prst="coolSlant"/>
              <a:extrusionClr>
                <a:srgbClr val="336600"/>
              </a:extrusionClr>
              <a:contourClr>
                <a:srgbClr val="000000"/>
              </a:contourClr>
            </a:sp3d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pic>
          <p:nvPicPr>
            <p:cNvPr id="6" name="Picture 11" descr="bioalgene logo.jpg"/>
            <p:cNvPicPr>
              <a:picLocks noChangeAspect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2649200" y="2362200"/>
              <a:ext cx="1828800" cy="838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9" name="Picture 8" descr="IMAG0004.jpg"/>
          <p:cNvPicPr>
            <a:picLocks noChangeAspect="1"/>
          </p:cNvPicPr>
          <p:nvPr/>
        </p:nvPicPr>
        <p:blipFill>
          <a:blip r:embed="rId3" cstate="print">
            <a:lum bright="10000" contrast="20000"/>
          </a:blip>
          <a:srcRect l="5927" t="21819" r="4902" b="5455"/>
          <a:stretch>
            <a:fillRect/>
          </a:stretch>
        </p:blipFill>
        <p:spPr>
          <a:xfrm>
            <a:off x="1295400" y="914400"/>
            <a:ext cx="10363200" cy="5638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IMAG0011.jp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rcRect l="18464" t="10000" b="16352"/>
          <a:stretch>
            <a:fillRect/>
          </a:stretch>
        </p:blipFill>
        <p:spPr>
          <a:xfrm>
            <a:off x="1736968" y="381000"/>
            <a:ext cx="2377832" cy="381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50000"/>
              </a:srgbClr>
            </a:outerShdw>
          </a:effectLst>
        </p:spPr>
      </p:pic>
      <p:sp>
        <p:nvSpPr>
          <p:cNvPr id="6" name="Rectangle 5"/>
          <p:cNvSpPr/>
          <p:nvPr/>
        </p:nvSpPr>
        <p:spPr>
          <a:xfrm>
            <a:off x="792760" y="4648200"/>
            <a:ext cx="3779240" cy="661720"/>
          </a:xfrm>
          <a:prstGeom prst="rect">
            <a:avLst/>
          </a:prstGeom>
        </p:spPr>
        <p:txBody>
          <a:bodyPr wrap="none" lIns="91440" tIns="45720" rIns="91440" bIns="45720">
            <a:spAutoFit/>
          </a:bodyPr>
          <a:lstStyle/>
          <a:p>
            <a:pPr algn="r" defTabSz="1306514">
              <a:spcBef>
                <a:spcPct val="50000"/>
              </a:spcBef>
            </a:pPr>
            <a:r>
              <a:rPr lang="en-US" sz="3700" dirty="0" smtClean="0">
                <a:solidFill>
                  <a:srgbClr val="FFCC66"/>
                </a:solidFill>
                <a:latin typeface="Franklin Gothic Demi" pitchFamily="34" charset="0"/>
              </a:rPr>
              <a:t>Production flows</a:t>
            </a:r>
            <a:endParaRPr lang="en-US" sz="3700" dirty="0">
              <a:solidFill>
                <a:srgbClr val="FFCC66"/>
              </a:solidFill>
              <a:latin typeface="Franklin Gothic Demi" pitchFamily="34" charset="0"/>
            </a:endParaRPr>
          </a:p>
        </p:txBody>
      </p:sp>
      <p:pic>
        <p:nvPicPr>
          <p:cNvPr id="7" name="Picture 5" descr="022"/>
          <p:cNvPicPr>
            <a:picLocks noChangeAspect="1" noChangeArrowheads="1"/>
          </p:cNvPicPr>
          <p:nvPr/>
        </p:nvPicPr>
        <p:blipFill>
          <a:blip r:embed="rId4" cstate="print">
            <a:lum contrast="20000"/>
          </a:blip>
          <a:srcRect l="31982" r="9210" b="15049"/>
          <a:stretch>
            <a:fillRect/>
          </a:stretch>
        </p:blipFill>
        <p:spPr bwMode="auto">
          <a:xfrm>
            <a:off x="9829800" y="3571362"/>
            <a:ext cx="3657600" cy="3962400"/>
          </a:xfrm>
          <a:prstGeom prst="rect">
            <a:avLst/>
          </a:prstGeom>
          <a:ln>
            <a:noFill/>
          </a:ln>
          <a:effectLst>
            <a:outerShdw blurRad="215900" dist="177800" dir="13500000" sx="101000" sy="101000" algn="br" rotWithShape="0">
              <a:prstClr val="black">
                <a:alpha val="40000"/>
              </a:prstClr>
            </a:outerShdw>
          </a:effectLst>
        </p:spPr>
      </p:pic>
      <p:pic>
        <p:nvPicPr>
          <p:cNvPr id="9" name="Picture 6"/>
          <p:cNvPicPr>
            <a:picLocks noChangeAspect="1" noChangeArrowheads="1"/>
          </p:cNvPicPr>
          <p:nvPr/>
        </p:nvPicPr>
        <p:blipFill>
          <a:blip r:embed="rId5" cstate="print">
            <a:lum bright="-10000" contrast="30000"/>
          </a:blip>
          <a:srcRect l="29455" t="23421" r="44238" b="24945"/>
          <a:stretch>
            <a:fillRect/>
          </a:stretch>
        </p:blipFill>
        <p:spPr bwMode="auto">
          <a:xfrm>
            <a:off x="5029200" y="1219200"/>
            <a:ext cx="4038600" cy="594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1" name="Straight Arrow Connector 10"/>
          <p:cNvCxnSpPr/>
          <p:nvPr/>
        </p:nvCxnSpPr>
        <p:spPr bwMode="auto">
          <a:xfrm>
            <a:off x="4343400" y="2133600"/>
            <a:ext cx="533400" cy="304800"/>
          </a:xfrm>
          <a:prstGeom prst="straightConnector1">
            <a:avLst/>
          </a:prstGeom>
          <a:solidFill>
            <a:schemeClr val="accent1"/>
          </a:solidFill>
          <a:ln w="76200" cap="flat" cmpd="sng" algn="ctr">
            <a:solidFill>
              <a:srgbClr val="99CC00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12" name="Straight Arrow Connector 11"/>
          <p:cNvCxnSpPr/>
          <p:nvPr/>
        </p:nvCxnSpPr>
        <p:spPr bwMode="auto">
          <a:xfrm>
            <a:off x="9192987" y="4419600"/>
            <a:ext cx="533400" cy="304800"/>
          </a:xfrm>
          <a:prstGeom prst="straightConnector1">
            <a:avLst/>
          </a:prstGeom>
          <a:solidFill>
            <a:schemeClr val="accent1"/>
          </a:solidFill>
          <a:ln w="76200" cap="flat" cmpd="sng" algn="ctr">
            <a:solidFill>
              <a:srgbClr val="99CC00"/>
            </a:solidFill>
            <a:prstDash val="solid"/>
            <a:round/>
            <a:headEnd type="none" w="med" len="med"/>
            <a:tailEnd type="arrow"/>
          </a:ln>
          <a:effectLst/>
        </p:spPr>
      </p:cxn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685800" y="5943600"/>
            <a:ext cx="4906962" cy="1828800"/>
          </a:xfrm>
        </p:spPr>
        <p:txBody>
          <a:bodyPr/>
          <a:lstStyle/>
          <a:p>
            <a:pPr algn="r"/>
            <a:r>
              <a:rPr lang="en-US" dirty="0" smtClean="0">
                <a:solidFill>
                  <a:srgbClr val="FFCC66"/>
                </a:solidFill>
              </a:rPr>
              <a:t>Applied biology … </a:t>
            </a:r>
            <a:br>
              <a:rPr lang="en-US" dirty="0" smtClean="0">
                <a:solidFill>
                  <a:srgbClr val="FFCC66"/>
                </a:solidFill>
              </a:rPr>
            </a:br>
            <a:r>
              <a:rPr lang="en-US" dirty="0" smtClean="0">
                <a:solidFill>
                  <a:srgbClr val="FFCC66"/>
                </a:solidFill>
              </a:rPr>
              <a:t>at scale</a:t>
            </a:r>
            <a:endParaRPr lang="en-US" dirty="0">
              <a:solidFill>
                <a:srgbClr val="FFCC66"/>
              </a:solidFill>
            </a:endParaRPr>
          </a:p>
        </p:txBody>
      </p:sp>
      <p:pic>
        <p:nvPicPr>
          <p:cNvPr id="4" name="Picture 3" descr="C:\Users\Stan\Pictures\2008-09-17\Boardman select\13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14401" y="701676"/>
            <a:ext cx="6402917" cy="47165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4994" name="Picture 2" descr="C:\Users\Stan\Pictures\2008-09-17\Boardman select\155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04442" y="1844676"/>
            <a:ext cx="7811558" cy="58515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3" name="Picture 5"/>
          <p:cNvPicPr>
            <a:picLocks noChangeAspect="1" noChangeArrowheads="1"/>
          </p:cNvPicPr>
          <p:nvPr/>
        </p:nvPicPr>
        <p:blipFill>
          <a:blip r:embed="rId3" cstate="print">
            <a:lum bright="-10000" contrast="20000"/>
          </a:blip>
          <a:srcRect l="3704" r="17778"/>
          <a:stretch>
            <a:fillRect/>
          </a:stretch>
        </p:blipFill>
        <p:spPr bwMode="auto">
          <a:xfrm>
            <a:off x="9305926" y="4391027"/>
            <a:ext cx="2819400" cy="246697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3974" name="Picture 6"/>
          <p:cNvPicPr>
            <a:picLocks noChangeAspect="1" noChangeArrowheads="1"/>
          </p:cNvPicPr>
          <p:nvPr/>
        </p:nvPicPr>
        <p:blipFill>
          <a:blip r:embed="rId4" cstate="print">
            <a:lum contrast="10000"/>
          </a:blip>
          <a:srcRect/>
          <a:stretch>
            <a:fillRect/>
          </a:stretch>
        </p:blipFill>
        <p:spPr bwMode="auto">
          <a:xfrm>
            <a:off x="11972926" y="4038601"/>
            <a:ext cx="1514475" cy="14954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932239" y="838200"/>
            <a:ext cx="8869362" cy="762000"/>
          </a:xfrm>
        </p:spPr>
        <p:txBody>
          <a:bodyPr/>
          <a:lstStyle/>
          <a:p>
            <a:r>
              <a:rPr lang="en-US" dirty="0" smtClean="0">
                <a:solidFill>
                  <a:srgbClr val="FFCC66"/>
                </a:solidFill>
              </a:rPr>
              <a:t>Advisory board</a:t>
            </a:r>
            <a:endParaRPr lang="en-US" dirty="0">
              <a:solidFill>
                <a:srgbClr val="FFCC66"/>
              </a:solidFill>
            </a:endParaRPr>
          </a:p>
        </p:txBody>
      </p:sp>
      <p:grpSp>
        <p:nvGrpSpPr>
          <p:cNvPr id="2" name="Group 27"/>
          <p:cNvGrpSpPr>
            <a:grpSpLocks/>
          </p:cNvGrpSpPr>
          <p:nvPr/>
        </p:nvGrpSpPr>
        <p:grpSpPr bwMode="auto">
          <a:xfrm>
            <a:off x="12496803" y="6934202"/>
            <a:ext cx="1985963" cy="1143000"/>
            <a:chOff x="12344400" y="2133600"/>
            <a:chExt cx="2514600" cy="1447800"/>
          </a:xfrm>
        </p:grpSpPr>
        <p:sp>
          <p:nvSpPr>
            <p:cNvPr id="5" name="Oval 4"/>
            <p:cNvSpPr>
              <a:spLocks noChangeArrowheads="1"/>
            </p:cNvSpPr>
            <p:nvPr/>
          </p:nvSpPr>
          <p:spPr bwMode="auto">
            <a:xfrm>
              <a:off x="12344400" y="2133600"/>
              <a:ext cx="2514600" cy="144780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scene3d>
              <a:camera prst="orthographicFront">
                <a:rot lat="0" lon="0" rev="0"/>
              </a:camera>
              <a:lightRig rig="glow" dir="t">
                <a:rot lat="0" lon="0" rev="0"/>
              </a:lightRig>
            </a:scene3d>
            <a:sp3d extrusionH="76200" prstMaterial="dkEdge">
              <a:bevelT w="165100" prst="coolSlant"/>
              <a:extrusionClr>
                <a:srgbClr val="336600"/>
              </a:extrusionClr>
              <a:contourClr>
                <a:srgbClr val="000000"/>
              </a:contourClr>
            </a:sp3d>
          </p:spPr>
          <p:txBody>
            <a:bodyPr wrap="none" anchor="ctr"/>
            <a:lstStyle/>
            <a:p>
              <a:pPr>
                <a:defRPr/>
              </a:pPr>
              <a:endParaRPr lang="en-US" dirty="0"/>
            </a:p>
          </p:txBody>
        </p:sp>
        <p:pic>
          <p:nvPicPr>
            <p:cNvPr id="6" name="Picture 11" descr="bioalgene logo.jpg"/>
            <p:cNvPicPr>
              <a:picLocks noChangeAspect="1"/>
            </p:cNvPicPr>
            <p:nvPr/>
          </p:nvPicPr>
          <p:blipFill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2649200" y="2362200"/>
              <a:ext cx="1828800" cy="838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83971" name="Picture 3"/>
          <p:cNvPicPr>
            <a:picLocks noChangeAspect="1" noChangeArrowheads="1"/>
          </p:cNvPicPr>
          <p:nvPr/>
        </p:nvPicPr>
        <p:blipFill>
          <a:blip r:embed="rId6" cstate="print">
            <a:lum contrast="10000"/>
          </a:blip>
          <a:srcRect/>
          <a:stretch>
            <a:fillRect/>
          </a:stretch>
        </p:blipFill>
        <p:spPr bwMode="auto">
          <a:xfrm>
            <a:off x="5753101" y="5314950"/>
            <a:ext cx="2914650" cy="29146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3972" name="Picture 4"/>
          <p:cNvPicPr>
            <a:picLocks noChangeAspect="1" noChangeArrowheads="1"/>
          </p:cNvPicPr>
          <p:nvPr/>
        </p:nvPicPr>
        <p:blipFill>
          <a:blip r:embed="rId7" cstate="print"/>
          <a:srcRect l="2128" t="3279" r="2128" b="1639"/>
          <a:stretch>
            <a:fillRect/>
          </a:stretch>
        </p:blipFill>
        <p:spPr bwMode="auto">
          <a:xfrm>
            <a:off x="2857502" y="4476751"/>
            <a:ext cx="3429000" cy="2209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3970" name="Picture 2"/>
          <p:cNvPicPr>
            <a:picLocks noChangeAspect="1" noChangeArrowheads="1"/>
          </p:cNvPicPr>
          <p:nvPr/>
        </p:nvPicPr>
        <p:blipFill>
          <a:blip r:embed="rId8" cstate="print">
            <a:lum contrast="10000"/>
          </a:blip>
          <a:srcRect/>
          <a:stretch>
            <a:fillRect/>
          </a:stretch>
        </p:blipFill>
        <p:spPr bwMode="auto">
          <a:xfrm>
            <a:off x="1009650" y="3714750"/>
            <a:ext cx="2381250" cy="17907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Picture 9" descr="chen2003smweb.jpg"/>
          <p:cNvPicPr>
            <a:picLocks noChangeAspect="1"/>
          </p:cNvPicPr>
          <p:nvPr/>
        </p:nvPicPr>
        <p:blipFill>
          <a:blip r:embed="rId9" cstate="print">
            <a:lum bright="10000" contrast="10000"/>
          </a:blip>
          <a:srcRect l="10667" t="8000" r="14667" b="12000"/>
          <a:stretch>
            <a:fillRect/>
          </a:stretch>
        </p:blipFill>
        <p:spPr>
          <a:xfrm>
            <a:off x="8343900" y="4781550"/>
            <a:ext cx="1190626" cy="170089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7" name="TextBox 16"/>
          <p:cNvSpPr txBox="1"/>
          <p:nvPr/>
        </p:nvSpPr>
        <p:spPr>
          <a:xfrm>
            <a:off x="4008439" y="1682621"/>
            <a:ext cx="7848600" cy="2508379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600"/>
              </a:spcAft>
            </a:pPr>
            <a:r>
              <a:rPr lang="en-US" sz="2200" b="1" dirty="0" smtClean="0">
                <a:solidFill>
                  <a:srgbClr val="FFFFFF"/>
                </a:solidFill>
                <a:latin typeface="Franklin Gothic Medium" pitchFamily="34" charset="0"/>
                <a:cs typeface="Arial"/>
              </a:rPr>
              <a:t>Pete </a:t>
            </a:r>
            <a:r>
              <a:rPr lang="en-US" sz="2200" b="1" dirty="0" err="1" smtClean="0">
                <a:solidFill>
                  <a:srgbClr val="FFFFFF"/>
                </a:solidFill>
                <a:latin typeface="Franklin Gothic Medium" pitchFamily="34" charset="0"/>
                <a:cs typeface="Arial"/>
              </a:rPr>
              <a:t>Lammers</a:t>
            </a:r>
            <a:r>
              <a:rPr lang="en-US" sz="2200" dirty="0" smtClean="0">
                <a:solidFill>
                  <a:srgbClr val="FFFFFF"/>
                </a:solidFill>
                <a:latin typeface="Franklin Gothic Medium" pitchFamily="34" charset="0"/>
                <a:cs typeface="Arial"/>
              </a:rPr>
              <a:t>, Ph.D., New Mexico State, NAABB co-lead</a:t>
            </a:r>
          </a:p>
          <a:p>
            <a:pPr fontAlgn="auto">
              <a:spcBef>
                <a:spcPts val="0"/>
              </a:spcBef>
              <a:spcAft>
                <a:spcPts val="600"/>
              </a:spcAft>
            </a:pPr>
            <a:r>
              <a:rPr lang="en-US" sz="2200" b="1" dirty="0" smtClean="0">
                <a:solidFill>
                  <a:srgbClr val="FFFFFF"/>
                </a:solidFill>
                <a:latin typeface="Franklin Gothic Medium" pitchFamily="34" charset="0"/>
                <a:cs typeface="Arial"/>
              </a:rPr>
              <a:t>Nitin Baliga</a:t>
            </a:r>
            <a:r>
              <a:rPr lang="en-US" sz="2200" dirty="0" smtClean="0">
                <a:solidFill>
                  <a:srgbClr val="FFFFFF"/>
                </a:solidFill>
                <a:latin typeface="Franklin Gothic Medium" pitchFamily="34" charset="0"/>
                <a:cs typeface="Arial"/>
              </a:rPr>
              <a:t>, Ph.D., Institute for Systems Biology</a:t>
            </a:r>
          </a:p>
          <a:p>
            <a:pPr fontAlgn="auto">
              <a:spcBef>
                <a:spcPts val="0"/>
              </a:spcBef>
              <a:spcAft>
                <a:spcPts val="600"/>
              </a:spcAft>
              <a:defRPr/>
            </a:pPr>
            <a:r>
              <a:rPr lang="en-US" sz="2200" b="1" dirty="0" smtClean="0">
                <a:solidFill>
                  <a:srgbClr val="FFFFFF"/>
                </a:solidFill>
                <a:latin typeface="Franklin Gothic Medium" pitchFamily="34" charset="0"/>
                <a:cs typeface="Arial"/>
              </a:rPr>
              <a:t>Chris Porter</a:t>
            </a:r>
            <a:r>
              <a:rPr lang="en-US" sz="2200" dirty="0" smtClean="0">
                <a:solidFill>
                  <a:srgbClr val="FFFFFF"/>
                </a:solidFill>
                <a:latin typeface="Franklin Gothic Medium" pitchFamily="34" charset="0"/>
                <a:cs typeface="Arial"/>
              </a:rPr>
              <a:t>, Ph.D., Seattle Biomedical Institute, 22 patents</a:t>
            </a:r>
          </a:p>
          <a:p>
            <a:pPr fontAlgn="auto">
              <a:spcBef>
                <a:spcPts val="0"/>
              </a:spcBef>
              <a:spcAft>
                <a:spcPts val="600"/>
              </a:spcAft>
              <a:defRPr/>
            </a:pPr>
            <a:r>
              <a:rPr lang="en-US" sz="2200" b="1" dirty="0" err="1" smtClean="0">
                <a:solidFill>
                  <a:srgbClr val="FFFFFF"/>
                </a:solidFill>
                <a:latin typeface="Franklin Gothic Medium" pitchFamily="34" charset="0"/>
                <a:cs typeface="Arial"/>
              </a:rPr>
              <a:t>Shulin</a:t>
            </a:r>
            <a:r>
              <a:rPr lang="en-US" sz="2200" b="1" dirty="0" smtClean="0">
                <a:solidFill>
                  <a:srgbClr val="FFFFFF"/>
                </a:solidFill>
                <a:latin typeface="Franklin Gothic Medium" pitchFamily="34" charset="0"/>
                <a:cs typeface="Arial"/>
              </a:rPr>
              <a:t> Chen</a:t>
            </a:r>
            <a:r>
              <a:rPr lang="en-US" sz="2200" dirty="0" smtClean="0">
                <a:solidFill>
                  <a:srgbClr val="FFFFFF"/>
                </a:solidFill>
                <a:latin typeface="Franklin Gothic Medium" pitchFamily="34" charset="0"/>
                <a:cs typeface="Arial"/>
              </a:rPr>
              <a:t>, Ph.D., Washington State University</a:t>
            </a:r>
          </a:p>
          <a:p>
            <a:pPr fontAlgn="auto">
              <a:spcBef>
                <a:spcPts val="0"/>
              </a:spcBef>
              <a:spcAft>
                <a:spcPts val="600"/>
              </a:spcAft>
            </a:pPr>
            <a:r>
              <a:rPr lang="en-US" sz="2200" b="1" dirty="0" smtClean="0">
                <a:solidFill>
                  <a:srgbClr val="FFFFFF"/>
                </a:solidFill>
                <a:latin typeface="Franklin Gothic Medium" pitchFamily="34" charset="0"/>
                <a:cs typeface="Arial"/>
              </a:rPr>
              <a:t>Jim Elliott</a:t>
            </a:r>
            <a:r>
              <a:rPr lang="en-US" sz="2200" dirty="0" smtClean="0">
                <a:solidFill>
                  <a:srgbClr val="FFFFFF"/>
                </a:solidFill>
                <a:latin typeface="Franklin Gothic Medium" pitchFamily="34" charset="0"/>
                <a:cs typeface="Arial"/>
              </a:rPr>
              <a:t>, former General Atomics </a:t>
            </a:r>
            <a:r>
              <a:rPr lang="en-US" sz="2200" dirty="0" err="1" smtClean="0">
                <a:solidFill>
                  <a:srgbClr val="FFFFFF"/>
                </a:solidFill>
                <a:latin typeface="Franklin Gothic Medium" pitchFamily="34" charset="0"/>
                <a:cs typeface="Arial"/>
              </a:rPr>
              <a:t>renewables</a:t>
            </a:r>
            <a:r>
              <a:rPr lang="en-US" sz="2200" dirty="0" smtClean="0">
                <a:solidFill>
                  <a:srgbClr val="FFFFFF"/>
                </a:solidFill>
                <a:latin typeface="Franklin Gothic Medium" pitchFamily="34" charset="0"/>
                <a:cs typeface="Arial"/>
              </a:rPr>
              <a:t> manager</a:t>
            </a:r>
          </a:p>
          <a:p>
            <a:pPr fontAlgn="auto">
              <a:spcBef>
                <a:spcPts val="0"/>
              </a:spcBef>
              <a:spcAft>
                <a:spcPts val="600"/>
              </a:spcAft>
              <a:defRPr/>
            </a:pPr>
            <a:r>
              <a:rPr lang="en-US" sz="2200" b="1" dirty="0" smtClean="0">
                <a:solidFill>
                  <a:srgbClr val="FFFFFF"/>
                </a:solidFill>
                <a:latin typeface="Franklin Gothic Medium" pitchFamily="34" charset="0"/>
                <a:cs typeface="Arial"/>
              </a:rPr>
              <a:t>John Celms</a:t>
            </a:r>
            <a:r>
              <a:rPr lang="en-US" sz="2200" dirty="0" smtClean="0">
                <a:solidFill>
                  <a:srgbClr val="FFFFFF"/>
                </a:solidFill>
                <a:latin typeface="Franklin Gothic Medium" pitchFamily="34" charset="0"/>
                <a:cs typeface="Arial"/>
              </a:rPr>
              <a:t>, Seattle Silicon, former </a:t>
            </a:r>
            <a:r>
              <a:rPr lang="en-US" sz="2200" dirty="0" err="1" smtClean="0">
                <a:solidFill>
                  <a:srgbClr val="FFFFFF"/>
                </a:solidFill>
                <a:latin typeface="Franklin Gothic Medium" pitchFamily="34" charset="0"/>
                <a:cs typeface="Arial"/>
              </a:rPr>
              <a:t>Kleiner</a:t>
            </a:r>
            <a:r>
              <a:rPr lang="en-US" sz="2200" dirty="0" smtClean="0">
                <a:solidFill>
                  <a:srgbClr val="FFFFFF"/>
                </a:solidFill>
                <a:latin typeface="Franklin Gothic Medium" pitchFamily="34" charset="0"/>
                <a:cs typeface="Arial"/>
              </a:rPr>
              <a:t>, Perkins Co.</a:t>
            </a:r>
            <a:endParaRPr lang="en-US" sz="2200" dirty="0">
              <a:latin typeface="Franklin Gothic Medium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514600" y="838202"/>
            <a:ext cx="10972800" cy="990600"/>
          </a:xfrm>
        </p:spPr>
        <p:txBody>
          <a:bodyPr/>
          <a:lstStyle/>
          <a:p>
            <a:r>
              <a:rPr lang="en-US" dirty="0" smtClean="0">
                <a:solidFill>
                  <a:srgbClr val="FFCC66"/>
                </a:solidFill>
              </a:rPr>
              <a:t>Team: Experienced scientists, engineers, managers</a:t>
            </a:r>
            <a:endParaRPr lang="en-US" dirty="0">
              <a:solidFill>
                <a:srgbClr val="FFCC66"/>
              </a:solidFill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/>
        </p:nvGraphicFramePr>
        <p:xfrm>
          <a:off x="3581402" y="1905003"/>
          <a:ext cx="10287000" cy="439407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438400"/>
                <a:gridCol w="7848600"/>
              </a:tblGrid>
              <a:tr h="469333">
                <a:tc>
                  <a:txBody>
                    <a:bodyPr/>
                    <a:lstStyle/>
                    <a:p>
                      <a:pPr algn="r"/>
                      <a:r>
                        <a:rPr lang="en-US" sz="2200" b="1" dirty="0" smtClean="0">
                          <a:solidFill>
                            <a:srgbClr val="99FF99"/>
                          </a:solidFill>
                          <a:latin typeface="Franklin Gothic Medium" pitchFamily="34" charset="0"/>
                        </a:rPr>
                        <a:t>CEO</a:t>
                      </a:r>
                      <a:endParaRPr lang="en-US" sz="2200" b="1" dirty="0">
                        <a:solidFill>
                          <a:srgbClr val="99FF99"/>
                        </a:solidFill>
                        <a:latin typeface="Franklin Gothic Medium" pitchFamily="34" charset="0"/>
                      </a:endParaRPr>
                    </a:p>
                  </a:txBody>
                  <a:tcPr marL="182880" marR="1828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2200" b="1" dirty="0" smtClean="0">
                          <a:solidFill>
                            <a:schemeClr val="tx1"/>
                          </a:solidFill>
                          <a:latin typeface="Franklin Gothic Medium" pitchFamily="34" charset="0"/>
                        </a:rPr>
                        <a:t>Stan Barnes</a:t>
                      </a:r>
                      <a:r>
                        <a:rPr lang="en-US" sz="2200" dirty="0" smtClean="0">
                          <a:solidFill>
                            <a:schemeClr val="tx1"/>
                          </a:solidFill>
                          <a:latin typeface="Franklin Gothic Medium" pitchFamily="34" charset="0"/>
                        </a:rPr>
                        <a:t>, Harvard BA/MBA,</a:t>
                      </a:r>
                      <a:r>
                        <a:rPr lang="en-US" sz="2200" baseline="0" dirty="0" smtClean="0">
                          <a:solidFill>
                            <a:schemeClr val="tx1"/>
                          </a:solidFill>
                          <a:latin typeface="Franklin Gothic Medium" pitchFamily="34" charset="0"/>
                        </a:rPr>
                        <a:t> serial entrepreneur, founder</a:t>
                      </a:r>
                      <a:endParaRPr lang="en-US" sz="2200" dirty="0">
                        <a:solidFill>
                          <a:schemeClr val="tx1"/>
                        </a:solidFill>
                        <a:latin typeface="Franklin Gothic Medium" pitchFamily="34" charset="0"/>
                      </a:endParaRPr>
                    </a:p>
                  </a:txBody>
                  <a:tcPr marL="182880" marR="1828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69333">
                <a:tc>
                  <a:txBody>
                    <a:bodyPr/>
                    <a:lstStyle/>
                    <a:p>
                      <a:pPr algn="r"/>
                      <a:r>
                        <a:rPr lang="en-US" sz="2200" b="1" dirty="0" smtClean="0">
                          <a:solidFill>
                            <a:srgbClr val="99FF99"/>
                          </a:solidFill>
                          <a:latin typeface="Franklin Gothic Medium" pitchFamily="34" charset="0"/>
                        </a:rPr>
                        <a:t>COO</a:t>
                      </a:r>
                      <a:endParaRPr lang="en-US" sz="2200" b="1" dirty="0">
                        <a:solidFill>
                          <a:srgbClr val="99FF99"/>
                        </a:solidFill>
                        <a:latin typeface="Franklin Gothic Medium" pitchFamily="34" charset="0"/>
                      </a:endParaRPr>
                    </a:p>
                  </a:txBody>
                  <a:tcPr marL="182880" marR="1828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2200" b="1" dirty="0" smtClean="0">
                          <a:solidFill>
                            <a:schemeClr val="tx1"/>
                          </a:solidFill>
                          <a:latin typeface="Franklin Gothic Medium" pitchFamily="34" charset="0"/>
                        </a:rPr>
                        <a:t>Dan Hand</a:t>
                      </a:r>
                      <a:r>
                        <a:rPr lang="en-US" sz="2200" dirty="0" smtClean="0">
                          <a:solidFill>
                            <a:schemeClr val="tx1"/>
                          </a:solidFill>
                          <a:latin typeface="Franklin Gothic Medium" pitchFamily="34" charset="0"/>
                        </a:rPr>
                        <a:t>, ME/PE, USMA, ex-Chevron, geothermal startup</a:t>
                      </a:r>
                      <a:endParaRPr lang="en-US" sz="2200" dirty="0">
                        <a:solidFill>
                          <a:schemeClr val="tx1"/>
                        </a:solidFill>
                        <a:latin typeface="Franklin Gothic Medium" pitchFamily="34" charset="0"/>
                      </a:endParaRPr>
                    </a:p>
                  </a:txBody>
                  <a:tcPr marL="182880" marR="1828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813934">
                <a:tc>
                  <a:txBody>
                    <a:bodyPr/>
                    <a:lstStyle/>
                    <a:p>
                      <a:pPr algn="r"/>
                      <a:r>
                        <a:rPr lang="en-US" sz="2200" b="1" dirty="0" smtClean="0">
                          <a:solidFill>
                            <a:srgbClr val="99FF99"/>
                          </a:solidFill>
                          <a:latin typeface="Franklin Gothic Medium" pitchFamily="34" charset="0"/>
                        </a:rPr>
                        <a:t>CSO</a:t>
                      </a:r>
                      <a:endParaRPr lang="en-US" sz="2200" b="1" dirty="0">
                        <a:solidFill>
                          <a:srgbClr val="99FF99"/>
                        </a:solidFill>
                        <a:latin typeface="Franklin Gothic Medium" pitchFamily="34" charset="0"/>
                      </a:endParaRPr>
                    </a:p>
                  </a:txBody>
                  <a:tcPr marL="182880" marR="1828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2200" b="1" dirty="0" smtClean="0">
                          <a:solidFill>
                            <a:schemeClr val="tx1"/>
                          </a:solidFill>
                          <a:latin typeface="Franklin Gothic Medium" pitchFamily="34" charset="0"/>
                        </a:rPr>
                        <a:t>Steve Verhey</a:t>
                      </a:r>
                      <a:r>
                        <a:rPr lang="en-US" sz="2200" dirty="0" smtClean="0">
                          <a:solidFill>
                            <a:schemeClr val="tx1"/>
                          </a:solidFill>
                          <a:latin typeface="Franklin Gothic Medium" pitchFamily="34" charset="0"/>
                        </a:rPr>
                        <a:t>, Ph.D. Plant Physiology, OSU; Boardman project manager, Central Washington Biodiesel,</a:t>
                      </a:r>
                      <a:r>
                        <a:rPr lang="en-US" sz="2200" baseline="0" dirty="0" smtClean="0">
                          <a:solidFill>
                            <a:schemeClr val="tx1"/>
                          </a:solidFill>
                          <a:latin typeface="Franklin Gothic Medium" pitchFamily="34" charset="0"/>
                        </a:rPr>
                        <a:t> Evergreen State U.</a:t>
                      </a:r>
                      <a:endParaRPr lang="en-US" sz="2200" dirty="0">
                        <a:solidFill>
                          <a:schemeClr val="tx1"/>
                        </a:solidFill>
                        <a:latin typeface="Franklin Gothic Medium" pitchFamily="34" charset="0"/>
                      </a:endParaRPr>
                    </a:p>
                  </a:txBody>
                  <a:tcPr marL="182880" marR="1828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20638">
                <a:tc>
                  <a:txBody>
                    <a:bodyPr/>
                    <a:lstStyle/>
                    <a:p>
                      <a:pPr algn="r"/>
                      <a:r>
                        <a:rPr lang="en-US" sz="2200" b="1" dirty="0" smtClean="0">
                          <a:solidFill>
                            <a:srgbClr val="99FF99"/>
                          </a:solidFill>
                          <a:latin typeface="Franklin Gothic Medium" pitchFamily="34" charset="0"/>
                        </a:rPr>
                        <a:t>Strategy</a:t>
                      </a:r>
                      <a:endParaRPr lang="en-US" sz="2200" b="1" dirty="0">
                        <a:solidFill>
                          <a:srgbClr val="99FF99"/>
                        </a:solidFill>
                        <a:latin typeface="Franklin Gothic Medium" pitchFamily="34" charset="0"/>
                      </a:endParaRPr>
                    </a:p>
                  </a:txBody>
                  <a:tcPr marL="182880" marR="1828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2200" b="1" dirty="0" smtClean="0">
                          <a:solidFill>
                            <a:schemeClr val="tx1"/>
                          </a:solidFill>
                          <a:latin typeface="Franklin Gothic Medium" pitchFamily="34" charset="0"/>
                        </a:rPr>
                        <a:t>Dale Gluck</a:t>
                      </a:r>
                      <a:r>
                        <a:rPr lang="en-US" sz="2200" dirty="0" smtClean="0">
                          <a:solidFill>
                            <a:schemeClr val="tx1"/>
                          </a:solidFill>
                          <a:latin typeface="Franklin Gothic Medium" pitchFamily="34" charset="0"/>
                        </a:rPr>
                        <a:t>, ABC,</a:t>
                      </a:r>
                      <a:r>
                        <a:rPr lang="en-US" sz="2200" baseline="0" dirty="0" smtClean="0">
                          <a:solidFill>
                            <a:schemeClr val="tx1"/>
                          </a:solidFill>
                          <a:latin typeface="Franklin Gothic Medium" pitchFamily="34" charset="0"/>
                        </a:rPr>
                        <a:t> </a:t>
                      </a:r>
                      <a:r>
                        <a:rPr lang="en-US" sz="2200" dirty="0" smtClean="0">
                          <a:solidFill>
                            <a:schemeClr val="tx1"/>
                          </a:solidFill>
                          <a:latin typeface="Franklin Gothic Medium" pitchFamily="34" charset="0"/>
                        </a:rPr>
                        <a:t>ex-Hill &amp; Knowlton, Security Pacific Bank</a:t>
                      </a:r>
                      <a:endParaRPr lang="en-US" sz="2200" dirty="0">
                        <a:solidFill>
                          <a:schemeClr val="tx1"/>
                        </a:solidFill>
                        <a:latin typeface="Franklin Gothic Medium" pitchFamily="34" charset="0"/>
                      </a:endParaRPr>
                    </a:p>
                  </a:txBody>
                  <a:tcPr marL="182880" marR="1828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830358">
                <a:tc>
                  <a:txBody>
                    <a:bodyPr/>
                    <a:lstStyle/>
                    <a:p>
                      <a:pPr algn="r"/>
                      <a:r>
                        <a:rPr lang="en-US" sz="2200" b="1" dirty="0" smtClean="0">
                          <a:solidFill>
                            <a:srgbClr val="99FF99"/>
                          </a:solidFill>
                          <a:latin typeface="Franklin Gothic Medium" pitchFamily="34" charset="0"/>
                        </a:rPr>
                        <a:t>Polymers</a:t>
                      </a:r>
                      <a:endParaRPr lang="en-US" sz="2200" b="1" dirty="0">
                        <a:solidFill>
                          <a:srgbClr val="99FF99"/>
                        </a:solidFill>
                        <a:latin typeface="Franklin Gothic Medium" pitchFamily="34" charset="0"/>
                      </a:endParaRPr>
                    </a:p>
                  </a:txBody>
                  <a:tcPr marL="182880" marR="1828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2200" b="1" dirty="0" smtClean="0">
                          <a:solidFill>
                            <a:schemeClr val="tx1"/>
                          </a:solidFill>
                          <a:latin typeface="Franklin Gothic Medium" pitchFamily="34" charset="0"/>
                        </a:rPr>
                        <a:t>Ben Frankamp</a:t>
                      </a:r>
                      <a:r>
                        <a:rPr lang="en-US" sz="2200" dirty="0" smtClean="0">
                          <a:solidFill>
                            <a:schemeClr val="tx1"/>
                          </a:solidFill>
                          <a:latin typeface="Franklin Gothic Medium" pitchFamily="34" charset="0"/>
                        </a:rPr>
                        <a:t>,</a:t>
                      </a:r>
                      <a:r>
                        <a:rPr lang="en-US" sz="2200" baseline="0" dirty="0" smtClean="0">
                          <a:solidFill>
                            <a:schemeClr val="tx1"/>
                          </a:solidFill>
                          <a:latin typeface="Franklin Gothic Medium" pitchFamily="34" charset="0"/>
                        </a:rPr>
                        <a:t> Ph.D., </a:t>
                      </a:r>
                      <a:r>
                        <a:rPr lang="en-US" sz="2200" baseline="0" dirty="0" err="1" smtClean="0">
                          <a:solidFill>
                            <a:schemeClr val="tx1"/>
                          </a:solidFill>
                          <a:latin typeface="Franklin Gothic Medium" pitchFamily="34" charset="0"/>
                        </a:rPr>
                        <a:t>Chem</a:t>
                      </a:r>
                      <a:r>
                        <a:rPr lang="en-US" sz="2200" baseline="0" dirty="0" smtClean="0">
                          <a:solidFill>
                            <a:schemeClr val="tx1"/>
                          </a:solidFill>
                          <a:latin typeface="Franklin Gothic Medium" pitchFamily="34" charset="0"/>
                        </a:rPr>
                        <a:t>, University of Massachusetts; </a:t>
                      </a:r>
                      <a:br>
                        <a:rPr lang="en-US" sz="2200" baseline="0" dirty="0" smtClean="0">
                          <a:solidFill>
                            <a:schemeClr val="tx1"/>
                          </a:solidFill>
                          <a:latin typeface="Franklin Gothic Medium" pitchFamily="34" charset="0"/>
                        </a:rPr>
                      </a:br>
                      <a:r>
                        <a:rPr lang="en-US" sz="2200" baseline="0" dirty="0" smtClean="0">
                          <a:solidFill>
                            <a:schemeClr val="tx1"/>
                          </a:solidFill>
                          <a:latin typeface="Franklin Gothic Medium" pitchFamily="34" charset="0"/>
                        </a:rPr>
                        <a:t>ex-Sandia, Bend Polymer, Portland State University</a:t>
                      </a:r>
                      <a:endParaRPr lang="en-US" sz="2200" dirty="0">
                        <a:solidFill>
                          <a:schemeClr val="tx1"/>
                        </a:solidFill>
                        <a:latin typeface="Franklin Gothic Medium" pitchFamily="34" charset="0"/>
                      </a:endParaRPr>
                    </a:p>
                  </a:txBody>
                  <a:tcPr marL="182880" marR="1828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785760">
                <a:tc>
                  <a:txBody>
                    <a:bodyPr/>
                    <a:lstStyle/>
                    <a:p>
                      <a:pPr algn="r"/>
                      <a:r>
                        <a:rPr lang="en-US" sz="2200" b="1" dirty="0" smtClean="0">
                          <a:solidFill>
                            <a:srgbClr val="99FF99"/>
                          </a:solidFill>
                          <a:latin typeface="Franklin Gothic Medium" pitchFamily="34" charset="0"/>
                        </a:rPr>
                        <a:t>Water</a:t>
                      </a:r>
                      <a:endParaRPr lang="en-US" sz="2200" b="1" dirty="0">
                        <a:solidFill>
                          <a:srgbClr val="99FF99"/>
                        </a:solidFill>
                        <a:latin typeface="Franklin Gothic Medium" pitchFamily="34" charset="0"/>
                      </a:endParaRPr>
                    </a:p>
                  </a:txBody>
                  <a:tcPr marL="182880" marR="1828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2200" b="1" dirty="0" smtClean="0">
                          <a:solidFill>
                            <a:schemeClr val="tx1"/>
                          </a:solidFill>
                          <a:latin typeface="Franklin Gothic Medium" pitchFamily="34" charset="0"/>
                        </a:rPr>
                        <a:t>Chris Haussmann</a:t>
                      </a:r>
                      <a:r>
                        <a:rPr lang="en-US" sz="2200" dirty="0" smtClean="0">
                          <a:solidFill>
                            <a:schemeClr val="tx1"/>
                          </a:solidFill>
                          <a:latin typeface="Franklin Gothic Medium" pitchFamily="34" charset="0"/>
                        </a:rPr>
                        <a:t>, ChemE/PE; Water Systems Specialists, </a:t>
                      </a:r>
                      <a:br>
                        <a:rPr lang="en-US" sz="2200" dirty="0" smtClean="0">
                          <a:solidFill>
                            <a:schemeClr val="tx1"/>
                          </a:solidFill>
                          <a:latin typeface="Franklin Gothic Medium" pitchFamily="34" charset="0"/>
                        </a:rPr>
                      </a:br>
                      <a:r>
                        <a:rPr lang="en-US" sz="2200" dirty="0" smtClean="0">
                          <a:solidFill>
                            <a:schemeClr val="tx1"/>
                          </a:solidFill>
                          <a:latin typeface="Franklin Gothic Medium" pitchFamily="34" charset="0"/>
                        </a:rPr>
                        <a:t>ex-GE, Electric Power Research Institute</a:t>
                      </a:r>
                      <a:endParaRPr lang="en-US" sz="2200" dirty="0">
                        <a:solidFill>
                          <a:schemeClr val="tx1"/>
                        </a:solidFill>
                        <a:latin typeface="Franklin Gothic Medium" pitchFamily="34" charset="0"/>
                      </a:endParaRPr>
                    </a:p>
                  </a:txBody>
                  <a:tcPr marL="182880" marR="1828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04722">
                <a:tc>
                  <a:txBody>
                    <a:bodyPr/>
                    <a:lstStyle/>
                    <a:p>
                      <a:pPr algn="r"/>
                      <a:r>
                        <a:rPr lang="en-US" sz="2200" b="1" dirty="0" smtClean="0">
                          <a:solidFill>
                            <a:srgbClr val="99FF99"/>
                          </a:solidFill>
                          <a:latin typeface="Franklin Gothic Medium" pitchFamily="34" charset="0"/>
                        </a:rPr>
                        <a:t>Systems/Fab</a:t>
                      </a:r>
                      <a:endParaRPr lang="en-US" sz="2200" b="1" dirty="0">
                        <a:solidFill>
                          <a:srgbClr val="99FF99"/>
                        </a:solidFill>
                        <a:latin typeface="Franklin Gothic Medium" pitchFamily="34" charset="0"/>
                      </a:endParaRPr>
                    </a:p>
                  </a:txBody>
                  <a:tcPr marL="182880" marR="1828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2200" b="1" dirty="0" smtClean="0">
                          <a:solidFill>
                            <a:schemeClr val="tx1"/>
                          </a:solidFill>
                          <a:latin typeface="Franklin Gothic Medium" pitchFamily="34" charset="0"/>
                        </a:rPr>
                        <a:t>George Richmond</a:t>
                      </a:r>
                      <a:r>
                        <a:rPr lang="en-US" sz="2200" dirty="0" smtClean="0">
                          <a:solidFill>
                            <a:schemeClr val="tx1"/>
                          </a:solidFill>
                          <a:latin typeface="Franklin Gothic Medium" pitchFamily="34" charset="0"/>
                        </a:rPr>
                        <a:t>, ME/PE, WSU, Richmond Systems</a:t>
                      </a:r>
                      <a:endParaRPr lang="en-US" sz="2200" dirty="0">
                        <a:solidFill>
                          <a:schemeClr val="tx1"/>
                        </a:solidFill>
                        <a:latin typeface="Franklin Gothic Medium" pitchFamily="34" charset="0"/>
                      </a:endParaRPr>
                    </a:p>
                  </a:txBody>
                  <a:tcPr marL="182880" marR="1828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2" name="Group 27"/>
          <p:cNvGrpSpPr>
            <a:grpSpLocks/>
          </p:cNvGrpSpPr>
          <p:nvPr/>
        </p:nvGrpSpPr>
        <p:grpSpPr bwMode="auto">
          <a:xfrm>
            <a:off x="12496804" y="6934202"/>
            <a:ext cx="1985963" cy="1143000"/>
            <a:chOff x="12344400" y="2133600"/>
            <a:chExt cx="2514600" cy="1447800"/>
          </a:xfrm>
        </p:grpSpPr>
        <p:sp>
          <p:nvSpPr>
            <p:cNvPr id="5" name="Oval 4"/>
            <p:cNvSpPr>
              <a:spLocks noChangeArrowheads="1"/>
            </p:cNvSpPr>
            <p:nvPr/>
          </p:nvSpPr>
          <p:spPr bwMode="auto">
            <a:xfrm>
              <a:off x="12344400" y="2133600"/>
              <a:ext cx="2514600" cy="144780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scene3d>
              <a:camera prst="orthographicFront">
                <a:rot lat="0" lon="0" rev="0"/>
              </a:camera>
              <a:lightRig rig="glow" dir="t">
                <a:rot lat="0" lon="0" rev="0"/>
              </a:lightRig>
            </a:scene3d>
            <a:sp3d extrusionH="76200" prstMaterial="dkEdge">
              <a:bevelT w="165100" prst="coolSlant"/>
              <a:extrusionClr>
                <a:srgbClr val="336600"/>
              </a:extrusionClr>
              <a:contourClr>
                <a:srgbClr val="000000"/>
              </a:contourClr>
            </a:sp3d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dirty="0">
                <a:solidFill>
                  <a:srgbClr val="FFFFFF"/>
                </a:solidFill>
              </a:endParaRPr>
            </a:p>
          </p:txBody>
        </p:sp>
        <p:pic>
          <p:nvPicPr>
            <p:cNvPr id="6" name="Picture 11" descr="bioalgene logo.jpg"/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2649200" y="2362200"/>
              <a:ext cx="1828800" cy="838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84994" name="Picture 2"/>
          <p:cNvPicPr>
            <a:picLocks noChangeAspect="1" noChangeArrowheads="1"/>
          </p:cNvPicPr>
          <p:nvPr/>
        </p:nvPicPr>
        <p:blipFill>
          <a:blip r:embed="rId4" cstate="print">
            <a:lum bright="-20000" contrast="10000"/>
          </a:blip>
          <a:srcRect l="9467" t="6667" r="5200" b="22425"/>
          <a:stretch>
            <a:fillRect/>
          </a:stretch>
        </p:blipFill>
        <p:spPr bwMode="auto">
          <a:xfrm>
            <a:off x="457200" y="990602"/>
            <a:ext cx="1676400" cy="17830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4995" name="Picture 3"/>
          <p:cNvPicPr>
            <a:picLocks noChangeAspect="1" noChangeArrowheads="1"/>
          </p:cNvPicPr>
          <p:nvPr/>
        </p:nvPicPr>
        <p:blipFill>
          <a:blip r:embed="rId5" cstate="print">
            <a:lum bright="10000" contrast="10000"/>
          </a:blip>
          <a:srcRect/>
          <a:stretch>
            <a:fillRect/>
          </a:stretch>
        </p:blipFill>
        <p:spPr bwMode="auto">
          <a:xfrm>
            <a:off x="1905002" y="2286002"/>
            <a:ext cx="1295400" cy="12954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4996" name="Picture 4"/>
          <p:cNvPicPr>
            <a:picLocks noChangeAspect="1" noChangeArrowheads="1"/>
          </p:cNvPicPr>
          <p:nvPr/>
        </p:nvPicPr>
        <p:blipFill>
          <a:blip r:embed="rId6" cstate="print">
            <a:lum bright="-20000" contrast="20000"/>
          </a:blip>
          <a:srcRect/>
          <a:stretch>
            <a:fillRect/>
          </a:stretch>
        </p:blipFill>
        <p:spPr bwMode="auto">
          <a:xfrm>
            <a:off x="533400" y="3276602"/>
            <a:ext cx="1695450" cy="17145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4997" name="Picture 5"/>
          <p:cNvPicPr>
            <a:picLocks noChangeAspect="1" noChangeArrowheads="1"/>
          </p:cNvPicPr>
          <p:nvPr/>
        </p:nvPicPr>
        <p:blipFill>
          <a:blip r:embed="rId7" cstate="print">
            <a:lum contrast="20000"/>
          </a:blip>
          <a:srcRect l="11111" t="5797" r="5556"/>
          <a:stretch>
            <a:fillRect/>
          </a:stretch>
        </p:blipFill>
        <p:spPr bwMode="auto">
          <a:xfrm>
            <a:off x="1981204" y="4419602"/>
            <a:ext cx="1336430" cy="1447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Picture 13" descr="DGluck closeup Oct07.jpg"/>
          <p:cNvPicPr>
            <a:picLocks noChangeAspect="1"/>
          </p:cNvPicPr>
          <p:nvPr/>
        </p:nvPicPr>
        <p:blipFill>
          <a:blip r:embed="rId8" cstate="print">
            <a:lum bright="-20000" contrast="10000"/>
          </a:blip>
          <a:stretch>
            <a:fillRect/>
          </a:stretch>
        </p:blipFill>
        <p:spPr>
          <a:xfrm flipH="1">
            <a:off x="609600" y="5212080"/>
            <a:ext cx="1133680" cy="12953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Picture 11" descr="Haussmann resized 2in 200dpi.jpg"/>
          <p:cNvPicPr>
            <a:picLocks noChangeAspect="1"/>
          </p:cNvPicPr>
          <p:nvPr/>
        </p:nvPicPr>
        <p:blipFill>
          <a:blip r:embed="rId9" cstate="print">
            <a:lum/>
          </a:blip>
          <a:stretch>
            <a:fillRect/>
          </a:stretch>
        </p:blipFill>
        <p:spPr>
          <a:xfrm>
            <a:off x="1606122" y="5989318"/>
            <a:ext cx="1142294" cy="1539242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371600" y="2057400"/>
            <a:ext cx="6705600" cy="5486400"/>
          </a:xfrm>
        </p:spPr>
        <p:txBody>
          <a:bodyPr/>
          <a:lstStyle/>
          <a:p>
            <a:pPr marL="0" indent="1589"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2400" dirty="0" smtClean="0"/>
              <a:t>The algae-farming member of </a:t>
            </a:r>
            <a:br>
              <a:rPr lang="en-US" sz="2400" dirty="0" smtClean="0"/>
            </a:br>
            <a:r>
              <a:rPr lang="en-US" sz="2400" dirty="0" smtClean="0"/>
              <a:t>Sustainable Aviation Fuels Northwest</a:t>
            </a:r>
          </a:p>
          <a:p>
            <a:pPr marL="0" indent="1589">
              <a:spcBef>
                <a:spcPts val="0"/>
              </a:spcBef>
              <a:spcAft>
                <a:spcPts val="600"/>
              </a:spcAft>
              <a:buNone/>
            </a:pPr>
            <a:r>
              <a:rPr lang="en-US" sz="2000" dirty="0" smtClean="0">
                <a:solidFill>
                  <a:srgbClr val="99CC00"/>
                </a:solidFill>
              </a:rPr>
              <a:t>COMMERCIAL CARRIERS</a:t>
            </a:r>
          </a:p>
          <a:p>
            <a:pPr marL="0" indent="1589"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2400" dirty="0" smtClean="0"/>
              <a:t>Green-fueled route in regular service requires </a:t>
            </a:r>
            <a:br>
              <a:rPr lang="en-US" sz="2400" dirty="0" smtClean="0"/>
            </a:br>
            <a:r>
              <a:rPr lang="en-US" sz="2400" dirty="0" smtClean="0"/>
              <a:t>ASTM-spec fuel</a:t>
            </a:r>
          </a:p>
          <a:p>
            <a:pPr marL="0" indent="1589"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2400" dirty="0" smtClean="0"/>
              <a:t>Standalone supply chain</a:t>
            </a:r>
          </a:p>
          <a:p>
            <a:pPr marL="0" indent="1589">
              <a:spcBef>
                <a:spcPts val="0"/>
              </a:spcBef>
              <a:spcAft>
                <a:spcPts val="600"/>
              </a:spcAft>
              <a:buNone/>
            </a:pPr>
            <a:r>
              <a:rPr lang="en-US" sz="2000" dirty="0" smtClean="0">
                <a:solidFill>
                  <a:srgbClr val="99CC00"/>
                </a:solidFill>
              </a:rPr>
              <a:t>MILITARY</a:t>
            </a:r>
          </a:p>
          <a:p>
            <a:pPr marL="0" lvl="0" indent="1589"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2400" dirty="0" smtClean="0">
                <a:solidFill>
                  <a:srgbClr val="FFFFFF"/>
                </a:solidFill>
              </a:rPr>
              <a:t>We responded to the military’s RFI and have been told to expect the RFP, when it is funded. </a:t>
            </a:r>
          </a:p>
          <a:p>
            <a:pPr marL="0" lvl="0" indent="1589"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2400" dirty="0" smtClean="0">
                <a:solidFill>
                  <a:srgbClr val="FFFFFF"/>
                </a:solidFill>
              </a:rPr>
              <a:t>Grants will fund capacity building, create long-term fuel </a:t>
            </a:r>
            <a:r>
              <a:rPr lang="en-US" sz="2400" dirty="0" err="1" smtClean="0">
                <a:solidFill>
                  <a:srgbClr val="FFFFFF"/>
                </a:solidFill>
              </a:rPr>
              <a:t>offtake</a:t>
            </a:r>
            <a:r>
              <a:rPr lang="en-US" sz="2400" dirty="0" smtClean="0">
                <a:solidFill>
                  <a:srgbClr val="FFFFFF"/>
                </a:solidFill>
              </a:rPr>
              <a:t> contracts (jet, diesel, marine). </a:t>
            </a:r>
          </a:p>
          <a:p>
            <a:pPr marL="0" indent="1589">
              <a:spcBef>
                <a:spcPts val="0"/>
              </a:spcBef>
              <a:spcAft>
                <a:spcPts val="1200"/>
              </a:spcAft>
              <a:buNone/>
            </a:pPr>
            <a:endParaRPr lang="en-US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371600" y="1066800"/>
            <a:ext cx="7543800" cy="914400"/>
          </a:xfrm>
        </p:spPr>
        <p:txBody>
          <a:bodyPr/>
          <a:lstStyle/>
          <a:p>
            <a:r>
              <a:rPr lang="en-US" dirty="0" smtClean="0">
                <a:solidFill>
                  <a:srgbClr val="FFCC66"/>
                </a:solidFill>
              </a:rPr>
              <a:t>Air carrier &amp; military demand</a:t>
            </a:r>
            <a:endParaRPr lang="en-US" dirty="0">
              <a:solidFill>
                <a:srgbClr val="FFCC66"/>
              </a:solidFill>
            </a:endParaRPr>
          </a:p>
        </p:txBody>
      </p:sp>
      <p:pic>
        <p:nvPicPr>
          <p:cNvPr id="12" name="Content Placeholder 3" descr="alaska-airlines-biofuel.jpg"/>
          <p:cNvPicPr>
            <a:picLocks noChangeAspect="1"/>
          </p:cNvPicPr>
          <p:nvPr/>
        </p:nvPicPr>
        <p:blipFill>
          <a:blip r:embed="rId2" cstate="print">
            <a:lum bright="10000" contrast="10000"/>
          </a:blip>
          <a:srcRect r="27854"/>
          <a:stretch>
            <a:fillRect/>
          </a:stretch>
        </p:blipFill>
        <p:spPr bwMode="auto">
          <a:xfrm>
            <a:off x="8610600" y="457200"/>
            <a:ext cx="6019800" cy="556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Picture 12" descr="Green_Q400_3-300x225.jp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11582400" y="5334000"/>
            <a:ext cx="3200400" cy="24003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7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29600" y="1600200"/>
            <a:ext cx="2838450" cy="368617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7779658" y="6988628"/>
            <a:ext cx="6241142" cy="640174"/>
          </a:xfrm>
          <a:prstGeom prst="rect">
            <a:avLst/>
          </a:prstGeom>
          <a:noFill/>
        </p:spPr>
        <p:txBody>
          <a:bodyPr wrap="square" lIns="146304" tIns="73152" rIns="146304" bIns="73152" rtlCol="0">
            <a:spAutoFit/>
          </a:bodyPr>
          <a:lstStyle/>
          <a:p>
            <a:r>
              <a:rPr lang="en-US" sz="1600" b="1" dirty="0" smtClean="0">
                <a:latin typeface="Franklin Gothic Book" pitchFamily="34" charset="0"/>
              </a:rPr>
              <a:t>FIVE-YEAR PROJECTION FOR THE FIRST COMMERCIAL SITE,  </a:t>
            </a:r>
            <a:br>
              <a:rPr lang="en-US" sz="1600" b="1" dirty="0" smtClean="0">
                <a:latin typeface="Franklin Gothic Book" pitchFamily="34" charset="0"/>
              </a:rPr>
            </a:br>
            <a:r>
              <a:rPr lang="en-US" sz="1600" b="1" dirty="0" smtClean="0">
                <a:latin typeface="Franklin Gothic Book" pitchFamily="34" charset="0"/>
              </a:rPr>
              <a:t>$ MILLIONS </a:t>
            </a:r>
            <a:endParaRPr lang="en-US" sz="1600" b="1" dirty="0">
              <a:latin typeface="Franklin Gothic Book" pitchFamily="34" charset="0"/>
            </a:endParaRPr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973015" y="3657601"/>
            <a:ext cx="5808786" cy="3124200"/>
          </a:xfrm>
          <a:prstGeom prst="rect">
            <a:avLst/>
          </a:prstGeom>
        </p:spPr>
        <p:txBody>
          <a:bodyPr vert="horz" lIns="146304" tIns="73152" rIns="146304" bIns="73152" rtlCol="0">
            <a:noAutofit/>
          </a:bodyPr>
          <a:lstStyle/>
          <a:p>
            <a:pPr marL="2541" indent="-2541" fontAlgn="auto">
              <a:spcBef>
                <a:spcPts val="0"/>
              </a:spcBef>
              <a:spcAft>
                <a:spcPts val="2400"/>
              </a:spcAft>
              <a:defRPr/>
            </a:pPr>
            <a:r>
              <a:rPr lang="en-US" sz="2400" dirty="0" smtClean="0">
                <a:latin typeface="Franklin Gothic Medium" pitchFamily="34" charset="0"/>
                <a:cs typeface="+mn-cs"/>
              </a:rPr>
              <a:t>The 7 million gallon lipids mark from the </a:t>
            </a:r>
            <a:r>
              <a:rPr lang="en-US" sz="2400" dirty="0" err="1" smtClean="0">
                <a:latin typeface="Franklin Gothic Medium" pitchFamily="34" charset="0"/>
                <a:cs typeface="+mn-cs"/>
              </a:rPr>
              <a:t>Parametrix</a:t>
            </a:r>
            <a:r>
              <a:rPr lang="en-US" sz="2400" dirty="0" smtClean="0">
                <a:latin typeface="Franklin Gothic Medium" pitchFamily="34" charset="0"/>
                <a:cs typeface="+mn-cs"/>
              </a:rPr>
              <a:t>/USDA feasibility study.</a:t>
            </a: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02880" y="631221"/>
            <a:ext cx="6217920" cy="63234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extBox 6"/>
          <p:cNvSpPr txBox="1"/>
          <p:nvPr/>
        </p:nvSpPr>
        <p:spPr>
          <a:xfrm>
            <a:off x="990601" y="1980962"/>
            <a:ext cx="5867400" cy="1224950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/>
          <a:p>
            <a:r>
              <a:rPr lang="en-US" sz="3700" kern="0" dirty="0" smtClean="0">
                <a:solidFill>
                  <a:srgbClr val="FFCC66"/>
                </a:solidFill>
                <a:latin typeface="Franklin Gothic Demi" pitchFamily="34" charset="0"/>
                <a:ea typeface="+mj-ea"/>
                <a:cs typeface="+mj-cs"/>
              </a:rPr>
              <a:t>Five-year projection, </a:t>
            </a:r>
            <a:br>
              <a:rPr lang="en-US" sz="3700" kern="0" dirty="0" smtClean="0">
                <a:solidFill>
                  <a:srgbClr val="FFCC66"/>
                </a:solidFill>
                <a:latin typeface="Franklin Gothic Demi" pitchFamily="34" charset="0"/>
                <a:ea typeface="+mj-ea"/>
                <a:cs typeface="+mj-cs"/>
              </a:rPr>
            </a:br>
            <a:r>
              <a:rPr lang="en-US" sz="3700" kern="0" dirty="0" smtClean="0">
                <a:solidFill>
                  <a:srgbClr val="FFCC66"/>
                </a:solidFill>
                <a:latin typeface="Franklin Gothic Demi" pitchFamily="34" charset="0"/>
                <a:ea typeface="+mj-ea"/>
                <a:cs typeface="+mj-cs"/>
              </a:rPr>
              <a:t>one site in full production</a:t>
            </a:r>
            <a:endParaRPr lang="en-US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1463044" y="1536192"/>
          <a:ext cx="11704318" cy="4864608"/>
        </p:xfrm>
        <a:graphic>
          <a:graphicData uri="http://schemas.openxmlformats.org/drawingml/2006/table">
            <a:tbl>
              <a:tblPr bandRow="1">
                <a:tableStyleId>{E8034E78-7F5D-4C2E-B375-FC64B27BC917}</a:tableStyleId>
              </a:tblPr>
              <a:tblGrid>
                <a:gridCol w="2753958"/>
                <a:gridCol w="1790072"/>
                <a:gridCol w="1790072"/>
                <a:gridCol w="1790072"/>
                <a:gridCol w="1790072"/>
                <a:gridCol w="1790072"/>
              </a:tblGrid>
              <a:tr h="593344">
                <a:tc>
                  <a:txBody>
                    <a:bodyPr/>
                    <a:lstStyle/>
                    <a:p>
                      <a:pPr algn="l"/>
                      <a:r>
                        <a:rPr lang="en-US" sz="1800" b="0" baseline="0" dirty="0" smtClean="0">
                          <a:solidFill>
                            <a:schemeClr val="bg1"/>
                          </a:solidFill>
                          <a:latin typeface="Franklin Gothic Demi" pitchFamily="34" charset="0"/>
                        </a:rPr>
                        <a:t>PRODUCTION AND COSTS SCHEDULE</a:t>
                      </a:r>
                      <a:endParaRPr lang="en-US" sz="1800" b="0" dirty="0">
                        <a:solidFill>
                          <a:schemeClr val="bg1"/>
                        </a:solidFill>
                        <a:latin typeface="Franklin Gothic Demi" pitchFamily="34" charset="0"/>
                      </a:endParaRPr>
                    </a:p>
                  </a:txBody>
                  <a:tcPr marL="146304" marR="146304" marT="73152" marB="73152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 dirty="0" smtClean="0">
                          <a:latin typeface="Franklin Gothic Demi Cond" pitchFamily="34" charset="0"/>
                        </a:rPr>
                        <a:t>YEAR 1</a:t>
                      </a:r>
                      <a:endParaRPr lang="en-US" sz="1800" b="0" dirty="0">
                        <a:latin typeface="Franklin Gothic Demi Cond" pitchFamily="34" charset="0"/>
                      </a:endParaRPr>
                    </a:p>
                  </a:txBody>
                  <a:tcPr marL="146304" marR="146304" marT="73152" marB="73152" anchor="ctr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 dirty="0" smtClean="0">
                          <a:latin typeface="Franklin Gothic Demi Cond" pitchFamily="34" charset="0"/>
                        </a:rPr>
                        <a:t>YEAR 2</a:t>
                      </a:r>
                      <a:endParaRPr lang="en-US" sz="1800" b="0" dirty="0">
                        <a:latin typeface="Franklin Gothic Demi Cond" pitchFamily="34" charset="0"/>
                      </a:endParaRPr>
                    </a:p>
                  </a:txBody>
                  <a:tcPr marL="146304" marR="146304" marT="73152" marB="73152" anchor="ctr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 dirty="0" smtClean="0">
                          <a:latin typeface="Franklin Gothic Demi Cond" pitchFamily="34" charset="0"/>
                        </a:rPr>
                        <a:t>YEAR 3</a:t>
                      </a:r>
                      <a:endParaRPr lang="en-US" sz="1800" b="0" dirty="0">
                        <a:latin typeface="Franklin Gothic Demi Cond" pitchFamily="34" charset="0"/>
                      </a:endParaRPr>
                    </a:p>
                  </a:txBody>
                  <a:tcPr marL="146304" marR="146304" marT="73152" marB="73152" anchor="ctr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 dirty="0" smtClean="0">
                          <a:latin typeface="Franklin Gothic Demi Cond" pitchFamily="34" charset="0"/>
                        </a:rPr>
                        <a:t>YEAR 4</a:t>
                      </a:r>
                      <a:endParaRPr lang="en-US" sz="1800" b="0" dirty="0">
                        <a:latin typeface="Franklin Gothic Demi Cond" pitchFamily="34" charset="0"/>
                      </a:endParaRPr>
                    </a:p>
                  </a:txBody>
                  <a:tcPr marL="146304" marR="146304" marT="73152" marB="73152" anchor="ctr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 dirty="0" smtClean="0">
                          <a:latin typeface="Franklin Gothic Demi Cond" pitchFamily="34" charset="0"/>
                        </a:rPr>
                        <a:t>YEAR 5</a:t>
                      </a:r>
                      <a:endParaRPr lang="en-US" sz="1800" b="0" dirty="0">
                        <a:latin typeface="Franklin Gothic Demi Cond" pitchFamily="34" charset="0"/>
                      </a:endParaRPr>
                    </a:p>
                  </a:txBody>
                  <a:tcPr marL="146304" marR="146304" marT="73152" marB="73152" anchor="ctr"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  <a:tr h="694944">
                <a:tc>
                  <a:txBody>
                    <a:bodyPr/>
                    <a:lstStyle/>
                    <a:p>
                      <a:pPr algn="r"/>
                      <a:r>
                        <a:rPr lang="en-US" sz="1800" b="0" dirty="0" smtClean="0">
                          <a:solidFill>
                            <a:schemeClr val="bg1"/>
                          </a:solidFill>
                          <a:latin typeface="Franklin Gothic Demi" pitchFamily="34" charset="0"/>
                        </a:rPr>
                        <a:t>Lipid (fuel) output </a:t>
                      </a:r>
                      <a:br>
                        <a:rPr lang="en-US" sz="1800" b="0" dirty="0" smtClean="0">
                          <a:solidFill>
                            <a:schemeClr val="bg1"/>
                          </a:solidFill>
                          <a:latin typeface="Franklin Gothic Demi" pitchFamily="34" charset="0"/>
                        </a:rPr>
                      </a:br>
                      <a:r>
                        <a:rPr lang="en-US" sz="1800" b="0" dirty="0" smtClean="0">
                          <a:solidFill>
                            <a:schemeClr val="bg1"/>
                          </a:solidFill>
                          <a:latin typeface="Franklin Gothic Demi" pitchFamily="34" charset="0"/>
                        </a:rPr>
                        <a:t>target (gal/yr)</a:t>
                      </a:r>
                      <a:endParaRPr lang="en-US" sz="1800" b="0" dirty="0">
                        <a:solidFill>
                          <a:schemeClr val="bg1"/>
                        </a:solidFill>
                        <a:latin typeface="Franklin Gothic Demi" pitchFamily="34" charset="0"/>
                      </a:endParaRPr>
                    </a:p>
                  </a:txBody>
                  <a:tcPr marL="146304" marR="146304" marT="73152" marB="73152">
                    <a:solidFill>
                      <a:srgbClr val="FF993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 dirty="0" smtClean="0">
                          <a:solidFill>
                            <a:schemeClr val="bg1"/>
                          </a:solidFill>
                          <a:latin typeface="Franklin Gothic Demi" pitchFamily="34" charset="0"/>
                        </a:rPr>
                        <a:t>100</a:t>
                      </a:r>
                      <a:endParaRPr lang="en-US" sz="1800" b="0" dirty="0">
                        <a:solidFill>
                          <a:schemeClr val="bg1"/>
                        </a:solidFill>
                        <a:latin typeface="Franklin Gothic Demi" pitchFamily="34" charset="0"/>
                      </a:endParaRPr>
                    </a:p>
                  </a:txBody>
                  <a:tcPr marL="146304" marR="146304" marT="73152" marB="73152" anchor="ctr">
                    <a:solidFill>
                      <a:srgbClr val="FF993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 dirty="0" smtClean="0">
                          <a:solidFill>
                            <a:schemeClr val="bg1"/>
                          </a:solidFill>
                          <a:latin typeface="Franklin Gothic Demi" pitchFamily="34" charset="0"/>
                        </a:rPr>
                        <a:t>150,000</a:t>
                      </a:r>
                      <a:endParaRPr lang="en-US" sz="1800" b="0" dirty="0">
                        <a:solidFill>
                          <a:schemeClr val="bg1"/>
                        </a:solidFill>
                        <a:latin typeface="Franklin Gothic Demi" pitchFamily="34" charset="0"/>
                      </a:endParaRPr>
                    </a:p>
                  </a:txBody>
                  <a:tcPr marL="146304" marR="146304" marT="73152" marB="73152" anchor="ctr">
                    <a:solidFill>
                      <a:srgbClr val="FF993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 dirty="0" smtClean="0">
                          <a:solidFill>
                            <a:schemeClr val="bg1"/>
                          </a:solidFill>
                          <a:latin typeface="Franklin Gothic Demi" pitchFamily="34" charset="0"/>
                        </a:rPr>
                        <a:t>750,000</a:t>
                      </a:r>
                      <a:endParaRPr lang="en-US" sz="1800" b="0" dirty="0">
                        <a:solidFill>
                          <a:schemeClr val="bg1"/>
                        </a:solidFill>
                        <a:latin typeface="Franklin Gothic Demi" pitchFamily="34" charset="0"/>
                      </a:endParaRPr>
                    </a:p>
                  </a:txBody>
                  <a:tcPr marL="146304" marR="146304" marT="73152" marB="73152" anchor="ctr">
                    <a:solidFill>
                      <a:srgbClr val="FF993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 dirty="0" smtClean="0">
                          <a:solidFill>
                            <a:schemeClr val="bg1"/>
                          </a:solidFill>
                          <a:latin typeface="Franklin Gothic Demi" pitchFamily="34" charset="0"/>
                        </a:rPr>
                        <a:t>1,000,000</a:t>
                      </a:r>
                      <a:endParaRPr lang="en-US" sz="1800" b="0" dirty="0">
                        <a:solidFill>
                          <a:schemeClr val="bg1"/>
                        </a:solidFill>
                        <a:latin typeface="Franklin Gothic Demi" pitchFamily="34" charset="0"/>
                      </a:endParaRPr>
                    </a:p>
                  </a:txBody>
                  <a:tcPr marL="146304" marR="146304" marT="73152" marB="73152" anchor="ctr">
                    <a:solidFill>
                      <a:srgbClr val="FF993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 dirty="0" smtClean="0">
                          <a:solidFill>
                            <a:schemeClr val="bg1"/>
                          </a:solidFill>
                          <a:latin typeface="Franklin Gothic Demi" pitchFamily="34" charset="0"/>
                        </a:rPr>
                        <a:t>7,000,000</a:t>
                      </a:r>
                      <a:endParaRPr lang="en-US" sz="1800" b="0" dirty="0">
                        <a:solidFill>
                          <a:schemeClr val="bg1"/>
                        </a:solidFill>
                        <a:latin typeface="Franklin Gothic Demi" pitchFamily="34" charset="0"/>
                      </a:endParaRPr>
                    </a:p>
                  </a:txBody>
                  <a:tcPr marL="146304" marR="146304" marT="73152" marB="73152" anchor="ctr">
                    <a:solidFill>
                      <a:srgbClr val="FF9933"/>
                    </a:solidFill>
                  </a:tcPr>
                </a:tc>
              </a:tr>
              <a:tr h="694944">
                <a:tc>
                  <a:txBody>
                    <a:bodyPr/>
                    <a:lstStyle/>
                    <a:p>
                      <a:pPr algn="r"/>
                      <a:r>
                        <a:rPr lang="en-US" sz="1800" b="0" dirty="0" smtClean="0">
                          <a:solidFill>
                            <a:schemeClr val="bg1"/>
                          </a:solidFill>
                          <a:latin typeface="Franklin Gothic Demi" pitchFamily="34" charset="0"/>
                        </a:rPr>
                        <a:t>Acreage cultivated</a:t>
                      </a:r>
                      <a:endParaRPr lang="en-US" sz="1800" b="0" dirty="0">
                        <a:solidFill>
                          <a:schemeClr val="bg1"/>
                        </a:solidFill>
                        <a:latin typeface="Franklin Gothic Demi" pitchFamily="34" charset="0"/>
                      </a:endParaRPr>
                    </a:p>
                  </a:txBody>
                  <a:tcPr marL="146304" marR="146304" marT="73152" marB="73152" anchor="ctr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 dirty="0" smtClean="0">
                          <a:solidFill>
                            <a:schemeClr val="bg1"/>
                          </a:solidFill>
                          <a:latin typeface="Franklin Gothic Demi" pitchFamily="34" charset="0"/>
                        </a:rPr>
                        <a:t>6</a:t>
                      </a:r>
                      <a:endParaRPr lang="en-US" sz="1800" b="0" dirty="0">
                        <a:solidFill>
                          <a:schemeClr val="bg1"/>
                        </a:solidFill>
                        <a:latin typeface="Franklin Gothic Demi" pitchFamily="34" charset="0"/>
                      </a:endParaRPr>
                    </a:p>
                  </a:txBody>
                  <a:tcPr marL="146304" marR="146304" marT="73152" marB="73152" anchor="ctr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 dirty="0" smtClean="0">
                          <a:solidFill>
                            <a:schemeClr val="bg1"/>
                          </a:solidFill>
                          <a:latin typeface="Franklin Gothic Demi" pitchFamily="34" charset="0"/>
                        </a:rPr>
                        <a:t>45</a:t>
                      </a:r>
                      <a:endParaRPr lang="en-US" sz="1800" b="0" dirty="0">
                        <a:solidFill>
                          <a:schemeClr val="bg1"/>
                        </a:solidFill>
                        <a:latin typeface="Franklin Gothic Demi" pitchFamily="34" charset="0"/>
                      </a:endParaRPr>
                    </a:p>
                  </a:txBody>
                  <a:tcPr marL="146304" marR="146304" marT="73152" marB="73152" anchor="ctr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 dirty="0" smtClean="0">
                          <a:solidFill>
                            <a:schemeClr val="bg1"/>
                          </a:solidFill>
                          <a:latin typeface="Franklin Gothic Demi" pitchFamily="34" charset="0"/>
                        </a:rPr>
                        <a:t>225</a:t>
                      </a:r>
                      <a:endParaRPr lang="en-US" sz="1800" b="0" dirty="0">
                        <a:solidFill>
                          <a:schemeClr val="bg1"/>
                        </a:solidFill>
                        <a:latin typeface="Franklin Gothic Demi" pitchFamily="34" charset="0"/>
                      </a:endParaRPr>
                    </a:p>
                  </a:txBody>
                  <a:tcPr marL="146304" marR="146304" marT="73152" marB="73152" anchor="ctr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 dirty="0" smtClean="0">
                          <a:solidFill>
                            <a:schemeClr val="bg1"/>
                          </a:solidFill>
                          <a:latin typeface="Franklin Gothic Demi" pitchFamily="34" charset="0"/>
                        </a:rPr>
                        <a:t>285</a:t>
                      </a:r>
                      <a:endParaRPr lang="en-US" sz="1800" b="0" dirty="0">
                        <a:solidFill>
                          <a:schemeClr val="bg1"/>
                        </a:solidFill>
                        <a:latin typeface="Franklin Gothic Demi" pitchFamily="34" charset="0"/>
                      </a:endParaRPr>
                    </a:p>
                  </a:txBody>
                  <a:tcPr marL="146304" marR="146304" marT="73152" marB="73152" anchor="ctr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 dirty="0" smtClean="0">
                          <a:solidFill>
                            <a:schemeClr val="bg1"/>
                          </a:solidFill>
                          <a:latin typeface="Franklin Gothic Demi" pitchFamily="34" charset="0"/>
                        </a:rPr>
                        <a:t>2,000</a:t>
                      </a:r>
                      <a:endParaRPr lang="en-US" sz="1800" b="0" dirty="0">
                        <a:solidFill>
                          <a:schemeClr val="bg1"/>
                        </a:solidFill>
                        <a:latin typeface="Franklin Gothic Demi" pitchFamily="34" charset="0"/>
                      </a:endParaRPr>
                    </a:p>
                  </a:txBody>
                  <a:tcPr marL="146304" marR="146304" marT="73152" marB="73152" anchor="ctr">
                    <a:solidFill>
                      <a:schemeClr val="bg2">
                        <a:lumMod val="50000"/>
                      </a:schemeClr>
                    </a:solidFill>
                  </a:tcPr>
                </a:tc>
              </a:tr>
              <a:tr h="694944">
                <a:tc>
                  <a:txBody>
                    <a:bodyPr/>
                    <a:lstStyle/>
                    <a:p>
                      <a:pPr algn="r"/>
                      <a:endParaRPr lang="en-US" sz="1800" b="0" dirty="0">
                        <a:solidFill>
                          <a:schemeClr val="bg1"/>
                        </a:solidFill>
                        <a:latin typeface="Franklin Gothic Demi" pitchFamily="34" charset="0"/>
                      </a:endParaRPr>
                    </a:p>
                  </a:txBody>
                  <a:tcPr marL="146304" marR="146304" marT="73152" marB="73152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800" b="0" dirty="0">
                        <a:solidFill>
                          <a:schemeClr val="bg1"/>
                        </a:solidFill>
                        <a:latin typeface="Franklin Gothic Demi" pitchFamily="34" charset="0"/>
                      </a:endParaRPr>
                    </a:p>
                  </a:txBody>
                  <a:tcPr marL="146304" marR="146304" marT="73152" marB="73152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800" b="0" dirty="0">
                        <a:solidFill>
                          <a:schemeClr val="bg1"/>
                        </a:solidFill>
                        <a:latin typeface="Franklin Gothic Demi" pitchFamily="34" charset="0"/>
                      </a:endParaRPr>
                    </a:p>
                  </a:txBody>
                  <a:tcPr marL="146304" marR="146304" marT="73152" marB="73152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800" b="0" dirty="0">
                        <a:solidFill>
                          <a:schemeClr val="bg1"/>
                        </a:solidFill>
                        <a:latin typeface="Franklin Gothic Demi" pitchFamily="34" charset="0"/>
                      </a:endParaRPr>
                    </a:p>
                  </a:txBody>
                  <a:tcPr marL="146304" marR="146304" marT="73152" marB="73152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800" b="0" dirty="0">
                        <a:solidFill>
                          <a:schemeClr val="bg1"/>
                        </a:solidFill>
                        <a:latin typeface="Franklin Gothic Demi" pitchFamily="34" charset="0"/>
                      </a:endParaRPr>
                    </a:p>
                  </a:txBody>
                  <a:tcPr marL="146304" marR="146304" marT="73152" marB="73152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800" b="0" dirty="0">
                        <a:solidFill>
                          <a:schemeClr val="bg1"/>
                        </a:solidFill>
                        <a:latin typeface="Franklin Gothic Demi" pitchFamily="34" charset="0"/>
                      </a:endParaRPr>
                    </a:p>
                  </a:txBody>
                  <a:tcPr marL="146304" marR="146304" marT="73152" marB="73152" anchor="ctr">
                    <a:solidFill>
                      <a:schemeClr val="tx1"/>
                    </a:solidFill>
                  </a:tcPr>
                </a:tc>
              </a:tr>
              <a:tr h="593344">
                <a:tc>
                  <a:txBody>
                    <a:bodyPr/>
                    <a:lstStyle/>
                    <a:p>
                      <a:pPr algn="l"/>
                      <a:r>
                        <a:rPr lang="en-US" sz="1800" b="0" dirty="0" smtClean="0">
                          <a:solidFill>
                            <a:schemeClr val="bg1"/>
                          </a:solidFill>
                          <a:latin typeface="Franklin Gothic Demi" pitchFamily="34" charset="0"/>
                        </a:rPr>
                        <a:t>Pond</a:t>
                      </a:r>
                      <a:r>
                        <a:rPr lang="en-US" sz="1800" b="0" baseline="0" dirty="0" smtClean="0">
                          <a:solidFill>
                            <a:schemeClr val="bg1"/>
                          </a:solidFill>
                          <a:latin typeface="Franklin Gothic Demi" pitchFamily="34" charset="0"/>
                        </a:rPr>
                        <a:t> costs</a:t>
                      </a:r>
                      <a:br>
                        <a:rPr lang="en-US" sz="1800" b="0" baseline="0" dirty="0" smtClean="0">
                          <a:solidFill>
                            <a:schemeClr val="bg1"/>
                          </a:solidFill>
                          <a:latin typeface="Franklin Gothic Demi" pitchFamily="34" charset="0"/>
                        </a:rPr>
                      </a:br>
                      <a:r>
                        <a:rPr lang="en-US" sz="1800" b="0" baseline="0" dirty="0" smtClean="0">
                          <a:solidFill>
                            <a:schemeClr val="bg1"/>
                          </a:solidFill>
                          <a:latin typeface="Franklin Gothic Demi" pitchFamily="34" charset="0"/>
                        </a:rPr>
                        <a:t>(Project finance)</a:t>
                      </a:r>
                      <a:endParaRPr lang="en-US" sz="1800" b="0" dirty="0">
                        <a:solidFill>
                          <a:schemeClr val="bg1"/>
                        </a:solidFill>
                        <a:latin typeface="Franklin Gothic Demi" pitchFamily="34" charset="0"/>
                      </a:endParaRPr>
                    </a:p>
                  </a:txBody>
                  <a:tcPr marL="146304" marR="146304" marT="73152" marB="73152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 kern="1200" dirty="0" smtClean="0">
                          <a:solidFill>
                            <a:schemeClr val="bg1"/>
                          </a:solidFill>
                          <a:latin typeface="Franklin Gothic Demi" pitchFamily="34" charset="0"/>
                          <a:ea typeface="+mn-ea"/>
                          <a:cs typeface="+mn-cs"/>
                        </a:rPr>
                        <a:t>$210,000 </a:t>
                      </a:r>
                      <a:endParaRPr lang="en-US" sz="1800" b="0" kern="1200" dirty="0">
                        <a:solidFill>
                          <a:schemeClr val="bg1"/>
                        </a:solidFill>
                        <a:latin typeface="Franklin Gothic Demi" pitchFamily="34" charset="0"/>
                        <a:ea typeface="+mn-ea"/>
                        <a:cs typeface="+mn-cs"/>
                      </a:endParaRPr>
                    </a:p>
                  </a:txBody>
                  <a:tcPr marL="146304" marR="146304" marT="73152" marB="73152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 kern="1200" dirty="0" smtClean="0">
                          <a:solidFill>
                            <a:schemeClr val="bg1"/>
                          </a:solidFill>
                          <a:latin typeface="Franklin Gothic Demi" pitchFamily="34" charset="0"/>
                          <a:ea typeface="+mn-ea"/>
                          <a:cs typeface="+mn-cs"/>
                        </a:rPr>
                        <a:t>$1,575,000</a:t>
                      </a:r>
                      <a:endParaRPr lang="en-US" sz="1800" b="0" kern="1200" dirty="0">
                        <a:solidFill>
                          <a:schemeClr val="bg1"/>
                        </a:solidFill>
                        <a:latin typeface="Franklin Gothic Demi" pitchFamily="34" charset="0"/>
                        <a:ea typeface="+mn-ea"/>
                        <a:cs typeface="+mn-cs"/>
                      </a:endParaRPr>
                    </a:p>
                  </a:txBody>
                  <a:tcPr marL="146304" marR="146304" marT="73152" marB="73152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 kern="1200" dirty="0" smtClean="0">
                          <a:solidFill>
                            <a:schemeClr val="bg1"/>
                          </a:solidFill>
                          <a:latin typeface="Franklin Gothic Demi" pitchFamily="34" charset="0"/>
                          <a:ea typeface="+mn-ea"/>
                          <a:cs typeface="+mn-cs"/>
                        </a:rPr>
                        <a:t>$7,875,000</a:t>
                      </a:r>
                      <a:endParaRPr lang="en-US" sz="1800" b="0" kern="1200" dirty="0">
                        <a:solidFill>
                          <a:schemeClr val="bg1"/>
                        </a:solidFill>
                        <a:latin typeface="Franklin Gothic Demi" pitchFamily="34" charset="0"/>
                        <a:ea typeface="+mn-ea"/>
                        <a:cs typeface="+mn-cs"/>
                      </a:endParaRPr>
                    </a:p>
                  </a:txBody>
                  <a:tcPr marL="146304" marR="146304" marT="73152" marB="73152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 kern="1200" dirty="0" smtClean="0">
                          <a:solidFill>
                            <a:schemeClr val="bg1"/>
                          </a:solidFill>
                          <a:latin typeface="Franklin Gothic Demi" pitchFamily="34" charset="0"/>
                          <a:ea typeface="+mn-ea"/>
                          <a:cs typeface="+mn-cs"/>
                        </a:rPr>
                        <a:t>$9,975,000</a:t>
                      </a:r>
                      <a:endParaRPr lang="en-US" sz="1800" b="0" kern="1200" dirty="0">
                        <a:solidFill>
                          <a:schemeClr val="bg1"/>
                        </a:solidFill>
                        <a:latin typeface="Franklin Gothic Demi" pitchFamily="34" charset="0"/>
                        <a:ea typeface="+mn-ea"/>
                        <a:cs typeface="+mn-cs"/>
                      </a:endParaRPr>
                    </a:p>
                  </a:txBody>
                  <a:tcPr marL="146304" marR="146304" marT="73152" marB="73152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kern="1200" dirty="0" smtClean="0">
                          <a:solidFill>
                            <a:schemeClr val="bg1"/>
                          </a:solidFill>
                          <a:latin typeface="Franklin Gothic Demi" pitchFamily="34" charset="0"/>
                          <a:ea typeface="+mn-ea"/>
                          <a:cs typeface="+mn-cs"/>
                        </a:rPr>
                        <a:t>$70,000,000</a:t>
                      </a:r>
                      <a:endParaRPr lang="en-US" sz="1800" b="0" kern="1200" dirty="0">
                        <a:solidFill>
                          <a:schemeClr val="bg1"/>
                        </a:solidFill>
                        <a:latin typeface="Franklin Gothic Demi" pitchFamily="34" charset="0"/>
                        <a:ea typeface="+mn-ea"/>
                        <a:cs typeface="+mn-cs"/>
                      </a:endParaRPr>
                    </a:p>
                  </a:txBody>
                  <a:tcPr marL="146304" marR="146304" marT="73152" marB="73152" anchor="ctr">
                    <a:solidFill>
                      <a:schemeClr val="accent2"/>
                    </a:solidFill>
                  </a:tcPr>
                </a:tc>
              </a:tr>
              <a:tr h="694944">
                <a:tc>
                  <a:txBody>
                    <a:bodyPr/>
                    <a:lstStyle/>
                    <a:p>
                      <a:pPr algn="l"/>
                      <a:r>
                        <a:rPr lang="en-US" sz="1800" b="0" dirty="0" smtClean="0">
                          <a:latin typeface="Franklin Gothic Demi" pitchFamily="34" charset="0"/>
                        </a:rPr>
                        <a:t>Non-pond costs</a:t>
                      </a:r>
                      <a:endParaRPr lang="en-US" sz="1800" b="0" dirty="0">
                        <a:latin typeface="Franklin Gothic Demi" pitchFamily="34" charset="0"/>
                      </a:endParaRPr>
                    </a:p>
                  </a:txBody>
                  <a:tcPr marL="146304" marR="146304" marT="73152" marB="73152"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 kern="1200" dirty="0" smtClean="0">
                          <a:solidFill>
                            <a:schemeClr val="bg1"/>
                          </a:solidFill>
                          <a:latin typeface="Franklin Gothic Demi" pitchFamily="34" charset="0"/>
                          <a:ea typeface="+mn-ea"/>
                          <a:cs typeface="+mn-cs"/>
                        </a:rPr>
                        <a:t>  450,000</a:t>
                      </a:r>
                      <a:endParaRPr lang="en-US" sz="1800" b="0" kern="1200" dirty="0">
                        <a:solidFill>
                          <a:schemeClr val="bg1"/>
                        </a:solidFill>
                        <a:latin typeface="Franklin Gothic Demi" pitchFamily="34" charset="0"/>
                        <a:ea typeface="+mn-ea"/>
                        <a:cs typeface="+mn-cs"/>
                      </a:endParaRPr>
                    </a:p>
                  </a:txBody>
                  <a:tcPr marL="146304" marR="146304" marT="73152" marB="73152"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 kern="1200" dirty="0" smtClean="0">
                          <a:solidFill>
                            <a:schemeClr val="bg1"/>
                          </a:solidFill>
                          <a:latin typeface="Franklin Gothic Demi" pitchFamily="34" charset="0"/>
                          <a:ea typeface="+mn-ea"/>
                          <a:cs typeface="+mn-cs"/>
                        </a:rPr>
                        <a:t>  3,425,000</a:t>
                      </a:r>
                      <a:endParaRPr lang="en-US" sz="1800" b="0" kern="1200" dirty="0">
                        <a:solidFill>
                          <a:schemeClr val="bg1"/>
                        </a:solidFill>
                        <a:latin typeface="Franklin Gothic Demi" pitchFamily="34" charset="0"/>
                        <a:ea typeface="+mn-ea"/>
                        <a:cs typeface="+mn-cs"/>
                      </a:endParaRPr>
                    </a:p>
                  </a:txBody>
                  <a:tcPr marL="146304" marR="146304" marT="73152" marB="73152"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 kern="1200" baseline="0" dirty="0" smtClean="0">
                          <a:solidFill>
                            <a:schemeClr val="bg1"/>
                          </a:solidFill>
                          <a:latin typeface="Franklin Gothic Demi" pitchFamily="34" charset="0"/>
                          <a:ea typeface="+mn-ea"/>
                          <a:cs typeface="+mn-cs"/>
                        </a:rPr>
                        <a:t>  </a:t>
                      </a:r>
                      <a:r>
                        <a:rPr lang="en-US" sz="1800" b="0" kern="1200" dirty="0" smtClean="0">
                          <a:solidFill>
                            <a:schemeClr val="bg1"/>
                          </a:solidFill>
                          <a:latin typeface="Franklin Gothic Demi" pitchFamily="34" charset="0"/>
                          <a:ea typeface="+mn-ea"/>
                          <a:cs typeface="+mn-cs"/>
                        </a:rPr>
                        <a:t>2,125,000</a:t>
                      </a:r>
                      <a:endParaRPr lang="en-US" sz="1800" b="0" kern="1200" dirty="0">
                        <a:solidFill>
                          <a:schemeClr val="bg1"/>
                        </a:solidFill>
                        <a:latin typeface="Franklin Gothic Demi" pitchFamily="34" charset="0"/>
                        <a:ea typeface="+mn-ea"/>
                        <a:cs typeface="+mn-cs"/>
                      </a:endParaRPr>
                    </a:p>
                  </a:txBody>
                  <a:tcPr marL="146304" marR="146304" marT="73152" marB="73152"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 kern="1200" baseline="0" dirty="0" smtClean="0">
                          <a:solidFill>
                            <a:schemeClr val="bg1"/>
                          </a:solidFill>
                          <a:latin typeface="Franklin Gothic Demi" pitchFamily="34" charset="0"/>
                          <a:ea typeface="+mn-ea"/>
                          <a:cs typeface="+mn-cs"/>
                        </a:rPr>
                        <a:t>  </a:t>
                      </a:r>
                      <a:r>
                        <a:rPr lang="en-US" sz="1800" b="0" kern="1200" dirty="0" smtClean="0">
                          <a:solidFill>
                            <a:schemeClr val="bg1"/>
                          </a:solidFill>
                          <a:latin typeface="Franklin Gothic Demi" pitchFamily="34" charset="0"/>
                          <a:ea typeface="+mn-ea"/>
                          <a:cs typeface="+mn-cs"/>
                        </a:rPr>
                        <a:t>10,025,000</a:t>
                      </a:r>
                      <a:endParaRPr lang="en-US" sz="1800" b="0" kern="1200" dirty="0">
                        <a:solidFill>
                          <a:schemeClr val="bg1"/>
                        </a:solidFill>
                        <a:latin typeface="Franklin Gothic Demi" pitchFamily="34" charset="0"/>
                        <a:ea typeface="+mn-ea"/>
                        <a:cs typeface="+mn-cs"/>
                      </a:endParaRPr>
                    </a:p>
                  </a:txBody>
                  <a:tcPr marL="146304" marR="146304" marT="73152" marB="73152"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 kern="1200" baseline="0" dirty="0" smtClean="0">
                          <a:solidFill>
                            <a:schemeClr val="bg1"/>
                          </a:solidFill>
                          <a:latin typeface="Franklin Gothic Demi" pitchFamily="34" charset="0"/>
                          <a:ea typeface="+mn-ea"/>
                          <a:cs typeface="+mn-cs"/>
                        </a:rPr>
                        <a:t>  </a:t>
                      </a:r>
                      <a:r>
                        <a:rPr lang="en-US" sz="1800" b="0" kern="1200" dirty="0" smtClean="0">
                          <a:solidFill>
                            <a:schemeClr val="bg1"/>
                          </a:solidFill>
                          <a:latin typeface="Franklin Gothic Demi" pitchFamily="34" charset="0"/>
                          <a:ea typeface="+mn-ea"/>
                          <a:cs typeface="+mn-cs"/>
                        </a:rPr>
                        <a:t>20,000,000</a:t>
                      </a:r>
                      <a:endParaRPr lang="en-US" sz="1800" b="0" kern="1200" dirty="0">
                        <a:solidFill>
                          <a:schemeClr val="bg1"/>
                        </a:solidFill>
                        <a:latin typeface="Franklin Gothic Demi" pitchFamily="34" charset="0"/>
                        <a:ea typeface="+mn-ea"/>
                        <a:cs typeface="+mn-cs"/>
                      </a:endParaRPr>
                    </a:p>
                  </a:txBody>
                  <a:tcPr marL="146304" marR="146304" marT="73152" marB="73152"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50000"/>
                      </a:schemeClr>
                    </a:solidFill>
                  </a:tcPr>
                </a:tc>
              </a:tr>
              <a:tr h="694944">
                <a:tc>
                  <a:txBody>
                    <a:bodyPr/>
                    <a:lstStyle/>
                    <a:p>
                      <a:pPr algn="l"/>
                      <a:r>
                        <a:rPr lang="en-US" sz="1800" b="0" dirty="0" smtClean="0">
                          <a:latin typeface="Franklin Gothic Demi" pitchFamily="34" charset="0"/>
                        </a:rPr>
                        <a:t>Total cost</a:t>
                      </a:r>
                      <a:endParaRPr lang="en-US" sz="1800" b="0" dirty="0">
                        <a:latin typeface="Franklin Gothic Demi" pitchFamily="34" charset="0"/>
                      </a:endParaRPr>
                    </a:p>
                  </a:txBody>
                  <a:tcPr marL="146304" marR="146304" marT="73152" marB="73152"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 kern="1200" dirty="0" smtClean="0">
                          <a:solidFill>
                            <a:schemeClr val="bg1"/>
                          </a:solidFill>
                          <a:latin typeface="Franklin Gothic Demi" pitchFamily="34" charset="0"/>
                          <a:ea typeface="+mn-ea"/>
                          <a:cs typeface="+mn-cs"/>
                        </a:rPr>
                        <a:t>$650,000</a:t>
                      </a:r>
                      <a:endParaRPr lang="en-US" sz="1800" b="0" kern="1200" dirty="0">
                        <a:solidFill>
                          <a:schemeClr val="bg1"/>
                        </a:solidFill>
                        <a:latin typeface="Franklin Gothic Demi" pitchFamily="34" charset="0"/>
                        <a:ea typeface="+mn-ea"/>
                        <a:cs typeface="+mn-cs"/>
                      </a:endParaRPr>
                    </a:p>
                  </a:txBody>
                  <a:tcPr marL="146304" marR="146304" marT="73152" marB="73152"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 kern="1200" dirty="0" smtClean="0">
                          <a:solidFill>
                            <a:schemeClr val="bg1"/>
                          </a:solidFill>
                          <a:latin typeface="Franklin Gothic Demi" pitchFamily="34" charset="0"/>
                          <a:ea typeface="+mn-ea"/>
                          <a:cs typeface="+mn-cs"/>
                        </a:rPr>
                        <a:t>$5,000,000</a:t>
                      </a:r>
                      <a:endParaRPr lang="en-US" sz="1800" b="0" kern="1200" dirty="0">
                        <a:solidFill>
                          <a:schemeClr val="bg1"/>
                        </a:solidFill>
                        <a:latin typeface="Franklin Gothic Demi" pitchFamily="34" charset="0"/>
                        <a:ea typeface="+mn-ea"/>
                        <a:cs typeface="+mn-cs"/>
                      </a:endParaRPr>
                    </a:p>
                  </a:txBody>
                  <a:tcPr marL="146304" marR="146304" marT="73152" marB="73152"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 kern="1200" dirty="0" smtClean="0">
                          <a:solidFill>
                            <a:schemeClr val="bg1"/>
                          </a:solidFill>
                          <a:latin typeface="Franklin Gothic Demi" pitchFamily="34" charset="0"/>
                          <a:ea typeface="+mn-ea"/>
                          <a:cs typeface="+mn-cs"/>
                        </a:rPr>
                        <a:t>$10,000,000</a:t>
                      </a:r>
                      <a:endParaRPr lang="en-US" sz="1800" b="0" kern="1200" dirty="0">
                        <a:solidFill>
                          <a:schemeClr val="bg1"/>
                        </a:solidFill>
                        <a:latin typeface="Franklin Gothic Demi" pitchFamily="34" charset="0"/>
                        <a:ea typeface="+mn-ea"/>
                        <a:cs typeface="+mn-cs"/>
                      </a:endParaRPr>
                    </a:p>
                  </a:txBody>
                  <a:tcPr marL="146304" marR="146304" marT="73152" marB="73152"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 kern="1200" dirty="0" smtClean="0">
                          <a:solidFill>
                            <a:schemeClr val="bg1"/>
                          </a:solidFill>
                          <a:latin typeface="Franklin Gothic Demi" pitchFamily="34" charset="0"/>
                          <a:ea typeface="+mn-ea"/>
                          <a:cs typeface="+mn-cs"/>
                        </a:rPr>
                        <a:t>$20,000,000</a:t>
                      </a:r>
                      <a:endParaRPr lang="en-US" sz="1800" b="0" kern="1200" dirty="0">
                        <a:solidFill>
                          <a:schemeClr val="bg1"/>
                        </a:solidFill>
                        <a:latin typeface="Franklin Gothic Demi" pitchFamily="34" charset="0"/>
                        <a:ea typeface="+mn-ea"/>
                        <a:cs typeface="+mn-cs"/>
                      </a:endParaRPr>
                    </a:p>
                  </a:txBody>
                  <a:tcPr marL="146304" marR="146304" marT="73152" marB="73152"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 kern="1200" dirty="0" smtClean="0">
                          <a:solidFill>
                            <a:schemeClr val="bg1"/>
                          </a:solidFill>
                          <a:latin typeface="Franklin Gothic Demi" pitchFamily="34" charset="0"/>
                          <a:ea typeface="+mn-ea"/>
                          <a:cs typeface="+mn-cs"/>
                        </a:rPr>
                        <a:t>$90,000,000</a:t>
                      </a:r>
                      <a:endParaRPr lang="en-US" sz="1800" b="0" kern="1200" dirty="0">
                        <a:solidFill>
                          <a:schemeClr val="bg1"/>
                        </a:solidFill>
                        <a:latin typeface="Franklin Gothic Demi" pitchFamily="34" charset="0"/>
                        <a:ea typeface="+mn-ea"/>
                        <a:cs typeface="+mn-cs"/>
                      </a:endParaRPr>
                    </a:p>
                  </a:txBody>
                  <a:tcPr marL="146304" marR="146304" marT="73152" marB="73152"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700" kern="0" dirty="0" smtClean="0">
                <a:solidFill>
                  <a:srgbClr val="FFCC66"/>
                </a:solidFill>
                <a:latin typeface="Franklin Gothic Demi" pitchFamily="34" charset="0"/>
              </a:rPr>
              <a:t>Advanced, low CO</a:t>
            </a:r>
            <a:r>
              <a:rPr lang="en-US" sz="3700" kern="0" baseline="-25000" dirty="0" smtClean="0">
                <a:solidFill>
                  <a:srgbClr val="FFCC66"/>
                </a:solidFill>
                <a:latin typeface="Franklin Gothic Demi" pitchFamily="34" charset="0"/>
              </a:rPr>
              <a:t>2</a:t>
            </a:r>
            <a:r>
              <a:rPr lang="en-US" sz="3700" kern="0" dirty="0" smtClean="0">
                <a:solidFill>
                  <a:srgbClr val="FFCC66"/>
                </a:solidFill>
                <a:latin typeface="Franklin Gothic Demi" pitchFamily="34" charset="0"/>
              </a:rPr>
              <a:t> fuels for King County </a:t>
            </a:r>
            <a:endParaRPr lang="en-US" sz="3700" kern="0" dirty="0">
              <a:solidFill>
                <a:srgbClr val="FFCC66"/>
              </a:solidFill>
              <a:latin typeface="Franklin Gothic Demi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29000" y="1920242"/>
            <a:ext cx="10469880" cy="5431155"/>
          </a:xfrm>
        </p:spPr>
        <p:txBody>
          <a:bodyPr>
            <a:normAutofit/>
          </a:bodyPr>
          <a:lstStyle/>
          <a:p>
            <a:pPr marL="323850" indent="-323850">
              <a:lnSpc>
                <a:spcPct val="150000"/>
              </a:lnSpc>
              <a:spcBef>
                <a:spcPts val="0"/>
              </a:spcBef>
            </a:pPr>
            <a:r>
              <a:rPr lang="en-US" sz="2800" dirty="0" smtClean="0">
                <a:solidFill>
                  <a:schemeClr val="bg1"/>
                </a:solidFill>
                <a:latin typeface="Franklin Gothic Medium" pitchFamily="34" charset="0"/>
              </a:rPr>
              <a:t>Order fuels for Metro, Sound Transit, aviation</a:t>
            </a:r>
          </a:p>
          <a:p>
            <a:pPr marL="323850" indent="-323850">
              <a:lnSpc>
                <a:spcPct val="150000"/>
              </a:lnSpc>
              <a:spcBef>
                <a:spcPts val="0"/>
              </a:spcBef>
            </a:pPr>
            <a:r>
              <a:rPr lang="en-US" sz="2800" dirty="0" smtClean="0">
                <a:solidFill>
                  <a:schemeClr val="bg1"/>
                </a:solidFill>
                <a:latin typeface="Franklin Gothic Medium" pitchFamily="34" charset="0"/>
              </a:rPr>
              <a:t>Pay market price + declining premium</a:t>
            </a:r>
          </a:p>
          <a:p>
            <a:pPr marL="323850" indent="-323850">
              <a:lnSpc>
                <a:spcPct val="150000"/>
              </a:lnSpc>
              <a:spcBef>
                <a:spcPts val="0"/>
              </a:spcBef>
            </a:pPr>
            <a:r>
              <a:rPr lang="en-US" sz="2800" dirty="0" smtClean="0">
                <a:solidFill>
                  <a:schemeClr val="bg1"/>
                </a:solidFill>
                <a:latin typeface="Franklin Gothic Medium" pitchFamily="34" charset="0"/>
              </a:rPr>
              <a:t>Require county suppliers to place similar orders</a:t>
            </a:r>
          </a:p>
          <a:p>
            <a:pPr marL="323850" indent="-323850">
              <a:lnSpc>
                <a:spcPct val="150000"/>
              </a:lnSpc>
              <a:spcBef>
                <a:spcPts val="0"/>
              </a:spcBef>
            </a:pPr>
            <a:r>
              <a:rPr lang="en-US" sz="2800" dirty="0" smtClean="0">
                <a:solidFill>
                  <a:schemeClr val="bg1"/>
                </a:solidFill>
                <a:latin typeface="Franklin Gothic Medium" pitchFamily="34" charset="0"/>
              </a:rPr>
              <a:t>Small initial quantities, annual increases</a:t>
            </a:r>
          </a:p>
          <a:p>
            <a:pPr marL="323850" indent="-323850">
              <a:lnSpc>
                <a:spcPct val="150000"/>
              </a:lnSpc>
              <a:spcBef>
                <a:spcPts val="0"/>
              </a:spcBef>
            </a:pPr>
            <a:r>
              <a:rPr lang="en-US" sz="2800" dirty="0" smtClean="0">
                <a:solidFill>
                  <a:schemeClr val="bg1"/>
                </a:solidFill>
                <a:latin typeface="Franklin Gothic Medium" pitchFamily="34" charset="0"/>
              </a:rPr>
              <a:t>Take or pay</a:t>
            </a:r>
          </a:p>
          <a:p>
            <a:pPr marL="323850" indent="-323850">
              <a:lnSpc>
                <a:spcPct val="150000"/>
              </a:lnSpc>
              <a:spcBef>
                <a:spcPts val="0"/>
              </a:spcBef>
            </a:pPr>
            <a:r>
              <a:rPr lang="en-US" sz="2800" dirty="0" smtClean="0">
                <a:solidFill>
                  <a:schemeClr val="bg1"/>
                </a:solidFill>
                <a:latin typeface="Franklin Gothic Medium" pitchFamily="34" charset="0"/>
              </a:rPr>
              <a:t>Order now for delivery beginning in two years</a:t>
            </a:r>
          </a:p>
          <a:p>
            <a:endParaRPr lang="en-US" sz="4800" dirty="0" smtClean="0">
              <a:solidFill>
                <a:srgbClr val="FFC000"/>
              </a:solidFill>
            </a:endParaRPr>
          </a:p>
          <a:p>
            <a:endParaRPr lang="en-US" sz="48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1447800" y="1524000"/>
          <a:ext cx="11887200" cy="5181600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2377440"/>
                <a:gridCol w="2377440"/>
                <a:gridCol w="2377440"/>
                <a:gridCol w="2377440"/>
                <a:gridCol w="2377440"/>
              </a:tblGrid>
              <a:tr h="1727200">
                <a:tc>
                  <a:txBody>
                    <a:bodyPr/>
                    <a:lstStyle/>
                    <a:p>
                      <a:pPr>
                        <a:lnSpc>
                          <a:spcPts val="3000"/>
                        </a:lnSpc>
                      </a:pPr>
                      <a:r>
                        <a:rPr lang="en-US" sz="24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yriad Pro" pitchFamily="34" charset="0"/>
                        </a:rPr>
                        <a:t>It’s all about </a:t>
                      </a:r>
                      <a:r>
                        <a:rPr lang="en-US" sz="36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yriad Pro" pitchFamily="34" charset="0"/>
                        </a:rPr>
                        <a:t>scale </a:t>
                      </a:r>
                      <a:endParaRPr lang="en-US" sz="36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Myriad Pro" pitchFamily="34" charset="0"/>
                      </a:endParaRPr>
                    </a:p>
                  </a:txBody>
                  <a:tcPr marL="274320" marR="79466" marT="39733" marB="39733" anchor="ctr"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9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800" kern="12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yriad Pro" pitchFamily="34" charset="0"/>
                          <a:ea typeface="+mn-ea"/>
                          <a:cs typeface="+mn-cs"/>
                        </a:rPr>
                        <a:t>IP integrator</a:t>
                      </a:r>
                    </a:p>
                    <a:p>
                      <a:r>
                        <a:rPr lang="en-US" sz="16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yriad Pro" pitchFamily="34" charset="0"/>
                        </a:rPr>
                        <a:t>Academic &amp; commercial innovations</a:t>
                      </a:r>
                    </a:p>
                    <a:p>
                      <a:endParaRPr lang="en-US" sz="1600" dirty="0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Myriad Pro" pitchFamily="34" charset="0"/>
                      </a:endParaRPr>
                    </a:p>
                    <a:p>
                      <a:endParaRPr lang="en-US" sz="16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Myriad Pro" pitchFamily="34" charset="0"/>
                      </a:endParaRPr>
                    </a:p>
                  </a:txBody>
                  <a:tcPr marL="182880" marR="79466" marT="39733" marB="39733" anchor="ctr"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33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600"/>
                        </a:lnSpc>
                      </a:pPr>
                      <a:r>
                        <a:rPr lang="en-US" sz="24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yriad Pro" pitchFamily="34" charset="0"/>
                        </a:rPr>
                        <a:t>Multiple </a:t>
                      </a:r>
                      <a:br>
                        <a:rPr lang="en-US" sz="24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yriad Pro" pitchFamily="34" charset="0"/>
                        </a:rPr>
                      </a:br>
                      <a:r>
                        <a:rPr lang="en-US" sz="24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yriad Pro" pitchFamily="34" charset="0"/>
                        </a:rPr>
                        <a:t>product</a:t>
                      </a:r>
                      <a:br>
                        <a:rPr lang="en-US" sz="24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yriad Pro" pitchFamily="34" charset="0"/>
                        </a:rPr>
                      </a:br>
                      <a:r>
                        <a:rPr lang="en-US" sz="24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yriad Pro" pitchFamily="34" charset="0"/>
                        </a:rPr>
                        <a:t>streams</a:t>
                      </a:r>
                      <a:endParaRPr lang="en-US" sz="24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Myriad Pro" pitchFamily="34" charset="0"/>
                      </a:endParaRPr>
                    </a:p>
                  </a:txBody>
                  <a:tcPr marL="365760" marR="79466" marT="39733" marB="39733" anchor="ctr"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/>
                      <a:r>
                        <a:rPr lang="en-US" sz="2400" dirty="0" err="1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yriad Pro" pitchFamily="34" charset="0"/>
                        </a:rPr>
                        <a:t>Offtake</a:t>
                      </a:r>
                      <a:r>
                        <a:rPr lang="en-US" sz="24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yriad Pro" pitchFamily="34" charset="0"/>
                        </a:rPr>
                        <a:t> agreements</a:t>
                      </a:r>
                      <a:endParaRPr lang="en-US" sz="24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Myriad Pro" pitchFamily="34" charset="0"/>
                      </a:endParaRPr>
                    </a:p>
                  </a:txBody>
                  <a:tcPr marL="274320" marR="79466" marT="39733" marB="39733" anchor="ctr"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008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yriad Pro" pitchFamily="34" charset="0"/>
                        </a:rPr>
                        <a:t>Supply</a:t>
                      </a:r>
                      <a:endParaRPr lang="en-US" sz="2400" kern="1200" dirty="0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Myriad Pro" pitchFamily="34" charset="0"/>
                        <a:ea typeface="+mn-ea"/>
                        <a:cs typeface="+mn-cs"/>
                      </a:endParaRPr>
                    </a:p>
                  </a:txBody>
                  <a:tcPr marL="548640" marR="79466" marT="39733" marB="39733" anchor="ctr"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9900"/>
                    </a:solidFill>
                  </a:tcPr>
                </a:tc>
              </a:tr>
              <a:tr h="1727200"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kern="12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yriad Pro" pitchFamily="34" charset="0"/>
                          <a:ea typeface="+mn-ea"/>
                          <a:cs typeface="+mn-cs"/>
                        </a:rPr>
                        <a:t>Scalable </a:t>
                      </a:r>
                      <a:br>
                        <a:rPr lang="en-US" sz="2800" kern="12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yriad Pro" pitchFamily="34" charset="0"/>
                          <a:ea typeface="+mn-ea"/>
                          <a:cs typeface="+mn-cs"/>
                        </a:rPr>
                      </a:br>
                      <a:r>
                        <a:rPr lang="en-US" sz="2800" kern="12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yriad Pro" pitchFamily="34" charset="0"/>
                          <a:ea typeface="+mn-ea"/>
                          <a:cs typeface="+mn-cs"/>
                        </a:rPr>
                        <a:t>first site</a:t>
                      </a:r>
                    </a:p>
                  </a:txBody>
                  <a:tcPr marL="182880" marR="274320" marT="39733" marB="39733" anchor="ctr"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66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kern="12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yriad Pro" pitchFamily="34" charset="0"/>
                          <a:ea typeface="+mn-ea"/>
                          <a:cs typeface="+mn-cs"/>
                        </a:rPr>
                        <a:t>Team</a:t>
                      </a:r>
                      <a:endParaRPr lang="en-US" sz="16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Myriad Pro" pitchFamily="34" charset="0"/>
                      </a:endParaRPr>
                    </a:p>
                  </a:txBody>
                  <a:tcPr marL="1097280" marR="79466" marT="39733" marB="39733" anchor="ctr"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99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kern="12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yriad Pro" pitchFamily="34" charset="0"/>
                          <a:ea typeface="+mn-ea"/>
                          <a:cs typeface="+mn-cs"/>
                        </a:rPr>
                        <a:t>Demand </a:t>
                      </a:r>
                      <a:br>
                        <a:rPr lang="en-US" sz="2400" kern="12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yriad Pro" pitchFamily="34" charset="0"/>
                          <a:ea typeface="+mn-ea"/>
                          <a:cs typeface="+mn-cs"/>
                        </a:rPr>
                      </a:br>
                      <a:r>
                        <a:rPr lang="en-US" sz="2400" kern="12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yriad Pro" pitchFamily="34" charset="0"/>
                          <a:ea typeface="+mn-ea"/>
                          <a:cs typeface="+mn-cs"/>
                        </a:rPr>
                        <a:t>from product customers</a:t>
                      </a:r>
                    </a:p>
                  </a:txBody>
                  <a:tcPr marL="182880" marR="182880" marT="39733" marB="39733" anchor="ctr"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0033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400" kern="1200" dirty="0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Myriad Pro" pitchFamily="34" charset="0"/>
                        <a:ea typeface="+mn-ea"/>
                        <a:cs typeface="+mn-cs"/>
                      </a:endParaRPr>
                    </a:p>
                  </a:txBody>
                  <a:tcPr marL="182880" marR="79466" marT="39733" marB="39733" anchor="ctr"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333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3700" kern="12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yriad Pro" pitchFamily="34" charset="0"/>
                          <a:ea typeface="+mn-ea"/>
                          <a:cs typeface="+mn-cs"/>
                        </a:rPr>
                        <a:t>Military</a:t>
                      </a:r>
                    </a:p>
                  </a:txBody>
                  <a:tcPr marL="182880" marR="79466" marT="39733" marB="39733" anchor="ctr"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3300"/>
                    </a:solidFill>
                  </a:tcPr>
                </a:tc>
              </a:tr>
              <a:tr h="17272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yriad Pro" pitchFamily="34" charset="0"/>
                        </a:rPr>
                        <a:t>Institute for </a:t>
                      </a:r>
                      <a:br>
                        <a:rPr lang="en-US" sz="24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yriad Pro" pitchFamily="34" charset="0"/>
                        </a:rPr>
                      </a:br>
                      <a:r>
                        <a:rPr lang="en-US" sz="24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yriad Pro" pitchFamily="34" charset="0"/>
                        </a:rPr>
                        <a:t>Systems</a:t>
                      </a:r>
                      <a:r>
                        <a:rPr lang="en-US" sz="2400" baseline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yriad Pro" pitchFamily="34" charset="0"/>
                        </a:rPr>
                        <a:t> </a:t>
                      </a:r>
                      <a:br>
                        <a:rPr lang="en-US" sz="2400" baseline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yriad Pro" pitchFamily="34" charset="0"/>
                        </a:rPr>
                      </a:br>
                      <a:r>
                        <a:rPr lang="en-US" sz="2400" baseline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yriad Pro" pitchFamily="34" charset="0"/>
                        </a:rPr>
                        <a:t>Biology</a:t>
                      </a:r>
                      <a:endParaRPr lang="en-US" sz="1600" kern="1200" dirty="0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Myriad Pro" pitchFamily="34" charset="0"/>
                        <a:ea typeface="+mn-ea"/>
                        <a:cs typeface="+mn-cs"/>
                      </a:endParaRPr>
                    </a:p>
                  </a:txBody>
                  <a:tcPr marL="182880" marR="274320" marT="39733" marB="39733" anchor="ctr"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008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kern="12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yriad Pro" pitchFamily="34" charset="0"/>
                          <a:ea typeface="+mn-ea"/>
                          <a:cs typeface="+mn-cs"/>
                        </a:rPr>
                        <a:t>Grants pending</a:t>
                      </a:r>
                    </a:p>
                    <a:p>
                      <a:r>
                        <a:rPr lang="en-US" sz="1600" kern="12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yriad Pro" pitchFamily="34" charset="0"/>
                          <a:ea typeface="+mn-ea"/>
                          <a:cs typeface="+mn-cs"/>
                        </a:rPr>
                        <a:t>NSF, ARPA-E,</a:t>
                      </a:r>
                      <a:r>
                        <a:rPr lang="en-US" sz="1600" kern="1200" baseline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yriad Pro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kern="12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yriad Pro" pitchFamily="34" charset="0"/>
                          <a:ea typeface="+mn-ea"/>
                          <a:cs typeface="+mn-cs"/>
                        </a:rPr>
                        <a:t>DOD</a:t>
                      </a:r>
                      <a:endParaRPr lang="en-US" sz="2400" kern="1200" dirty="0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Myriad Pro" pitchFamily="34" charset="0"/>
                        <a:ea typeface="+mn-ea"/>
                        <a:cs typeface="+mn-cs"/>
                      </a:endParaRPr>
                    </a:p>
                  </a:txBody>
                  <a:tcPr marL="182880" marR="79466" marT="39733" marB="39733" anchor="ctr"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33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kern="12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yriad Pro" pitchFamily="34" charset="0"/>
                          <a:ea typeface="+mn-ea"/>
                          <a:cs typeface="+mn-cs"/>
                        </a:rPr>
                        <a:t>Strategic </a:t>
                      </a:r>
                      <a:br>
                        <a:rPr lang="en-US" sz="2400" kern="12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yriad Pro" pitchFamily="34" charset="0"/>
                          <a:ea typeface="+mn-ea"/>
                          <a:cs typeface="+mn-cs"/>
                        </a:rPr>
                      </a:br>
                      <a:r>
                        <a:rPr lang="en-US" sz="2400" kern="12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yriad Pro" pitchFamily="34" charset="0"/>
                          <a:ea typeface="+mn-ea"/>
                          <a:cs typeface="+mn-cs"/>
                        </a:rPr>
                        <a:t>partners</a:t>
                      </a:r>
                    </a:p>
                    <a:p>
                      <a:pPr algn="r"/>
                      <a:r>
                        <a:rPr lang="en-US" sz="1600" kern="12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yriad Pro" pitchFamily="34" charset="0"/>
                          <a:ea typeface="+mn-ea"/>
                          <a:cs typeface="+mn-cs"/>
                        </a:rPr>
                        <a:t>Validation</a:t>
                      </a:r>
                      <a:endParaRPr lang="en-US" sz="2400" kern="1200" dirty="0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Myriad Pro" pitchFamily="34" charset="0"/>
                        <a:ea typeface="+mn-ea"/>
                        <a:cs typeface="+mn-cs"/>
                      </a:endParaRPr>
                    </a:p>
                  </a:txBody>
                  <a:tcPr marL="640080" marR="182880" marT="39733" marB="39733" anchor="ctr"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9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3700" spc="-300" baseline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yriad Pro" pitchFamily="34" charset="0"/>
                        </a:rPr>
                        <a:t>1</a:t>
                      </a:r>
                      <a:r>
                        <a:rPr lang="en-US" sz="3700" spc="0" baseline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yriad Pro" pitchFamily="34" charset="0"/>
                        </a:rPr>
                        <a:t>0</a:t>
                      </a:r>
                      <a:r>
                        <a:rPr lang="en-US" sz="3700" spc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yriad Pro" pitchFamily="34" charset="0"/>
                        </a:rPr>
                        <a:t> in</a:t>
                      </a:r>
                      <a:r>
                        <a:rPr lang="en-US" sz="3700" spc="-100" baseline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yriad Pro" pitchFamily="34" charset="0"/>
                        </a:rPr>
                        <a:t> </a:t>
                      </a:r>
                      <a:r>
                        <a:rPr lang="en-US" sz="3700" spc="-300" baseline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yriad Pro" pitchFamily="34" charset="0"/>
                        </a:rPr>
                        <a:t>1</a:t>
                      </a:r>
                      <a:r>
                        <a:rPr lang="en-US" sz="3700" spc="0" baseline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yriad Pro" pitchFamily="34" charset="0"/>
                        </a:rPr>
                        <a:t>0</a:t>
                      </a:r>
                    </a:p>
                    <a:p>
                      <a:r>
                        <a:rPr lang="en-US" sz="16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yriad Pro" pitchFamily="34" charset="0"/>
                        </a:rPr>
                        <a:t>  Farming to fly</a:t>
                      </a:r>
                      <a:endParaRPr lang="en-US" sz="1600" kern="1200" dirty="0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Myriad Pro" pitchFamily="34" charset="0"/>
                        <a:ea typeface="+mn-ea"/>
                        <a:cs typeface="+mn-cs"/>
                      </a:endParaRPr>
                    </a:p>
                  </a:txBody>
                  <a:tcPr marL="182880" marR="137160" marT="39733" marB="39733" anchor="ctr"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2600"/>
                        </a:lnSpc>
                      </a:pPr>
                      <a:r>
                        <a:rPr lang="en-US" sz="2400" kern="12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yriad Pro" pitchFamily="34" charset="0"/>
                          <a:ea typeface="+mn-ea"/>
                          <a:cs typeface="+mn-cs"/>
                        </a:rPr>
                        <a:t>King County</a:t>
                      </a:r>
                      <a:r>
                        <a:rPr lang="en-US" sz="2400" kern="1200" baseline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yriad Pro" pitchFamily="34" charset="0"/>
                          <a:ea typeface="+mn-ea"/>
                          <a:cs typeface="+mn-cs"/>
                        </a:rPr>
                        <a:t>  delivers</a:t>
                      </a:r>
                      <a:r>
                        <a:rPr lang="en-US" sz="2400" kern="12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yriad Pro" pitchFamily="34" charset="0"/>
                          <a:ea typeface="+mn-ea"/>
                          <a:cs typeface="+mn-cs"/>
                        </a:rPr>
                        <a:t> successes!</a:t>
                      </a:r>
                    </a:p>
                  </a:txBody>
                  <a:tcPr marL="182880" marR="79466" marT="39733" marB="39733" anchor="ctr"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333FF"/>
                    </a:solidFill>
                  </a:tcPr>
                </a:tc>
              </a:tr>
            </a:tbl>
          </a:graphicData>
        </a:graphic>
      </p:graphicFrame>
      <p:pic>
        <p:nvPicPr>
          <p:cNvPr id="6" name="Picture 5" descr="Watertechtonics BioalgeneECTreat.jpg"/>
          <p:cNvPicPr>
            <a:picLocks noChangeAspect="1"/>
          </p:cNvPicPr>
          <p:nvPr/>
        </p:nvPicPr>
        <p:blipFill>
          <a:blip r:embed="rId2"/>
          <a:srcRect t="5400" b="46007"/>
          <a:stretch>
            <a:fillRect/>
          </a:stretch>
        </p:blipFill>
        <p:spPr>
          <a:xfrm>
            <a:off x="3862386" y="2729349"/>
            <a:ext cx="2309814" cy="519110"/>
          </a:xfrm>
          <a:prstGeom prst="rect">
            <a:avLst/>
          </a:prstGeom>
          <a:ln>
            <a:noFill/>
          </a:ln>
        </p:spPr>
      </p:pic>
      <p:pic>
        <p:nvPicPr>
          <p:cNvPr id="7" name="Picture 6" descr="isolate cell image2 copy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0000" t="7692" b="8903"/>
          <a:stretch>
            <a:fillRect/>
          </a:stretch>
        </p:blipFill>
        <p:spPr>
          <a:xfrm>
            <a:off x="6234752" y="5022439"/>
            <a:ext cx="990600" cy="1652390"/>
          </a:xfrm>
          <a:prstGeom prst="rect">
            <a:avLst/>
          </a:prstGeom>
        </p:spPr>
      </p:pic>
      <p:pic>
        <p:nvPicPr>
          <p:cNvPr id="12" name="Picture 11" descr="tiny cow.jpg"/>
          <p:cNvPicPr>
            <a:picLocks noChangeAspect="1"/>
          </p:cNvPicPr>
          <p:nvPr/>
        </p:nvPicPr>
        <p:blipFill>
          <a:blip r:embed="rId4">
            <a:lum contrast="30000"/>
          </a:blip>
          <a:srcRect l="16667" t="7089" r="20833" b="15595"/>
          <a:stretch>
            <a:fillRect/>
          </a:stretch>
        </p:blipFill>
        <p:spPr>
          <a:xfrm>
            <a:off x="12545204" y="1568992"/>
            <a:ext cx="756128" cy="1649357"/>
          </a:xfrm>
          <a:prstGeom prst="rect">
            <a:avLst/>
          </a:prstGeom>
        </p:spPr>
      </p:pic>
      <p:pic>
        <p:nvPicPr>
          <p:cNvPr id="13" name="Picture 4"/>
          <p:cNvPicPr>
            <a:picLocks noChangeAspect="1" noChangeArrowheads="1"/>
          </p:cNvPicPr>
          <p:nvPr/>
        </p:nvPicPr>
        <p:blipFill>
          <a:blip r:embed="rId5" cstate="print">
            <a:lum bright="-20000" contrast="20000"/>
          </a:blip>
          <a:srcRect l="15857" r="19101" b="1067"/>
          <a:stretch>
            <a:fillRect/>
          </a:stretch>
        </p:blipFill>
        <p:spPr bwMode="auto">
          <a:xfrm flipH="1">
            <a:off x="3869427" y="3477442"/>
            <a:ext cx="823074" cy="12660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/>
          <a:srcRect l="15742" t="1223" b="611"/>
          <a:stretch>
            <a:fillRect/>
          </a:stretch>
        </p:blipFill>
        <p:spPr bwMode="auto">
          <a:xfrm>
            <a:off x="8622476" y="3297091"/>
            <a:ext cx="2294190" cy="16456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15" descr="boardman flask, coal conveyor.jpg"/>
          <p:cNvPicPr>
            <a:picLocks noChangeAspect="1"/>
          </p:cNvPicPr>
          <p:nvPr/>
        </p:nvPicPr>
        <p:blipFill>
          <a:blip r:embed="rId7"/>
          <a:srcRect l="44871" t="3879" r="2214" b="1552"/>
          <a:stretch>
            <a:fillRect/>
          </a:stretch>
        </p:blipFill>
        <p:spPr>
          <a:xfrm>
            <a:off x="10462739" y="5027227"/>
            <a:ext cx="461157" cy="1646334"/>
          </a:xfrm>
          <a:prstGeom prst="rect">
            <a:avLst/>
          </a:prstGeom>
          <a:ln>
            <a:noFill/>
          </a:ln>
        </p:spPr>
      </p:pic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1542661" y="990600"/>
            <a:ext cx="7982339" cy="533400"/>
          </a:xfrm>
          <a:prstGeom prst="rect">
            <a:avLst/>
          </a:prstGeom>
        </p:spPr>
        <p:txBody>
          <a:bodyPr/>
          <a:lstStyle/>
          <a:p>
            <a:pPr defTabSz="1306514">
              <a:spcAft>
                <a:spcPts val="1800"/>
              </a:spcAft>
              <a:tabLst>
                <a:tab pos="1492250" algn="l"/>
              </a:tabLst>
              <a:defRPr/>
            </a:pPr>
            <a:r>
              <a:rPr lang="en-US" sz="2100" kern="0" dirty="0" smtClean="0">
                <a:solidFill>
                  <a:srgbClr val="FFCC66"/>
                </a:solidFill>
                <a:latin typeface="Franklin Gothic Demi" pitchFamily="34" charset="0"/>
                <a:cs typeface="Arial"/>
              </a:rPr>
              <a:t>DEVELOPMENTS AND OPPORTUNITIES MATRIX</a:t>
            </a:r>
            <a:endParaRPr lang="en-US" sz="3200" kern="0" dirty="0" smtClean="0">
              <a:solidFill>
                <a:srgbClr val="FFCC66"/>
              </a:solidFill>
              <a:latin typeface="Franklin Gothic Demi" pitchFamily="34" charset="0"/>
              <a:cs typeface="Arial"/>
            </a:endParaRPr>
          </a:p>
        </p:txBody>
      </p:sp>
      <p:grpSp>
        <p:nvGrpSpPr>
          <p:cNvPr id="2" name="Group 33"/>
          <p:cNvGrpSpPr/>
          <p:nvPr/>
        </p:nvGrpSpPr>
        <p:grpSpPr>
          <a:xfrm>
            <a:off x="7685567" y="1892598"/>
            <a:ext cx="457200" cy="990600"/>
            <a:chOff x="7685567" y="1892598"/>
            <a:chExt cx="457200" cy="990600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cxnSp>
          <p:nvCxnSpPr>
            <p:cNvPr id="26" name="Straight Arrow Connector 25"/>
            <p:cNvCxnSpPr/>
            <p:nvPr/>
          </p:nvCxnSpPr>
          <p:spPr bwMode="auto">
            <a:xfrm flipV="1">
              <a:off x="7685567" y="1892598"/>
              <a:ext cx="457200" cy="609600"/>
            </a:xfrm>
            <a:prstGeom prst="straightConnector1">
              <a:avLst/>
            </a:prstGeom>
            <a:solidFill>
              <a:schemeClr val="accent1"/>
            </a:solidFill>
            <a:ln w="28575" cap="flat" cmpd="sng" algn="ctr">
              <a:solidFill>
                <a:schemeClr val="accent2">
                  <a:lumMod val="75000"/>
                </a:schemeClr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cxnSp>
          <p:nvCxnSpPr>
            <p:cNvPr id="29" name="Straight Arrow Connector 28"/>
            <p:cNvCxnSpPr/>
            <p:nvPr/>
          </p:nvCxnSpPr>
          <p:spPr bwMode="auto">
            <a:xfrm flipV="1">
              <a:off x="7685567" y="2273598"/>
              <a:ext cx="457200" cy="228600"/>
            </a:xfrm>
            <a:prstGeom prst="straightConnector1">
              <a:avLst/>
            </a:prstGeom>
            <a:solidFill>
              <a:schemeClr val="accent1"/>
            </a:solidFill>
            <a:ln w="28575" cap="flat" cmpd="sng" algn="ctr">
              <a:solidFill>
                <a:schemeClr val="accent2">
                  <a:lumMod val="75000"/>
                </a:schemeClr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cxnSp>
          <p:nvCxnSpPr>
            <p:cNvPr id="31" name="Straight Arrow Connector 30"/>
            <p:cNvCxnSpPr/>
            <p:nvPr/>
          </p:nvCxnSpPr>
          <p:spPr bwMode="auto">
            <a:xfrm>
              <a:off x="7685567" y="2502198"/>
              <a:ext cx="457200" cy="76200"/>
            </a:xfrm>
            <a:prstGeom prst="straightConnector1">
              <a:avLst/>
            </a:prstGeom>
            <a:solidFill>
              <a:schemeClr val="accent1"/>
            </a:solidFill>
            <a:ln w="28575" cap="flat" cmpd="sng" algn="ctr">
              <a:solidFill>
                <a:schemeClr val="accent2">
                  <a:lumMod val="75000"/>
                </a:schemeClr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cxnSp>
          <p:nvCxnSpPr>
            <p:cNvPr id="33" name="Straight Arrow Connector 32"/>
            <p:cNvCxnSpPr/>
            <p:nvPr/>
          </p:nvCxnSpPr>
          <p:spPr bwMode="auto">
            <a:xfrm>
              <a:off x="7685567" y="2502198"/>
              <a:ext cx="457200" cy="381000"/>
            </a:xfrm>
            <a:prstGeom prst="straightConnector1">
              <a:avLst/>
            </a:prstGeom>
            <a:solidFill>
              <a:schemeClr val="accent1"/>
            </a:solidFill>
            <a:ln w="28575" cap="flat" cmpd="sng" algn="ctr">
              <a:solidFill>
                <a:schemeClr val="accent2">
                  <a:lumMod val="75000"/>
                </a:schemeClr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</p:grp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1447800" y="1524000"/>
          <a:ext cx="11887200" cy="5181600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2377440"/>
                <a:gridCol w="2377440"/>
                <a:gridCol w="2377440"/>
                <a:gridCol w="2377440"/>
                <a:gridCol w="2377440"/>
              </a:tblGrid>
              <a:tr h="1727200">
                <a:tc>
                  <a:txBody>
                    <a:bodyPr/>
                    <a:lstStyle/>
                    <a:p>
                      <a:endParaRPr lang="en-US" sz="3700" dirty="0">
                        <a:solidFill>
                          <a:schemeClr val="tx1"/>
                        </a:solidFill>
                        <a:latin typeface="Myriad Pro" pitchFamily="34" charset="0"/>
                      </a:endParaRPr>
                    </a:p>
                  </a:txBody>
                  <a:tcPr marL="182880" marR="79466" marT="39733" marB="39733" anchor="ctr"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600" dirty="0">
                        <a:solidFill>
                          <a:schemeClr val="tx1"/>
                        </a:solidFill>
                        <a:latin typeface="Myriad Pro" pitchFamily="34" charset="0"/>
                      </a:endParaRPr>
                    </a:p>
                  </a:txBody>
                  <a:tcPr marL="182880" marR="79466" marT="39733" marB="39733" anchor="ctr"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600"/>
                        </a:lnSpc>
                      </a:pPr>
                      <a:endParaRPr lang="en-US" sz="2400" dirty="0">
                        <a:solidFill>
                          <a:schemeClr val="tx1"/>
                        </a:solidFill>
                        <a:latin typeface="Myriad Pro" pitchFamily="34" charset="0"/>
                      </a:endParaRPr>
                    </a:p>
                  </a:txBody>
                  <a:tcPr marL="182880" marR="79466" marT="39733" marB="39733" anchor="ctr"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400" dirty="0">
                        <a:solidFill>
                          <a:schemeClr val="tx1"/>
                        </a:solidFill>
                        <a:latin typeface="Myriad Pro" pitchFamily="34" charset="0"/>
                      </a:endParaRPr>
                    </a:p>
                  </a:txBody>
                  <a:tcPr marL="914400" marR="79466" marT="39733" marB="39733" anchor="ctr"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2600"/>
                        </a:lnSpc>
                      </a:pPr>
                      <a:endParaRPr lang="en-US" sz="2400" kern="1200" dirty="0" smtClean="0">
                        <a:solidFill>
                          <a:schemeClr val="tx1"/>
                        </a:solidFill>
                        <a:latin typeface="Myriad Pro" pitchFamily="34" charset="0"/>
                        <a:ea typeface="+mn-ea"/>
                        <a:cs typeface="+mn-cs"/>
                      </a:endParaRPr>
                    </a:p>
                  </a:txBody>
                  <a:tcPr marL="182880" marR="79466" marT="39733" marB="39733" anchor="ctr"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</a:tr>
              <a:tr h="1727200">
                <a:tc>
                  <a:txBody>
                    <a:bodyPr/>
                    <a:lstStyle/>
                    <a:p>
                      <a:pPr algn="r"/>
                      <a:endParaRPr lang="en-US" sz="2400" kern="1200" dirty="0" smtClean="0">
                        <a:solidFill>
                          <a:schemeClr val="tx1"/>
                        </a:solidFill>
                        <a:latin typeface="Myriad Pro" pitchFamily="34" charset="0"/>
                        <a:ea typeface="+mn-ea"/>
                        <a:cs typeface="+mn-cs"/>
                      </a:endParaRPr>
                    </a:p>
                  </a:txBody>
                  <a:tcPr marL="182880" marR="548640" marT="39733" marB="39733" anchor="ctr"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600" dirty="0">
                        <a:solidFill>
                          <a:schemeClr val="tx1"/>
                        </a:solidFill>
                        <a:latin typeface="Myriad Pro" pitchFamily="34" charset="0"/>
                      </a:endParaRPr>
                    </a:p>
                  </a:txBody>
                  <a:tcPr marL="182880" marR="79466" marT="39733" marB="39733" anchor="ctr"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400" kern="1200" dirty="0" smtClean="0">
                        <a:solidFill>
                          <a:schemeClr val="tx1"/>
                        </a:solidFill>
                        <a:latin typeface="Myriad Pro" pitchFamily="34" charset="0"/>
                        <a:ea typeface="+mn-ea"/>
                        <a:cs typeface="+mn-cs"/>
                      </a:endParaRPr>
                    </a:p>
                  </a:txBody>
                  <a:tcPr marL="182880" marR="182880" marT="39733" marB="39733" anchor="ctr"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400" kern="1200" dirty="0" smtClean="0">
                        <a:solidFill>
                          <a:schemeClr val="tx1"/>
                        </a:solidFill>
                        <a:latin typeface="Myriad Pro" pitchFamily="34" charset="0"/>
                        <a:ea typeface="+mn-ea"/>
                        <a:cs typeface="+mn-cs"/>
                      </a:endParaRPr>
                    </a:p>
                  </a:txBody>
                  <a:tcPr marL="182880" marR="79466" marT="39733" marB="39733" anchor="ctr"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3700" kern="1200" dirty="0" smtClean="0">
                        <a:solidFill>
                          <a:schemeClr val="tx1"/>
                        </a:solidFill>
                        <a:latin typeface="Myriad Pro" pitchFamily="34" charset="0"/>
                        <a:ea typeface="+mn-ea"/>
                        <a:cs typeface="+mn-cs"/>
                      </a:endParaRPr>
                    </a:p>
                  </a:txBody>
                  <a:tcPr marL="182880" marR="79466" marT="39733" marB="39733" anchor="ctr"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</a:tr>
              <a:tr h="1727200"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600" kern="1200" dirty="0" smtClean="0">
                        <a:solidFill>
                          <a:schemeClr val="tx1"/>
                        </a:solidFill>
                        <a:latin typeface="Myriad Pro" pitchFamily="34" charset="0"/>
                        <a:ea typeface="+mn-ea"/>
                        <a:cs typeface="+mn-cs"/>
                      </a:endParaRPr>
                    </a:p>
                  </a:txBody>
                  <a:tcPr marL="182880" marR="274320" marT="39733" marB="39733" anchor="ctr"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400" kern="1200" dirty="0" smtClean="0">
                        <a:solidFill>
                          <a:schemeClr val="tx1"/>
                        </a:solidFill>
                        <a:latin typeface="Myriad Pro" pitchFamily="34" charset="0"/>
                        <a:ea typeface="+mn-ea"/>
                        <a:cs typeface="+mn-cs"/>
                      </a:endParaRPr>
                    </a:p>
                  </a:txBody>
                  <a:tcPr marL="182880" marR="79466" marT="39733" marB="39733" anchor="ctr"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400" kern="1200" dirty="0" smtClean="0">
                        <a:solidFill>
                          <a:schemeClr val="tx1"/>
                        </a:solidFill>
                        <a:latin typeface="Myriad Pro" pitchFamily="34" charset="0"/>
                        <a:ea typeface="+mn-ea"/>
                        <a:cs typeface="+mn-cs"/>
                      </a:endParaRPr>
                    </a:p>
                  </a:txBody>
                  <a:tcPr marL="640080" marR="79466" marT="39733" marB="39733" anchor="ctr"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600" kern="1200" dirty="0" smtClean="0">
                        <a:solidFill>
                          <a:schemeClr val="tx1"/>
                        </a:solidFill>
                        <a:latin typeface="Myriad Pro" pitchFamily="34" charset="0"/>
                        <a:ea typeface="+mn-ea"/>
                        <a:cs typeface="+mn-cs"/>
                      </a:endParaRPr>
                    </a:p>
                  </a:txBody>
                  <a:tcPr marL="182880" marR="137160" marT="39733" marB="39733" anchor="ctr"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2600"/>
                        </a:lnSpc>
                      </a:pPr>
                      <a:r>
                        <a:rPr lang="en-US" sz="2400" kern="1200" dirty="0" smtClean="0">
                          <a:solidFill>
                            <a:schemeClr val="tx1"/>
                          </a:solidFill>
                          <a:latin typeface="Myriad Pro" pitchFamily="34" charset="0"/>
                          <a:ea typeface="+mn-ea"/>
                          <a:cs typeface="+mn-cs"/>
                        </a:rPr>
                        <a:t>All practical. </a:t>
                      </a:r>
                    </a:p>
                    <a:p>
                      <a:pPr marL="0" algn="l" defTabSz="914400" rtl="0" eaLnBrk="1" latinLnBrk="0" hangingPunct="1">
                        <a:lnSpc>
                          <a:spcPts val="2600"/>
                        </a:lnSpc>
                      </a:pPr>
                      <a:r>
                        <a:rPr lang="en-US" sz="2400" kern="1200" dirty="0" smtClean="0">
                          <a:solidFill>
                            <a:schemeClr val="tx1"/>
                          </a:solidFill>
                          <a:latin typeface="Myriad Pro" pitchFamily="34" charset="0"/>
                          <a:ea typeface="+mn-ea"/>
                          <a:cs typeface="+mn-cs"/>
                        </a:rPr>
                        <a:t>Today. </a:t>
                      </a:r>
                    </a:p>
                  </a:txBody>
                  <a:tcPr marL="182880" marR="79466" marT="39733" marB="39733" anchor="ctr"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333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Content Placeholder 2"/>
          <p:cNvSpPr>
            <a:spLocks/>
          </p:cNvSpPr>
          <p:nvPr/>
        </p:nvSpPr>
        <p:spPr bwMode="auto">
          <a:xfrm>
            <a:off x="5715000" y="2530478"/>
            <a:ext cx="7467600" cy="417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30622" tIns="65310" rIns="130622" bIns="65310"/>
          <a:lstStyle/>
          <a:p>
            <a:pPr marL="490538" indent="-490538" defTabSz="1306514" eaLnBrk="0" hangingPunct="0">
              <a:spcAft>
                <a:spcPts val="1200"/>
              </a:spcAft>
            </a:pPr>
            <a:r>
              <a:rPr lang="en-US" sz="2900" dirty="0" smtClean="0">
                <a:latin typeface="Franklin Gothic Demi" pitchFamily="34" charset="0"/>
              </a:rPr>
              <a:t>Join us</a:t>
            </a:r>
            <a:r>
              <a:rPr lang="en-US" sz="2900" dirty="0">
                <a:latin typeface="Franklin Gothic Demi" pitchFamily="34" charset="0"/>
              </a:rPr>
              <a:t>.</a:t>
            </a:r>
          </a:p>
          <a:p>
            <a:pPr marL="490538" indent="-490538" defTabSz="1306514" eaLnBrk="0" hangingPunct="0">
              <a:spcAft>
                <a:spcPts val="1200"/>
              </a:spcAft>
            </a:pPr>
            <a:endParaRPr lang="en-US" sz="2900" dirty="0">
              <a:latin typeface="Franklin Gothic Demi" pitchFamily="34" charset="0"/>
            </a:endParaRPr>
          </a:p>
          <a:p>
            <a:pPr marL="490538" indent="-490538" defTabSz="1306514" eaLnBrk="0" hangingPunct="0">
              <a:spcAft>
                <a:spcPts val="1200"/>
              </a:spcAft>
            </a:pPr>
            <a:r>
              <a:rPr lang="en-US" sz="2900" dirty="0">
                <a:solidFill>
                  <a:srgbClr val="CCFF33"/>
                </a:solidFill>
                <a:latin typeface="Franklin Gothic Demi" pitchFamily="34" charset="0"/>
              </a:rPr>
              <a:t>stanb@bioalgene.com</a:t>
            </a:r>
          </a:p>
          <a:p>
            <a:pPr marL="490538" indent="-490538" defTabSz="1306514" eaLnBrk="0" hangingPunct="0">
              <a:spcAft>
                <a:spcPts val="1200"/>
              </a:spcAft>
            </a:pPr>
            <a:r>
              <a:rPr lang="en-US" sz="2900" dirty="0" smtClean="0">
                <a:solidFill>
                  <a:srgbClr val="CCFF33"/>
                </a:solidFill>
                <a:latin typeface="Franklin Gothic Demi" pitchFamily="34" charset="0"/>
              </a:rPr>
              <a:t>(</a:t>
            </a:r>
            <a:r>
              <a:rPr lang="en-US" sz="2900" dirty="0">
                <a:solidFill>
                  <a:srgbClr val="CCFF33"/>
                </a:solidFill>
                <a:latin typeface="Franklin Gothic Demi" pitchFamily="34" charset="0"/>
              </a:rPr>
              <a:t>206) 734-7323</a:t>
            </a:r>
          </a:p>
          <a:p>
            <a:pPr marL="490538" indent="-490538" defTabSz="1306514" eaLnBrk="0" hangingPunct="0">
              <a:spcAft>
                <a:spcPts val="1200"/>
              </a:spcAft>
            </a:pPr>
            <a:r>
              <a:rPr lang="en-US" sz="2900" dirty="0">
                <a:solidFill>
                  <a:srgbClr val="CCFF33"/>
                </a:solidFill>
                <a:latin typeface="Franklin Gothic Demi" pitchFamily="34" charset="0"/>
              </a:rPr>
              <a:t>Online at Bioalgene.com</a:t>
            </a:r>
          </a:p>
          <a:p>
            <a:pPr marL="490538" indent="-490538" defTabSz="1306514" eaLnBrk="0" hangingPunct="0">
              <a:spcAft>
                <a:spcPct val="50000"/>
              </a:spcAft>
            </a:pPr>
            <a:endParaRPr lang="en-US" sz="2900" dirty="0">
              <a:solidFill>
                <a:srgbClr val="CCFF33"/>
              </a:solidFill>
              <a:latin typeface="Franklin Gothic Demi" pitchFamily="34" charset="0"/>
            </a:endParaRPr>
          </a:p>
        </p:txBody>
      </p:sp>
      <p:sp>
        <p:nvSpPr>
          <p:cNvPr id="57346" name="Text Box 10"/>
          <p:cNvSpPr txBox="1">
            <a:spLocks noChangeArrowheads="1"/>
          </p:cNvSpPr>
          <p:nvPr/>
        </p:nvSpPr>
        <p:spPr bwMode="auto">
          <a:xfrm>
            <a:off x="5715002" y="7391400"/>
            <a:ext cx="8763000" cy="313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40" tIns="45720" rIns="91440" bIns="45720">
            <a:spAutoFit/>
          </a:bodyPr>
          <a:lstStyle/>
          <a:p>
            <a:pPr defTabSz="1306514">
              <a:spcBef>
                <a:spcPct val="50000"/>
              </a:spcBef>
            </a:pPr>
            <a:r>
              <a:rPr lang="en-US" sz="1400" dirty="0"/>
              <a:t>COPYRIGHT © </a:t>
            </a:r>
            <a:r>
              <a:rPr lang="en-US" sz="1400" dirty="0" smtClean="0"/>
              <a:t>2012, BIOALGENE</a:t>
            </a:r>
            <a:r>
              <a:rPr lang="en-US" sz="1400" dirty="0"/>
              <a:t>, INC.</a:t>
            </a:r>
          </a:p>
        </p:txBody>
      </p:sp>
      <p:sp>
        <p:nvSpPr>
          <p:cNvPr id="6" name="Oval 7"/>
          <p:cNvSpPr>
            <a:spLocks noChangeArrowheads="1"/>
          </p:cNvSpPr>
          <p:nvPr/>
        </p:nvSpPr>
        <p:spPr bwMode="auto">
          <a:xfrm>
            <a:off x="2286002" y="2133602"/>
            <a:ext cx="2971800" cy="1447800"/>
          </a:xfrm>
          <a:prstGeom prst="ellipse">
            <a:avLst/>
          </a:prstGeom>
          <a:solidFill>
            <a:srgbClr val="E9DCB9"/>
          </a:solidFill>
          <a:ln w="9525">
            <a:noFill/>
            <a:round/>
            <a:headEnd/>
            <a:tailEnd/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 lIns="91440" tIns="45720" rIns="91440" bIns="45720" anchor="ctr"/>
          <a:lstStyle/>
          <a:p>
            <a:pPr>
              <a:defRPr/>
            </a:pPr>
            <a:endParaRPr lang="en-US" dirty="0"/>
          </a:p>
        </p:txBody>
      </p:sp>
      <p:pic>
        <p:nvPicPr>
          <p:cNvPr id="57350" name="Picture 11" descr="bioalgene logo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895600" y="2327278"/>
            <a:ext cx="18288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0">
      <a:dk1>
        <a:srgbClr val="777777"/>
      </a:dk1>
      <a:lt1>
        <a:srgbClr val="FFFFFF"/>
      </a:lt1>
      <a:dk2>
        <a:srgbClr val="686B5D"/>
      </a:dk2>
      <a:lt2>
        <a:srgbClr val="D1D1CB"/>
      </a:lt2>
      <a:accent1>
        <a:srgbClr val="909082"/>
      </a:accent1>
      <a:accent2>
        <a:srgbClr val="809EA8"/>
      </a:accent2>
      <a:accent3>
        <a:srgbClr val="B9BAB6"/>
      </a:accent3>
      <a:accent4>
        <a:srgbClr val="DADADA"/>
      </a:accent4>
      <a:accent5>
        <a:srgbClr val="C6C6C1"/>
      </a:accent5>
      <a:accent6>
        <a:srgbClr val="738F98"/>
      </a:accent6>
      <a:hlink>
        <a:srgbClr val="FFCC66"/>
      </a:hlink>
      <a:folHlink>
        <a:srgbClr val="E9DCB9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130651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130651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Default Design">
  <a:themeElements>
    <a:clrScheme name="Default Design 10">
      <a:dk1>
        <a:srgbClr val="777777"/>
      </a:dk1>
      <a:lt1>
        <a:srgbClr val="FFFFFF"/>
      </a:lt1>
      <a:dk2>
        <a:srgbClr val="686B5D"/>
      </a:dk2>
      <a:lt2>
        <a:srgbClr val="D1D1CB"/>
      </a:lt2>
      <a:accent1>
        <a:srgbClr val="909082"/>
      </a:accent1>
      <a:accent2>
        <a:srgbClr val="809EA8"/>
      </a:accent2>
      <a:accent3>
        <a:srgbClr val="B9BAB6"/>
      </a:accent3>
      <a:accent4>
        <a:srgbClr val="DADADA"/>
      </a:accent4>
      <a:accent5>
        <a:srgbClr val="C6C6C1"/>
      </a:accent5>
      <a:accent6>
        <a:srgbClr val="738F98"/>
      </a:accent6>
      <a:hlink>
        <a:srgbClr val="FFCC66"/>
      </a:hlink>
      <a:folHlink>
        <a:srgbClr val="E9DCB9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130651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130651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1_Default Design">
  <a:themeElements>
    <a:clrScheme name="Default Design 10">
      <a:dk1>
        <a:srgbClr val="777777"/>
      </a:dk1>
      <a:lt1>
        <a:srgbClr val="FFFFFF"/>
      </a:lt1>
      <a:dk2>
        <a:srgbClr val="686B5D"/>
      </a:dk2>
      <a:lt2>
        <a:srgbClr val="D1D1CB"/>
      </a:lt2>
      <a:accent1>
        <a:srgbClr val="909082"/>
      </a:accent1>
      <a:accent2>
        <a:srgbClr val="809EA8"/>
      </a:accent2>
      <a:accent3>
        <a:srgbClr val="B9BAB6"/>
      </a:accent3>
      <a:accent4>
        <a:srgbClr val="DADADA"/>
      </a:accent4>
      <a:accent5>
        <a:srgbClr val="C6C6C1"/>
      </a:accent5>
      <a:accent6>
        <a:srgbClr val="738F98"/>
      </a:accent6>
      <a:hlink>
        <a:srgbClr val="FFCC66"/>
      </a:hlink>
      <a:folHlink>
        <a:srgbClr val="E9DCB9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130651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130651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83253</TotalTime>
  <Words>576</Words>
  <Application>Microsoft Office PowerPoint</Application>
  <PresentationFormat>Custom</PresentationFormat>
  <Paragraphs>199</Paragraphs>
  <Slides>19</Slides>
  <Notes>6</Notes>
  <HiddenSlides>1</HiddenSlides>
  <MMClips>0</MMClips>
  <ScaleCrop>false</ScaleCrop>
  <HeadingPairs>
    <vt:vector size="4" baseType="variant">
      <vt:variant>
        <vt:lpstr>Theme</vt:lpstr>
      </vt:variant>
      <vt:variant>
        <vt:i4>5</vt:i4>
      </vt:variant>
      <vt:variant>
        <vt:lpstr>Slide Titles</vt:lpstr>
      </vt:variant>
      <vt:variant>
        <vt:i4>19</vt:i4>
      </vt:variant>
    </vt:vector>
  </HeadingPairs>
  <TitlesOfParts>
    <vt:vector size="24" baseType="lpstr">
      <vt:lpstr>Default Design</vt:lpstr>
      <vt:lpstr>3_Office Theme</vt:lpstr>
      <vt:lpstr>2_Default Design</vt:lpstr>
      <vt:lpstr>1_Default Design</vt:lpstr>
      <vt:lpstr>1_Office Theme</vt:lpstr>
      <vt:lpstr>BRIEFING FOR KING COUNTY COUNCIL      </vt:lpstr>
      <vt:lpstr>Slide 2</vt:lpstr>
      <vt:lpstr>Slide 3</vt:lpstr>
      <vt:lpstr>Integrating best-of-breed innovators</vt:lpstr>
      <vt:lpstr>IP innovation</vt:lpstr>
      <vt:lpstr>Multiple product streams</vt:lpstr>
      <vt:lpstr>Team Nitrogen, 42,000 strong</vt:lpstr>
      <vt:lpstr>Slide 8</vt:lpstr>
      <vt:lpstr>Applied biology …  at scale</vt:lpstr>
      <vt:lpstr>Advisory board</vt:lpstr>
      <vt:lpstr>Team: Experienced scientists, engineers, managers</vt:lpstr>
      <vt:lpstr>Air carrier &amp; military demand</vt:lpstr>
      <vt:lpstr>Slide 13</vt:lpstr>
      <vt:lpstr>Slide 14</vt:lpstr>
      <vt:lpstr>Advanced, low CO2 fuels for King County </vt:lpstr>
      <vt:lpstr>Slide 16</vt:lpstr>
      <vt:lpstr>Slide 17</vt:lpstr>
      <vt:lpstr>Slide 18</vt:lpstr>
      <vt:lpstr>Slide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BRIEFING FOR ABO INVESTOR GROUP   Bioalgene’s strategy to produce  algae at commercial scale</dc:title>
  <dc:creator>dgluck</dc:creator>
  <cp:lastModifiedBy>Aguilar, Olivia</cp:lastModifiedBy>
  <cp:revision>925</cp:revision>
  <dcterms:created xsi:type="dcterms:W3CDTF">2009-12-19T21:54:04Z</dcterms:created>
  <dcterms:modified xsi:type="dcterms:W3CDTF">2012-03-21T18:17:31Z</dcterms:modified>
</cp:coreProperties>
</file>