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2"/>
  </p:notesMasterIdLst>
  <p:handoutMasterIdLst>
    <p:handoutMasterId r:id="rId23"/>
  </p:handoutMasterIdLst>
  <p:sldIdLst>
    <p:sldId id="256" r:id="rId2"/>
    <p:sldId id="257" r:id="rId3"/>
    <p:sldId id="258" r:id="rId4"/>
    <p:sldId id="280" r:id="rId5"/>
    <p:sldId id="259" r:id="rId6"/>
    <p:sldId id="274" r:id="rId7"/>
    <p:sldId id="273" r:id="rId8"/>
    <p:sldId id="260" r:id="rId9"/>
    <p:sldId id="262" r:id="rId10"/>
    <p:sldId id="279" r:id="rId11"/>
    <p:sldId id="275" r:id="rId12"/>
    <p:sldId id="267" r:id="rId13"/>
    <p:sldId id="276" r:id="rId14"/>
    <p:sldId id="266" r:id="rId15"/>
    <p:sldId id="265" r:id="rId16"/>
    <p:sldId id="264" r:id="rId17"/>
    <p:sldId id="278" r:id="rId18"/>
    <p:sldId id="271" r:id="rId19"/>
    <p:sldId id="272" r:id="rId20"/>
    <p:sldId id="270" r:id="rId21"/>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08" autoAdjust="0"/>
    <p:restoredTop sz="87922" autoAdjust="0"/>
  </p:normalViewPr>
  <p:slideViewPr>
    <p:cSldViewPr>
      <p:cViewPr>
        <p:scale>
          <a:sx n="70" d="100"/>
          <a:sy n="70" d="100"/>
        </p:scale>
        <p:origin x="-504" y="24"/>
      </p:cViewPr>
      <p:guideLst>
        <p:guide orient="horz" pos="2160"/>
        <p:guide pos="2880"/>
      </p:guideLst>
    </p:cSldViewPr>
  </p:slideViewPr>
  <p:notesTextViewPr>
    <p:cViewPr>
      <p:scale>
        <a:sx n="100" d="100"/>
        <a:sy n="100" d="100"/>
      </p:scale>
      <p:origin x="0" y="0"/>
    </p:cViewPr>
  </p:notesTextViewPr>
  <p:notesViewPr>
    <p:cSldViewPr>
      <p:cViewPr varScale="1">
        <p:scale>
          <a:sx n="57" d="100"/>
          <a:sy n="57" d="100"/>
        </p:scale>
        <p:origin x="-2460" y="-84"/>
      </p:cViewPr>
      <p:guideLst>
        <p:guide orient="horz" pos="2928"/>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5138"/>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sz="quarter" idx="1"/>
          </p:nvPr>
        </p:nvSpPr>
        <p:spPr>
          <a:xfrm>
            <a:off x="3884613" y="0"/>
            <a:ext cx="2971800" cy="465138"/>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C64AE01A-7E42-4532-9E01-D6C1902F5653}" type="datetimeFigureOut">
              <a:rPr lang="en-US"/>
              <a:pPr>
                <a:defRPr/>
              </a:pPr>
              <a:t>04/04/2012</a:t>
            </a:fld>
            <a:endParaRPr lang="en-US"/>
          </a:p>
        </p:txBody>
      </p:sp>
      <p:sp>
        <p:nvSpPr>
          <p:cNvPr id="4" name="Footer Placeholder 3"/>
          <p:cNvSpPr>
            <a:spLocks noGrp="1"/>
          </p:cNvSpPr>
          <p:nvPr>
            <p:ph type="ftr" sz="quarter" idx="2"/>
          </p:nvPr>
        </p:nvSpPr>
        <p:spPr>
          <a:xfrm>
            <a:off x="0" y="8829675"/>
            <a:ext cx="2971800" cy="465138"/>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5" name="Slide Number Placeholder 4"/>
          <p:cNvSpPr>
            <a:spLocks noGrp="1"/>
          </p:cNvSpPr>
          <p:nvPr>
            <p:ph type="sldNum" sz="quarter" idx="3"/>
          </p:nvPr>
        </p:nvSpPr>
        <p:spPr>
          <a:xfrm>
            <a:off x="3884613" y="8829675"/>
            <a:ext cx="2971800" cy="465138"/>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360FD10B-5AEC-47EC-8827-15C462A3D2AB}"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5138"/>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65138"/>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7645E958-1B89-4B47-A0D8-2E8F9A9FA1EC}" type="datetimeFigureOut">
              <a:rPr lang="en-US"/>
              <a:pPr>
                <a:defRPr/>
              </a:pPr>
              <a:t>04/04/2012</a:t>
            </a:fld>
            <a:endParaRPr lang="en-US"/>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416425"/>
            <a:ext cx="5486400" cy="41830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29675"/>
            <a:ext cx="2971800" cy="465138"/>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829675"/>
            <a:ext cx="2971800" cy="465138"/>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64E12717-728A-4458-B9D2-4CC78D3B444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www.kingcounty.gov/environment/wtd/About/System/West.aspx"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www.kingcounty.gov/environment/wtd/Construction/Seattle/BartonCSO-GSI/Design.aspx" TargetMode="External"/><Relationship Id="rId2" Type="http://schemas.openxmlformats.org/officeDocument/2006/relationships/slide" Target="../slides/slide16.xml"/><Relationship Id="rId1" Type="http://schemas.openxmlformats.org/officeDocument/2006/relationships/notesMaster" Target="../notesMasters/notesMaster1.xml"/><Relationship Id="rId4" Type="http://schemas.openxmlformats.org/officeDocument/2006/relationships/hyperlink" Target="http://www.kingcounty.gov/environment/wtd/Construction/Seattle/BartonSt.aspx"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p:spPr>
      </p:sp>
      <p:sp>
        <p:nvSpPr>
          <p:cNvPr id="245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Older cities, like Seattle…other older cities in the area include Bremerton, and in the nation – Portland, Boston, Chicago, Philadelphia, etc.</a:t>
            </a:r>
          </a:p>
        </p:txBody>
      </p:sp>
      <p:sp>
        <p:nvSpPr>
          <p:cNvPr id="2560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4AE47B4-CDDB-4587-832E-DB8CB7984CF5}" type="slidenum">
              <a:rPr lang="en-US" smtClean="0"/>
              <a:pPr fontAlgn="base">
                <a:spcBef>
                  <a:spcPct val="0"/>
                </a:spcBef>
                <a:spcAft>
                  <a:spcPct val="0"/>
                </a:spcAft>
                <a:defRPr/>
              </a:pPr>
              <a:t>3</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This shows you the County’s wastewater service areas and where CSO occurs in relation to the entire service area</a:t>
            </a:r>
          </a:p>
        </p:txBody>
      </p:sp>
      <p:sp>
        <p:nvSpPr>
          <p:cNvPr id="2662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0A61103-375D-4562-A221-796045834601}" type="slidenum">
              <a:rPr lang="en-US" smtClean="0"/>
              <a:pPr fontAlgn="base">
                <a:spcBef>
                  <a:spcPct val="0"/>
                </a:spcBef>
                <a:spcAft>
                  <a:spcPct val="0"/>
                </a:spcAft>
                <a:defRPr/>
              </a:pPr>
              <a:t>4</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867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75D5D60-29FB-4727-B76A-539C1763DC1B}" type="slidenum">
              <a:rPr lang="en-US" smtClean="0"/>
              <a:pPr fontAlgn="base">
                <a:spcBef>
                  <a:spcPct val="0"/>
                </a:spcBef>
                <a:spcAft>
                  <a:spcPct val="0"/>
                </a:spcAft>
                <a:defRPr/>
              </a:pPr>
              <a:t>5</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wrap="square" numCol="1" anchor="t" anchorCtr="0" compatLnSpc="1">
            <a:prstTxWarp prst="textNoShape">
              <a:avLst/>
            </a:prstTxWarp>
          </a:bodyPr>
          <a:lstStyle/>
          <a:p>
            <a:pPr marL="0" lvl="1" eaLnBrk="1" hangingPunct="1">
              <a:spcBef>
                <a:spcPct val="0"/>
              </a:spcBef>
            </a:pPr>
            <a:r>
              <a:rPr lang="en-US" smtClean="0"/>
              <a:t>Reduced from 471 outfall events per year to 38 (need to get clarity from Karen on this figure…)</a:t>
            </a:r>
          </a:p>
          <a:p>
            <a:pPr eaLnBrk="1" hangingPunct="1">
              <a:spcBef>
                <a:spcPct val="0"/>
              </a:spcBef>
            </a:pPr>
            <a:endParaRPr lang="en-US" smtClean="0"/>
          </a:p>
        </p:txBody>
      </p:sp>
      <p:sp>
        <p:nvSpPr>
          <p:cNvPr id="2765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E957F3E-6786-4F68-9A29-549993243683}" type="slidenum">
              <a:rPr lang="en-US" smtClean="0"/>
              <a:pPr fontAlgn="base">
                <a:spcBef>
                  <a:spcPct val="0"/>
                </a:spcBef>
                <a:spcAft>
                  <a:spcPct val="0"/>
                </a:spcAft>
                <a:defRPr/>
              </a:pPr>
              <a:t>6</a:t>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Large dots – County CSOs</a:t>
            </a:r>
          </a:p>
          <a:p>
            <a:pPr eaLnBrk="1" hangingPunct="1">
              <a:spcBef>
                <a:spcPct val="0"/>
              </a:spcBef>
            </a:pPr>
            <a:r>
              <a:rPr lang="en-US" smtClean="0"/>
              <a:t>Small dots – Seattle CSOs</a:t>
            </a:r>
          </a:p>
          <a:p>
            <a:pPr eaLnBrk="1" hangingPunct="1">
              <a:spcBef>
                <a:spcPct val="0"/>
              </a:spcBef>
            </a:pPr>
            <a:r>
              <a:rPr lang="en-US" smtClean="0"/>
              <a:t>Orange dots – County CSO projects under way</a:t>
            </a:r>
          </a:p>
          <a:p>
            <a:pPr eaLnBrk="1" hangingPunct="1">
              <a:spcBef>
                <a:spcPct val="0"/>
              </a:spcBef>
            </a:pPr>
            <a:r>
              <a:rPr lang="en-US" smtClean="0"/>
              <a:t>Red dots – County uncontrolled CSOs</a:t>
            </a:r>
          </a:p>
          <a:p>
            <a:pPr eaLnBrk="1" hangingPunct="1">
              <a:spcBef>
                <a:spcPct val="0"/>
              </a:spcBef>
            </a:pPr>
            <a:r>
              <a:rPr lang="en-US" smtClean="0"/>
              <a:t>Remaining large blue dots – County controlled CSOs</a:t>
            </a:r>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A2F0799-4BCD-4E4B-AD00-442E5BD514B5}" type="slidenum">
              <a:rPr lang="en-US" smtClean="0"/>
              <a:pPr fontAlgn="base">
                <a:spcBef>
                  <a:spcPct val="0"/>
                </a:spcBef>
                <a:spcAft>
                  <a:spcPct val="0"/>
                </a:spcAft>
                <a:defRPr/>
              </a:pPr>
              <a:t>7</a:t>
            </a:fld>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p:spPr>
      </p:sp>
      <p:sp>
        <p:nvSpPr>
          <p:cNvPr id="296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Executive-recommended RWSP had 2045 as the end date for CSO control – public feedback felt that was too late and that’s why 2030 was approved as the date to meet CSO control.</a:t>
            </a:r>
          </a:p>
        </p:txBody>
      </p:sp>
      <p:sp>
        <p:nvSpPr>
          <p:cNvPr id="3072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BC38F4D-55EA-49A2-A3C2-C51A7D061088}" type="slidenum">
              <a:rPr lang="en-US" smtClean="0"/>
              <a:pPr fontAlgn="base">
                <a:spcBef>
                  <a:spcPct val="0"/>
                </a:spcBef>
                <a:spcAft>
                  <a:spcPct val="0"/>
                </a:spcAft>
                <a:defRPr/>
              </a:pPr>
              <a:t>8</a:t>
            </a:fld>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solidFill>
                  <a:srgbClr val="FF0000"/>
                </a:solidFill>
              </a:rPr>
              <a:t>The state standard for CSO control is one event per year per CSO outfall on average – about 300 million gallons/year (inset)</a:t>
            </a:r>
          </a:p>
          <a:p>
            <a:pPr eaLnBrk="1" hangingPunct="1">
              <a:spcBef>
                <a:spcPct val="0"/>
              </a:spcBef>
            </a:pPr>
            <a:r>
              <a:rPr lang="en-US" dirty="0" smtClean="0">
                <a:solidFill>
                  <a:srgbClr val="FF0000"/>
                </a:solidFill>
              </a:rPr>
              <a:t>Getting to 0 is impossible.  Need a relief point to avoid back-ups into homes, businesses and streets</a:t>
            </a:r>
          </a:p>
          <a:p>
            <a:pPr eaLnBrk="1" hangingPunct="1">
              <a:spcBef>
                <a:spcPct val="0"/>
              </a:spcBef>
            </a:pPr>
            <a:endParaRPr lang="en-US" dirty="0" smtClean="0">
              <a:solidFill>
                <a:srgbClr val="FF0000"/>
              </a:solidFill>
            </a:endParaRPr>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DBEE7B2-68D3-4C05-8847-0895E934718F}" type="slidenum">
              <a:rPr lang="en-US" smtClean="0"/>
              <a:pPr fontAlgn="base">
                <a:spcBef>
                  <a:spcPct val="0"/>
                </a:spcBef>
                <a:spcAft>
                  <a:spcPct val="0"/>
                </a:spcAft>
                <a:defRPr/>
              </a:pPr>
              <a:t>9</a:t>
            </a:fld>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Per year means per year</a:t>
            </a:r>
            <a:r>
              <a:rPr lang="en-US" baseline="0" dirty="0" smtClean="0"/>
              <a:t> on average</a:t>
            </a:r>
          </a:p>
          <a:p>
            <a:endParaRPr lang="en-US" baseline="0" dirty="0" smtClean="0"/>
          </a:p>
          <a:p>
            <a:r>
              <a:rPr lang="en-US" baseline="0" dirty="0" smtClean="0"/>
              <a:t>Modeled numbers</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pPr>
              <a:defRPr/>
            </a:pPr>
            <a:fld id="{64E12717-728A-4458-B9D2-4CC78D3B4446}" type="slidenum">
              <a:rPr lang="en-US" smtClean="0"/>
              <a:pPr>
                <a:defRPr/>
              </a:pPr>
              <a:t>10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p:spPr>
      </p:sp>
      <p:sp>
        <p:nvSpPr>
          <p:cNvPr id="3174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Yellow dots, reading from top to bottom</a:t>
            </a:r>
          </a:p>
        </p:txBody>
      </p:sp>
      <p:sp>
        <p:nvSpPr>
          <p:cNvPr id="3277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48BDDC4-8058-45F8-8F5F-0D8482FFC812}" type="slidenum">
              <a:rPr lang="en-US" smtClean="0"/>
              <a:pPr fontAlgn="base">
                <a:spcBef>
                  <a:spcPct val="0"/>
                </a:spcBef>
                <a:spcAft>
                  <a:spcPct val="0"/>
                </a:spcAft>
                <a:defRPr/>
              </a:pPr>
              <a:t>11</a:t>
            </a:fld>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Project Description</a:t>
            </a:r>
          </a:p>
          <a:p>
            <a:pPr eaLnBrk="1" hangingPunct="1">
              <a:spcBef>
                <a:spcPct val="0"/>
              </a:spcBef>
            </a:pPr>
            <a:r>
              <a:rPr lang="en-US" smtClean="0"/>
              <a:t>King County is designing and building an underground storage pipeline in the right-of-way in N.W. Blue Ridge Drive and Triton Drive N.W. This facility will store peak flows when the North Beach Pump Station reaches maximum capacity. After storms have passed, an underground pump will transfer stored flows to the pump station for conveyance to King County’s Carkeek Wet Weather Treatment Facility for transfer to West Point Treatment Plant or onsite treatment. The project includes an underground diversion structure that will convey peak flows to the facility. There will be a new odor control and electrical facility on King County property.</a:t>
            </a:r>
          </a:p>
          <a:p>
            <a:pPr eaLnBrk="1" hangingPunct="1">
              <a:spcBef>
                <a:spcPct val="0"/>
              </a:spcBef>
            </a:pPr>
            <a:endParaRPr lang="en-US" smtClean="0"/>
          </a:p>
        </p:txBody>
      </p:sp>
      <p:sp>
        <p:nvSpPr>
          <p:cNvPr id="337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16075A8-3DEE-4270-84C1-9912E6A4F284}" type="slidenum">
              <a:rPr lang="en-US" smtClean="0"/>
              <a:pPr fontAlgn="base">
                <a:spcBef>
                  <a:spcPct val="0"/>
                </a:spcBef>
                <a:spcAft>
                  <a:spcPct val="0"/>
                </a:spcAft>
                <a:defRPr/>
              </a:pPr>
              <a:t>12</a:t>
            </a:fld>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3379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Project description</a:t>
            </a:r>
          </a:p>
          <a:p>
            <a:pPr eaLnBrk="1" hangingPunct="1">
              <a:spcBef>
                <a:spcPct val="0"/>
              </a:spcBef>
            </a:pPr>
            <a:r>
              <a:rPr lang="en-US" smtClean="0"/>
              <a:t>King County is designing and building an underground storage tank in the Port of Seattle’s Terminal 91 West Yard south of the Magnolia Bridge. This facility will store peak combined sewer flows conveyed from a diversion structure on 32nd Avenue West when the South Magnolia Trunk Line reaches maximum capacity. After storms have passed, stored flows will be transferred to the Interbay Pump Station for conveyance to the </a:t>
            </a:r>
            <a:r>
              <a:rPr lang="en-US" smtClean="0">
                <a:hlinkClick r:id="rId3" action="ppaction://hlinkfile"/>
              </a:rPr>
              <a:t>West Point Treatment Plant</a:t>
            </a:r>
            <a:r>
              <a:rPr lang="en-US" smtClean="0"/>
              <a:t>.</a:t>
            </a:r>
          </a:p>
        </p:txBody>
      </p:sp>
      <p:sp>
        <p:nvSpPr>
          <p:cNvPr id="3482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252D290-1B42-40B4-9C6A-9B4E7F7F7A20}" type="slidenum">
              <a:rPr lang="en-US" smtClean="0"/>
              <a:pPr fontAlgn="base">
                <a:spcBef>
                  <a:spcPct val="0"/>
                </a:spcBef>
                <a:spcAft>
                  <a:spcPct val="0"/>
                </a:spcAft>
                <a:defRPr/>
              </a:pPr>
              <a:t>14</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King County plans to design and build a one million gallon underground storage tank on private property across from Lowman Beach Park along Beach Drive S.W. This facility will store peak flows when the Murray Pump Station exceeds capacity. The recommended proposal also involves an underground diversion structure located under the southeastern corner of Lowman Beach Park and an ancillary equipment facility (odor and electrical unit) above ground on the storage tank site.</a:t>
            </a:r>
          </a:p>
          <a:p>
            <a:pPr eaLnBrk="1" hangingPunct="1">
              <a:spcBef>
                <a:spcPct val="0"/>
              </a:spcBef>
            </a:pPr>
            <a:endParaRPr lang="en-US" smtClean="0"/>
          </a:p>
        </p:txBody>
      </p:sp>
      <p:sp>
        <p:nvSpPr>
          <p:cNvPr id="3584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34584EF-A9CE-4216-B210-8F0202617AEB}" type="slidenum">
              <a:rPr lang="en-US" smtClean="0"/>
              <a:pPr fontAlgn="base">
                <a:spcBef>
                  <a:spcPct val="0"/>
                </a:spcBef>
                <a:spcAft>
                  <a:spcPct val="0"/>
                </a:spcAft>
                <a:defRPr/>
              </a:pPr>
              <a:t>15</a:t>
            </a:fld>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p:spPr>
      </p:sp>
      <p:sp>
        <p:nvSpPr>
          <p:cNvPr id="3584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Orange-y area is the Barton basin</a:t>
            </a:r>
          </a:p>
          <a:p>
            <a:pPr eaLnBrk="1" hangingPunct="1">
              <a:spcBef>
                <a:spcPct val="0"/>
              </a:spcBef>
            </a:pPr>
            <a:r>
              <a:rPr lang="en-US" smtClean="0"/>
              <a:t>Project Description: King County is designing bioretention swales, a type of </a:t>
            </a:r>
            <a:r>
              <a:rPr lang="en-US" smtClean="0">
                <a:hlinkClick r:id="rId3" action="ppaction://hlinkfile"/>
              </a:rPr>
              <a:t>green stormwater infrastructure</a:t>
            </a:r>
            <a:r>
              <a:rPr lang="en-US" smtClean="0"/>
              <a:t>, in the City of Seattle’s parking strips in the Sunrise Heights and Westwood neighborhoods. Street runoff will be diverted away from storm drains and into the vegetated swales. Once in the swales, the water will filter through soil to an underdrain, which will take the water deep underground and allow it to slowly infiltrate into the soils. This bioretention swale system is needed to reduce the amount of stormwater entering the combined sewer system which can cause combined sewer overflows (CSOs) of sewage mixed with stormwater at the </a:t>
            </a:r>
            <a:r>
              <a:rPr lang="en-US" smtClean="0">
                <a:hlinkClick r:id="rId4" action="ppaction://hlinkfile"/>
              </a:rPr>
              <a:t>Barton Pump Station</a:t>
            </a:r>
            <a:r>
              <a:rPr lang="en-US" smtClean="0"/>
              <a:t> near the Fauntleroy ferry dock.</a:t>
            </a:r>
          </a:p>
          <a:p>
            <a:pPr eaLnBrk="1" hangingPunct="1">
              <a:spcBef>
                <a:spcPct val="0"/>
              </a:spcBef>
            </a:pPr>
            <a:endParaRPr lang="en-US" smtClean="0"/>
          </a:p>
        </p:txBody>
      </p:sp>
      <p:sp>
        <p:nvSpPr>
          <p:cNvPr id="3686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4A146D1-96A0-4DC9-B614-E751D565B561}" type="slidenum">
              <a:rPr lang="en-US" smtClean="0"/>
              <a:pPr fontAlgn="base">
                <a:spcBef>
                  <a:spcPct val="0"/>
                </a:spcBef>
                <a:spcAft>
                  <a:spcPct val="0"/>
                </a:spcAft>
                <a:defRPr/>
              </a:pPr>
              <a:t>16</a:t>
            </a:fld>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68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Here is a snapshot of our recommended CSO Control Plan –9 projects to control 14 CSOs</a:t>
            </a:r>
          </a:p>
          <a:p>
            <a:pPr eaLnBrk="1" hangingPunct="1">
              <a:spcBef>
                <a:spcPct val="0"/>
              </a:spcBef>
            </a:pPr>
            <a:r>
              <a:rPr lang="en-US" smtClean="0"/>
              <a:t>2 will be large CSO treatment plants in the Duwamish – we’ve decided to use new high rate technologies that remove more pollutants along with UV disinfection that reduces risk to fish</a:t>
            </a:r>
          </a:p>
          <a:p>
            <a:pPr eaLnBrk="1" hangingPunct="1">
              <a:spcBef>
                <a:spcPct val="0"/>
              </a:spcBef>
            </a:pPr>
            <a:r>
              <a:rPr lang="en-US" smtClean="0"/>
              <a:t>The rest are combinations of conveyance and storage</a:t>
            </a:r>
          </a:p>
          <a:p>
            <a:pPr eaLnBrk="1" hangingPunct="1">
              <a:spcBef>
                <a:spcPct val="0"/>
              </a:spcBef>
            </a:pPr>
            <a:r>
              <a:rPr lang="en-US" smtClean="0"/>
              <a:t>4 have high potential for “Green – 3 along the Ship Canal and 1 in the lower Duwamish</a:t>
            </a:r>
          </a:p>
          <a:p>
            <a:pPr eaLnBrk="1" hangingPunct="1">
              <a:spcBef>
                <a:spcPct val="0"/>
              </a:spcBef>
            </a:pPr>
            <a:r>
              <a:rPr lang="en-US" smtClean="0"/>
              <a:t>3 are proposed as joint projects with Seattle – their mayor and Council must agree first</a:t>
            </a:r>
          </a:p>
          <a:p>
            <a:pPr eaLnBrk="1" hangingPunct="1">
              <a:spcBef>
                <a:spcPct val="0"/>
              </a:spcBef>
            </a:pPr>
            <a:r>
              <a:rPr lang="en-US" smtClean="0"/>
              <a:t>These 3, plus 2 more, could be replaced by a large tunnel that is still being evaluated.  If recommended you will see it in the Executive’s Preferred Plan</a:t>
            </a:r>
          </a:p>
          <a:p>
            <a:pPr eaLnBrk="1" hangingPunct="1">
              <a:spcBef>
                <a:spcPct val="0"/>
              </a:spcBef>
            </a:pPr>
            <a:r>
              <a:rPr lang="en-US" smtClean="0"/>
              <a:t>These are very expensive - $711 million in today’s dollars</a:t>
            </a:r>
          </a:p>
          <a:p>
            <a:pPr eaLnBrk="1" hangingPunct="1">
              <a:spcBef>
                <a:spcPct val="0"/>
              </a:spcBef>
            </a:pPr>
            <a:endParaRPr lang="en-US" smtClean="0"/>
          </a:p>
          <a:p>
            <a:pPr eaLnBrk="1" hangingPunct="1">
              <a:spcBef>
                <a:spcPct val="0"/>
              </a:spcBef>
            </a:pPr>
            <a:r>
              <a:rPr lang="en-US" smtClean="0"/>
              <a:t>The projects should reduce untreated CSO volume by 600 million gallons per year</a:t>
            </a:r>
          </a:p>
        </p:txBody>
      </p:sp>
      <p:sp>
        <p:nvSpPr>
          <p:cNvPr id="3789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F7E61EB-EBA2-41A5-A426-BC984EA7D030}" type="slidenum">
              <a:rPr lang="en-US" smtClean="0"/>
              <a:pPr fontAlgn="base">
                <a:spcBef>
                  <a:spcPct val="0"/>
                </a:spcBef>
                <a:spcAft>
                  <a:spcPct val="0"/>
                </a:spcAft>
                <a:defRPr/>
              </a:pPr>
              <a:t>17</a:t>
            </a:fld>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p:spPr>
      </p:sp>
      <p:sp>
        <p:nvSpPr>
          <p:cNvPr id="3789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891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CBE0179-7F0D-403A-8848-C65CD719E652}" type="slidenum">
              <a:rPr lang="en-US" smtClean="0"/>
              <a:pPr fontAlgn="base">
                <a:spcBef>
                  <a:spcPct val="0"/>
                </a:spcBef>
                <a:spcAft>
                  <a:spcPct val="0"/>
                </a:spcAft>
                <a:defRPr/>
              </a:pPr>
              <a:t>20</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9"/>
          <p:cNvSpPr>
            <a:spLocks noGrp="1"/>
          </p:cNvSpPr>
          <p:nvPr>
            <p:ph type="dt" sz="half" idx="10"/>
          </p:nvPr>
        </p:nvSpPr>
        <p:spPr/>
        <p:txBody>
          <a:bodyPr/>
          <a:lstStyle>
            <a:lvl1pPr>
              <a:defRPr/>
            </a:lvl1pPr>
          </a:lstStyle>
          <a:p>
            <a:pPr>
              <a:defRPr/>
            </a:pPr>
            <a:fld id="{69C7F1D2-E712-4DFB-B3E7-BD5A87C033C7}" type="datetime1">
              <a:rPr lang="en-US" smtClean="0"/>
              <a:pPr>
                <a:defRPr/>
              </a:pPr>
              <a:t>04/04/2012</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D147CCAB-8E87-4F76-AD88-35B4BE17AE35}"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14A2E05C-07DC-48B5-A225-1C8D7694B5EC}" type="datetime1">
              <a:rPr lang="en-US" smtClean="0"/>
              <a:pPr>
                <a:defRPr/>
              </a:pPr>
              <a:t>04/04/2012</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DFD842C5-8B83-4542-8FA1-D59C9D4C8B3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9"/>
          <p:cNvSpPr>
            <a:spLocks noGrp="1"/>
          </p:cNvSpPr>
          <p:nvPr>
            <p:ph type="dt" sz="half" idx="10"/>
          </p:nvPr>
        </p:nvSpPr>
        <p:spPr/>
        <p:txBody>
          <a:bodyPr/>
          <a:lstStyle>
            <a:lvl1pPr>
              <a:defRPr/>
            </a:lvl1pPr>
          </a:lstStyle>
          <a:p>
            <a:pPr>
              <a:defRPr/>
            </a:pPr>
            <a:fld id="{6A3031E2-DADB-4BD4-84CC-80A04E305D35}" type="datetime1">
              <a:rPr lang="en-US" smtClean="0"/>
              <a:pPr>
                <a:defRPr/>
              </a:pPr>
              <a:t>04/04/2012</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58E58C86-746B-4087-8A3B-F1E5C7AFED18}"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353E1C2A-AF48-4A26-BBF9-DCE355BE5E62}" type="datetime1">
              <a:rPr lang="en-US" smtClean="0"/>
              <a:pPr>
                <a:defRPr/>
              </a:pPr>
              <a:t>04/04/2012</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CD18CE8A-598C-4518-8731-5FE78801D55D}"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fld id="{09EE0967-8C0E-46CB-9F6A-AB27CA651033}" type="datetime1">
              <a:rPr lang="en-US" smtClean="0"/>
              <a:pPr>
                <a:defRPr/>
              </a:pPr>
              <a:t>04/04/2012</a:t>
            </a:fld>
            <a:endParaRPr lang="en-US"/>
          </a:p>
        </p:txBody>
      </p:sp>
      <p:sp>
        <p:nvSpPr>
          <p:cNvPr id="8" name="Footer Placeholder 21"/>
          <p:cNvSpPr>
            <a:spLocks noGrp="1"/>
          </p:cNvSpPr>
          <p:nvPr>
            <p:ph type="ftr" sz="quarter" idx="11"/>
          </p:nvPr>
        </p:nvSpPr>
        <p:spPr/>
        <p:txBody>
          <a:bodyPr/>
          <a:lstStyle>
            <a:lvl1pPr>
              <a:defRPr/>
            </a:lvl1pPr>
          </a:lstStyle>
          <a:p>
            <a:pPr>
              <a:defRPr/>
            </a:pPr>
            <a:endParaRPr lang="en-US"/>
          </a:p>
        </p:txBody>
      </p:sp>
      <p:sp>
        <p:nvSpPr>
          <p:cNvPr id="9" name="Slide Number Placeholder 17"/>
          <p:cNvSpPr>
            <a:spLocks noGrp="1"/>
          </p:cNvSpPr>
          <p:nvPr>
            <p:ph type="sldNum" sz="quarter" idx="12"/>
          </p:nvPr>
        </p:nvSpPr>
        <p:spPr/>
        <p:txBody>
          <a:bodyPr/>
          <a:lstStyle>
            <a:lvl1pPr>
              <a:defRPr/>
            </a:lvl1pPr>
          </a:lstStyle>
          <a:p>
            <a:pPr>
              <a:defRPr/>
            </a:pPr>
            <a:fld id="{D1428111-6BD4-43B8-924F-8927DD181038}"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fld id="{01F0DDC6-B5EF-46DD-9B79-9317B818FB1E}" type="datetime1">
              <a:rPr lang="en-US" smtClean="0"/>
              <a:pPr>
                <a:defRPr/>
              </a:pPr>
              <a:t>04/04/2012</a:t>
            </a:fld>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7961982D-7049-46C0-A8E3-967AC379E937}"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66D73721-EB1D-473E-8A04-343E190CF28E}" type="datetime1">
              <a:rPr lang="en-US" smtClean="0"/>
              <a:pPr>
                <a:defRPr/>
              </a:pPr>
              <a:t>04/04/2012</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44478919-4815-4AAA-8DDC-4141A72D8DC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FDA6FB07-FB43-411B-BF54-073587355402}" type="datetime1">
              <a:rPr lang="en-US" smtClean="0"/>
              <a:pPr>
                <a:defRPr/>
              </a:pPr>
              <a:t>04/04/2012</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29A0BBB7-54AF-4091-AE43-D28F336375BC}"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8941C06B-924A-41FE-9EEB-3509D76C14D4}" type="datetime1">
              <a:rPr lang="en-US" smtClean="0"/>
              <a:pPr>
                <a:defRPr/>
              </a:pPr>
              <a:t>04/04/2012</a:t>
            </a:fld>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282ACEB9-445C-48F6-9E3E-2DDBF76A6D8F}"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A8BA1C8A-DCF7-41BF-9B3B-D3657A185584}" type="datetime1">
              <a:rPr lang="en-US" smtClean="0"/>
              <a:pPr>
                <a:defRPr/>
              </a:pPr>
              <a:t>04/04/2012</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CD855F10-1DCC-48E8-A5F8-6A7861587C2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7DE06201-3A3A-482C-92F2-744EB90E85C7}" type="datetime1">
              <a:rPr lang="en-US" smtClean="0"/>
              <a:pPr>
                <a:defRPr/>
              </a:pPr>
              <a:t>04/04/2012</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D5DE0904-1901-40BB-9D62-52405A44D615}"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smtClean="0"/>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defRPr>
            </a:lvl1pPr>
          </a:lstStyle>
          <a:p>
            <a:pPr>
              <a:defRPr/>
            </a:pPr>
            <a:fld id="{E5A48B0D-B27F-49E5-8E86-E263757082D3}" type="datetime1">
              <a:rPr lang="en-US" smtClean="0"/>
              <a:pPr>
                <a:defRPr/>
              </a:pPr>
              <a:t>04/04/2012</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defRPr>
            </a:lvl1pPr>
          </a:lstStyle>
          <a:p>
            <a:pPr>
              <a:defRPr/>
            </a:pP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defRPr>
            </a:lvl1pPr>
          </a:lstStyle>
          <a:p>
            <a:pPr>
              <a:defRPr/>
            </a:pPr>
            <a:fld id="{9666A2DC-0A4A-4D0C-B0AB-37EA719AFF12}" type="slidenum">
              <a:rPr lang="en-US"/>
              <a:pPr>
                <a:defRPr/>
              </a:pPr>
              <a:t>‹#›</a:t>
            </a:fld>
            <a:endParaRPr lang="en-US"/>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7" r:id="rId9"/>
    <p:sldLayoutId id="2147483705" r:id="rId10"/>
    <p:sldLayoutId id="2147483706" r:id="rId11"/>
  </p:sldLayoutIdLst>
  <p:hf hdr="0" ftr="0" dt="0"/>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Verdana" pitchFamily="34" charset="0"/>
        </a:defRPr>
      </a:lvl2pPr>
      <a:lvl3pPr algn="l" rtl="0" eaLnBrk="0" fontAlgn="base" hangingPunct="0">
        <a:spcBef>
          <a:spcPct val="0"/>
        </a:spcBef>
        <a:spcAft>
          <a:spcPct val="0"/>
        </a:spcAft>
        <a:defRPr sz="5000">
          <a:solidFill>
            <a:schemeClr val="tx2"/>
          </a:solidFill>
          <a:latin typeface="Verdana" pitchFamily="34" charset="0"/>
        </a:defRPr>
      </a:lvl3pPr>
      <a:lvl4pPr algn="l" rtl="0" eaLnBrk="0" fontAlgn="base" hangingPunct="0">
        <a:spcBef>
          <a:spcPct val="0"/>
        </a:spcBef>
        <a:spcAft>
          <a:spcPct val="0"/>
        </a:spcAft>
        <a:defRPr sz="5000">
          <a:solidFill>
            <a:schemeClr val="tx2"/>
          </a:solidFill>
          <a:latin typeface="Verdana" pitchFamily="34" charset="0"/>
        </a:defRPr>
      </a:lvl4pPr>
      <a:lvl5pPr algn="l" rtl="0" eaLnBrk="0" fontAlgn="base" hangingPunct="0">
        <a:spcBef>
          <a:spcPct val="0"/>
        </a:spcBef>
        <a:spcAft>
          <a:spcPct val="0"/>
        </a:spcAft>
        <a:defRPr sz="5000">
          <a:solidFill>
            <a:schemeClr val="tx2"/>
          </a:solidFill>
          <a:latin typeface="Verdana" pitchFamily="34" charset="0"/>
        </a:defRPr>
      </a:lvl5pPr>
      <a:lvl6pPr marL="457200" algn="l" rtl="0" fontAlgn="base">
        <a:spcBef>
          <a:spcPct val="0"/>
        </a:spcBef>
        <a:spcAft>
          <a:spcPct val="0"/>
        </a:spcAft>
        <a:defRPr sz="5000">
          <a:solidFill>
            <a:schemeClr val="tx2"/>
          </a:solidFill>
          <a:latin typeface="Verdana" pitchFamily="34" charset="0"/>
        </a:defRPr>
      </a:lvl6pPr>
      <a:lvl7pPr marL="914400" algn="l" rtl="0" fontAlgn="base">
        <a:spcBef>
          <a:spcPct val="0"/>
        </a:spcBef>
        <a:spcAft>
          <a:spcPct val="0"/>
        </a:spcAft>
        <a:defRPr sz="5000">
          <a:solidFill>
            <a:schemeClr val="tx2"/>
          </a:solidFill>
          <a:latin typeface="Verdana" pitchFamily="34" charset="0"/>
        </a:defRPr>
      </a:lvl7pPr>
      <a:lvl8pPr marL="1371600" algn="l" rtl="0" fontAlgn="base">
        <a:spcBef>
          <a:spcPct val="0"/>
        </a:spcBef>
        <a:spcAft>
          <a:spcPct val="0"/>
        </a:spcAft>
        <a:defRPr sz="5000">
          <a:solidFill>
            <a:schemeClr val="tx2"/>
          </a:solidFill>
          <a:latin typeface="Verdana" pitchFamily="34" charset="0"/>
        </a:defRPr>
      </a:lvl8pPr>
      <a:lvl9pPr marL="1828800" algn="l" rtl="0" fontAlgn="base">
        <a:spcBef>
          <a:spcPct val="0"/>
        </a:spcBef>
        <a:spcAft>
          <a:spcPct val="0"/>
        </a:spcAft>
        <a:defRPr sz="5000">
          <a:solidFill>
            <a:schemeClr val="tx2"/>
          </a:solidFill>
          <a:latin typeface="Verdana"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04800" y="1371600"/>
            <a:ext cx="8080248" cy="1447800"/>
          </a:xfrm>
        </p:spPr>
        <p:txBody>
          <a:bodyPr/>
          <a:lstStyle/>
          <a:p>
            <a:pPr eaLnBrk="1" fontAlgn="auto" hangingPunct="1">
              <a:spcAft>
                <a:spcPts val="0"/>
              </a:spcAft>
              <a:defRPr/>
            </a:pPr>
            <a:r>
              <a:rPr lang="en-US" sz="4800" dirty="0" smtClean="0">
                <a:solidFill>
                  <a:schemeClr val="tx2"/>
                </a:solidFill>
              </a:rPr>
              <a:t>CSO Control Program</a:t>
            </a:r>
            <a:endParaRPr lang="en-US" sz="4800" dirty="0">
              <a:solidFill>
                <a:schemeClr val="tx2"/>
              </a:solidFill>
            </a:endParaRPr>
          </a:p>
        </p:txBody>
      </p:sp>
      <p:sp>
        <p:nvSpPr>
          <p:cNvPr id="3075" name="Content Placeholder 4"/>
          <p:cNvSpPr>
            <a:spLocks noGrp="1"/>
          </p:cNvSpPr>
          <p:nvPr>
            <p:ph type="subTitle" idx="1"/>
          </p:nvPr>
        </p:nvSpPr>
        <p:spPr>
          <a:xfrm>
            <a:off x="533400" y="3228975"/>
            <a:ext cx="7854950" cy="1752600"/>
          </a:xfrm>
        </p:spPr>
        <p:txBody>
          <a:bodyPr/>
          <a:lstStyle/>
          <a:p>
            <a:pPr marR="0" eaLnBrk="1" hangingPunct="1"/>
            <a:r>
              <a:rPr lang="en-US" smtClean="0">
                <a:solidFill>
                  <a:srgbClr val="01181F"/>
                </a:solidFill>
              </a:rPr>
              <a:t>Presented to</a:t>
            </a:r>
          </a:p>
          <a:p>
            <a:pPr marR="0" eaLnBrk="1" hangingPunct="1"/>
            <a:r>
              <a:rPr lang="en-US" smtClean="0">
                <a:solidFill>
                  <a:srgbClr val="01181F"/>
                </a:solidFill>
              </a:rPr>
              <a:t>Regional Water Quality Committee</a:t>
            </a:r>
          </a:p>
          <a:p>
            <a:pPr marR="0" eaLnBrk="1" hangingPunct="1"/>
            <a:r>
              <a:rPr lang="en-US" smtClean="0">
                <a:solidFill>
                  <a:srgbClr val="01181F"/>
                </a:solidFill>
              </a:rPr>
              <a:t>April 4, 2012</a:t>
            </a:r>
          </a:p>
        </p:txBody>
      </p:sp>
      <p:pic>
        <p:nvPicPr>
          <p:cNvPr id="3076" name="Picture 5" descr="kcwtd_h_2lines.tif"/>
          <p:cNvPicPr>
            <a:picLocks noChangeAspect="1"/>
          </p:cNvPicPr>
          <p:nvPr/>
        </p:nvPicPr>
        <p:blipFill>
          <a:blip r:embed="rId2" cstate="print"/>
          <a:srcRect/>
          <a:stretch>
            <a:fillRect/>
          </a:stretch>
        </p:blipFill>
        <p:spPr bwMode="auto">
          <a:xfrm>
            <a:off x="63500" y="6172200"/>
            <a:ext cx="3170238" cy="6270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457200" y="568325"/>
            <a:ext cx="8229600" cy="1143000"/>
          </a:xfrm>
        </p:spPr>
        <p:txBody>
          <a:bodyPr/>
          <a:lstStyle/>
          <a:p>
            <a:pPr eaLnBrk="1" hangingPunct="1"/>
            <a:r>
              <a:rPr lang="en-US" smtClean="0"/>
              <a:t>Today’s Presentation</a:t>
            </a:r>
          </a:p>
        </p:txBody>
      </p:sp>
      <p:sp>
        <p:nvSpPr>
          <p:cNvPr id="3" name="Content Placeholder 2"/>
          <p:cNvSpPr>
            <a:spLocks noGrp="1"/>
          </p:cNvSpPr>
          <p:nvPr>
            <p:ph idx="1"/>
          </p:nvPr>
        </p:nvSpPr>
        <p:spPr/>
        <p:txBody>
          <a:bodyPr>
            <a:normAutofit lnSpcReduction="10000"/>
          </a:bodyPr>
          <a:lstStyle/>
          <a:p>
            <a:pPr marL="274320" indent="-274320" eaLnBrk="1" fontAlgn="auto" hangingPunct="1">
              <a:spcAft>
                <a:spcPts val="0"/>
              </a:spcAft>
              <a:buClr>
                <a:schemeClr val="accent3"/>
              </a:buClr>
              <a:buFont typeface="Wingdings 2"/>
              <a:buChar char=""/>
              <a:defRPr/>
            </a:pPr>
            <a:r>
              <a:rPr lang="en-US" sz="3200" dirty="0" smtClean="0"/>
              <a:t>What are Combined Sewer Overflows (CSOs)</a:t>
            </a:r>
          </a:p>
          <a:p>
            <a:pPr marL="274320" indent="-274320" eaLnBrk="1" fontAlgn="auto" hangingPunct="1">
              <a:spcAft>
                <a:spcPts val="0"/>
              </a:spcAft>
              <a:buClr>
                <a:schemeClr val="accent3"/>
              </a:buClr>
              <a:buFont typeface="Wingdings 2"/>
              <a:buChar char=""/>
              <a:defRPr/>
            </a:pPr>
            <a:r>
              <a:rPr lang="en-US" sz="3200" dirty="0" smtClean="0"/>
              <a:t>Why control CSOs</a:t>
            </a:r>
          </a:p>
          <a:p>
            <a:pPr marL="274320" indent="-274320" eaLnBrk="1" fontAlgn="auto" hangingPunct="1">
              <a:spcAft>
                <a:spcPts val="0"/>
              </a:spcAft>
              <a:buClr>
                <a:schemeClr val="accent3"/>
              </a:buClr>
              <a:buFont typeface="Wingdings 2"/>
              <a:buChar char=""/>
              <a:defRPr/>
            </a:pPr>
            <a:r>
              <a:rPr lang="en-US" sz="3200" dirty="0" smtClean="0"/>
              <a:t>Progress made on CSO control</a:t>
            </a:r>
          </a:p>
          <a:p>
            <a:pPr marL="274320" indent="-274320" eaLnBrk="1" fontAlgn="auto" hangingPunct="1">
              <a:spcAft>
                <a:spcPts val="0"/>
              </a:spcAft>
              <a:buClr>
                <a:schemeClr val="accent3"/>
              </a:buClr>
              <a:buFont typeface="Wingdings 2"/>
              <a:buChar char=""/>
              <a:defRPr/>
            </a:pPr>
            <a:r>
              <a:rPr lang="en-US" sz="3200" dirty="0" smtClean="0"/>
              <a:t>WTD recommended plan to control remaining CSOs</a:t>
            </a:r>
          </a:p>
          <a:p>
            <a:pPr marL="274320" indent="-274320" eaLnBrk="1" fontAlgn="auto" hangingPunct="1">
              <a:spcAft>
                <a:spcPts val="0"/>
              </a:spcAft>
              <a:buClr>
                <a:schemeClr val="accent3"/>
              </a:buClr>
              <a:buFont typeface="Wingdings 2"/>
              <a:buChar char=""/>
              <a:defRPr/>
            </a:pPr>
            <a:r>
              <a:rPr lang="en-US" sz="3200" dirty="0" smtClean="0"/>
              <a:t>Cost control measures</a:t>
            </a:r>
          </a:p>
          <a:p>
            <a:pPr marL="274320" indent="-274320" eaLnBrk="1" fontAlgn="auto" hangingPunct="1">
              <a:spcAft>
                <a:spcPts val="0"/>
              </a:spcAft>
              <a:buClr>
                <a:schemeClr val="accent3"/>
              </a:buClr>
              <a:buFont typeface="Wingdings 2"/>
              <a:buChar char=""/>
              <a:defRPr/>
            </a:pPr>
            <a:r>
              <a:rPr lang="en-US" sz="3200" dirty="0" smtClean="0"/>
              <a:t>Next Steps</a:t>
            </a:r>
          </a:p>
          <a:p>
            <a:pPr marL="274320" indent="-274320" eaLnBrk="1" fontAlgn="auto" hangingPunct="1">
              <a:spcAft>
                <a:spcPts val="0"/>
              </a:spcAft>
              <a:buClr>
                <a:schemeClr val="accent3"/>
              </a:buClr>
              <a:buFont typeface="Wingdings 2"/>
              <a:buChar char=""/>
              <a:defRPr/>
            </a:pPr>
            <a:endParaRPr lang="en-US" sz="3200" dirty="0" smtClean="0"/>
          </a:p>
          <a:p>
            <a:pPr marL="640080" lvl="1" indent="-246888" eaLnBrk="1" fontAlgn="auto" hangingPunct="1">
              <a:spcAft>
                <a:spcPts val="0"/>
              </a:spcAft>
              <a:buFont typeface="Wingdings 2"/>
              <a:buNone/>
              <a:defRPr/>
            </a:pPr>
            <a:endParaRPr lang="en-US" sz="3000" dirty="0" smtClean="0"/>
          </a:p>
          <a:p>
            <a:pPr marL="640080" lvl="1" indent="-246888" eaLnBrk="1" fontAlgn="auto" hangingPunct="1">
              <a:spcAft>
                <a:spcPts val="0"/>
              </a:spcAft>
              <a:buFont typeface="Wingdings 2"/>
              <a:buChar char=""/>
              <a:defRPr/>
            </a:pPr>
            <a:endParaRPr lang="en-US" dirty="0"/>
          </a:p>
        </p:txBody>
      </p:sp>
      <p:sp>
        <p:nvSpPr>
          <p:cNvPr id="4" name="Slide Number Placeholder 3"/>
          <p:cNvSpPr>
            <a:spLocks noGrp="1"/>
          </p:cNvSpPr>
          <p:nvPr>
            <p:ph type="sldNum" sz="quarter" idx="12"/>
          </p:nvPr>
        </p:nvSpPr>
        <p:spPr/>
        <p:txBody>
          <a:bodyPr/>
          <a:lstStyle/>
          <a:p>
            <a:pPr>
              <a:defRPr/>
            </a:pPr>
            <a:fld id="{359D9CB1-B50B-462E-831F-5E643B46A1E9}" type="slidenum">
              <a:rPr lang="en-US"/>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381000" y="838200"/>
            <a:ext cx="8458200" cy="1143000"/>
          </a:xfrm>
        </p:spPr>
        <p:txBody>
          <a:bodyPr/>
          <a:lstStyle/>
          <a:p>
            <a:pPr eaLnBrk="1" hangingPunct="1"/>
            <a:r>
              <a:rPr lang="en-US" sz="4000" smtClean="0"/>
              <a:t>What are Combined Sewer Overflows?</a:t>
            </a:r>
          </a:p>
        </p:txBody>
      </p:sp>
      <p:pic>
        <p:nvPicPr>
          <p:cNvPr id="5123" name="Content Placeholder 3" descr="CSO combined &amp; separated Graphic"/>
          <p:cNvPicPr>
            <a:picLocks noGrp="1"/>
          </p:cNvPicPr>
          <p:nvPr>
            <p:ph idx="1"/>
          </p:nvPr>
        </p:nvPicPr>
        <p:blipFill>
          <a:blip r:embed="rId3" cstate="print"/>
          <a:srcRect b="47920"/>
          <a:stretch>
            <a:fillRect/>
          </a:stretch>
        </p:blipFill>
        <p:spPr>
          <a:xfrm>
            <a:off x="381000" y="2286000"/>
            <a:ext cx="4572000" cy="3200400"/>
          </a:xfrm>
          <a:ln>
            <a:solidFill>
              <a:schemeClr val="tx1"/>
            </a:solidFill>
          </a:ln>
        </p:spPr>
      </p:pic>
      <p:sp>
        <p:nvSpPr>
          <p:cNvPr id="6" name="Content Placeholder 2"/>
          <p:cNvSpPr txBox="1">
            <a:spLocks/>
          </p:cNvSpPr>
          <p:nvPr/>
        </p:nvSpPr>
        <p:spPr>
          <a:xfrm>
            <a:off x="5334000" y="1935163"/>
            <a:ext cx="3352800" cy="4389437"/>
          </a:xfrm>
          <a:prstGeom prst="rect">
            <a:avLst/>
          </a:prstGeom>
        </p:spPr>
        <p:txBody>
          <a:bodyPr>
            <a:normAutofit lnSpcReduction="10000"/>
          </a:bodyPr>
          <a:lstStyle/>
          <a:p>
            <a:pPr marL="274320" indent="-274320" fontAlgn="auto">
              <a:spcBef>
                <a:spcPct val="20000"/>
              </a:spcBef>
              <a:spcAft>
                <a:spcPts val="0"/>
              </a:spcAft>
              <a:buClr>
                <a:schemeClr val="accent3"/>
              </a:buClr>
              <a:buSzPct val="95000"/>
              <a:buFont typeface="Wingdings 2"/>
              <a:buChar char=""/>
              <a:defRPr/>
            </a:pPr>
            <a:r>
              <a:rPr lang="en-US" sz="2600" dirty="0">
                <a:latin typeface="+mn-lt"/>
              </a:rPr>
              <a:t>In older cities, sewage and </a:t>
            </a:r>
            <a:r>
              <a:rPr lang="en-US" sz="2600" dirty="0" err="1">
                <a:latin typeface="+mn-lt"/>
              </a:rPr>
              <a:t>stormwater</a:t>
            </a:r>
            <a:r>
              <a:rPr lang="en-US" sz="2600" dirty="0">
                <a:latin typeface="+mn-lt"/>
              </a:rPr>
              <a:t> flow in the same pipe</a:t>
            </a:r>
          </a:p>
          <a:p>
            <a:pPr marL="274320" indent="-274320" fontAlgn="auto">
              <a:spcBef>
                <a:spcPct val="20000"/>
              </a:spcBef>
              <a:spcAft>
                <a:spcPts val="0"/>
              </a:spcAft>
              <a:buClr>
                <a:schemeClr val="accent3"/>
              </a:buClr>
              <a:buSzPct val="95000"/>
              <a:buFont typeface="Wingdings 2"/>
              <a:buChar char=""/>
              <a:defRPr/>
            </a:pPr>
            <a:r>
              <a:rPr lang="en-US" sz="2600" dirty="0">
                <a:latin typeface="+mn-lt"/>
              </a:rPr>
              <a:t>CSOs are designed relief points that allow untreated discharges during heavy rains</a:t>
            </a:r>
          </a:p>
        </p:txBody>
      </p:sp>
      <p:sp>
        <p:nvSpPr>
          <p:cNvPr id="5" name="Slide Number Placeholder 4"/>
          <p:cNvSpPr>
            <a:spLocks noGrp="1"/>
          </p:cNvSpPr>
          <p:nvPr>
            <p:ph type="sldNum" sz="quarter" idx="12"/>
          </p:nvPr>
        </p:nvSpPr>
        <p:spPr/>
        <p:txBody>
          <a:bodyPr/>
          <a:lstStyle/>
          <a:p>
            <a:pPr>
              <a:defRPr/>
            </a:pPr>
            <a:fld id="{E1898B3B-1E0D-4FB7-A58A-2B244550BB55}" type="slidenum">
              <a:rPr lang="en-US"/>
              <a:pPr>
                <a:defRPr/>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pPr eaLnBrk="1" hangingPunct="1"/>
            <a:endParaRPr lang="en-US" smtClean="0"/>
          </a:p>
        </p:txBody>
      </p:sp>
      <p:sp>
        <p:nvSpPr>
          <p:cNvPr id="6147" name="Content Placeholder 2"/>
          <p:cNvSpPr>
            <a:spLocks noGrp="1"/>
          </p:cNvSpPr>
          <p:nvPr>
            <p:ph idx="1"/>
          </p:nvPr>
        </p:nvSpPr>
        <p:spPr/>
        <p:txBody>
          <a:bodyPr/>
          <a:lstStyle/>
          <a:p>
            <a:pPr eaLnBrk="1" hangingPunct="1"/>
            <a:endParaRPr lang="en-US" smtClean="0"/>
          </a:p>
        </p:txBody>
      </p:sp>
      <p:sp>
        <p:nvSpPr>
          <p:cNvPr id="4" name="Slide Number Placeholder 3"/>
          <p:cNvSpPr>
            <a:spLocks noGrp="1"/>
          </p:cNvSpPr>
          <p:nvPr>
            <p:ph type="sldNum" sz="quarter" idx="12"/>
          </p:nvPr>
        </p:nvSpPr>
        <p:spPr/>
        <p:txBody>
          <a:bodyPr/>
          <a:lstStyle/>
          <a:p>
            <a:pPr>
              <a:defRPr/>
            </a:pPr>
            <a:fld id="{94B1012F-0EED-4628-BD48-CD8141ACC1C5}" type="slidenum">
              <a:rPr lang="en-US"/>
              <a:pPr>
                <a:defRPr/>
              </a:pPr>
              <a:t>4</a:t>
            </a:fld>
            <a:endParaRPr lang="en-US"/>
          </a:p>
        </p:txBody>
      </p:sp>
      <p:pic>
        <p:nvPicPr>
          <p:cNvPr id="6149" name="Picture 2"/>
          <p:cNvPicPr>
            <a:picLocks noChangeAspect="1" noChangeArrowheads="1"/>
          </p:cNvPicPr>
          <p:nvPr/>
        </p:nvPicPr>
        <p:blipFill>
          <a:blip r:embed="rId3" cstate="print"/>
          <a:srcRect/>
          <a:stretch>
            <a:fillRect/>
          </a:stretch>
        </p:blipFill>
        <p:spPr bwMode="auto">
          <a:xfrm>
            <a:off x="179388" y="111125"/>
            <a:ext cx="8831262" cy="6629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742950"/>
          </a:xfrm>
        </p:spPr>
        <p:txBody>
          <a:bodyPr>
            <a:normAutofit fontScale="90000"/>
          </a:bodyPr>
          <a:lstStyle/>
          <a:p>
            <a:pPr eaLnBrk="1" fontAlgn="auto" hangingPunct="1">
              <a:spcAft>
                <a:spcPts val="0"/>
              </a:spcAft>
              <a:defRPr/>
            </a:pPr>
            <a:r>
              <a:rPr lang="en-US" dirty="0" smtClean="0"/>
              <a:t>Why Control CSOs</a:t>
            </a:r>
            <a:endParaRPr lang="en-US" dirty="0"/>
          </a:p>
        </p:txBody>
      </p:sp>
      <p:sp>
        <p:nvSpPr>
          <p:cNvPr id="8195" name="Content Placeholder 2"/>
          <p:cNvSpPr>
            <a:spLocks noGrp="1"/>
          </p:cNvSpPr>
          <p:nvPr>
            <p:ph idx="1"/>
          </p:nvPr>
        </p:nvSpPr>
        <p:spPr>
          <a:xfrm>
            <a:off x="4552950" y="1511300"/>
            <a:ext cx="4495800" cy="5041900"/>
          </a:xfrm>
        </p:spPr>
        <p:txBody>
          <a:bodyPr/>
          <a:lstStyle/>
          <a:p>
            <a:pPr eaLnBrk="1" hangingPunct="1"/>
            <a:r>
              <a:rPr lang="en-US" smtClean="0"/>
              <a:t>CSOs contain raw sewage diluted with stormwater</a:t>
            </a:r>
          </a:p>
          <a:p>
            <a:pPr eaLnBrk="1" hangingPunct="1"/>
            <a:r>
              <a:rPr lang="en-US" smtClean="0"/>
              <a:t>CSOs release pollutants and pathogens into waterways</a:t>
            </a:r>
          </a:p>
          <a:p>
            <a:pPr eaLnBrk="1" hangingPunct="1"/>
            <a:r>
              <a:rPr lang="en-US" smtClean="0"/>
              <a:t>CSO control protects public health</a:t>
            </a:r>
          </a:p>
          <a:p>
            <a:pPr eaLnBrk="1" hangingPunct="1"/>
            <a:r>
              <a:rPr lang="en-US" smtClean="0"/>
              <a:t>CSO control is required by state and federal regulations</a:t>
            </a:r>
          </a:p>
          <a:p>
            <a:pPr eaLnBrk="1" hangingPunct="1"/>
            <a:endParaRPr lang="en-US" smtClean="0"/>
          </a:p>
        </p:txBody>
      </p:sp>
      <p:sp>
        <p:nvSpPr>
          <p:cNvPr id="8196" name="TextBox 4"/>
          <p:cNvSpPr txBox="1">
            <a:spLocks noChangeArrowheads="1"/>
          </p:cNvSpPr>
          <p:nvPr/>
        </p:nvSpPr>
        <p:spPr bwMode="auto">
          <a:xfrm>
            <a:off x="152400" y="5181600"/>
            <a:ext cx="4191000" cy="369888"/>
          </a:xfrm>
          <a:prstGeom prst="rect">
            <a:avLst/>
          </a:prstGeom>
          <a:noFill/>
          <a:ln w="9525">
            <a:noFill/>
            <a:miter lim="800000"/>
            <a:headEnd/>
            <a:tailEnd/>
          </a:ln>
        </p:spPr>
        <p:txBody>
          <a:bodyPr>
            <a:spAutoFit/>
          </a:bodyPr>
          <a:lstStyle/>
          <a:p>
            <a:pPr algn="ctr"/>
            <a:r>
              <a:rPr lang="en-US">
                <a:latin typeface="Verdana" pitchFamily="34" charset="0"/>
              </a:rPr>
              <a:t>University CSO</a:t>
            </a:r>
          </a:p>
        </p:txBody>
      </p:sp>
      <p:pic>
        <p:nvPicPr>
          <p:cNvPr id="8197" name="Picture 5" descr="UW_01_11_2010"/>
          <p:cNvPicPr>
            <a:picLocks noChangeAspect="1" noChangeArrowheads="1"/>
          </p:cNvPicPr>
          <p:nvPr/>
        </p:nvPicPr>
        <p:blipFill>
          <a:blip r:embed="rId3" cstate="print"/>
          <a:srcRect/>
          <a:stretch>
            <a:fillRect/>
          </a:stretch>
        </p:blipFill>
        <p:spPr bwMode="auto">
          <a:xfrm>
            <a:off x="101600" y="1981200"/>
            <a:ext cx="4267200" cy="3200400"/>
          </a:xfrm>
          <a:prstGeom prst="rect">
            <a:avLst/>
          </a:prstGeom>
          <a:noFill/>
          <a:ln w="9525">
            <a:solidFill>
              <a:schemeClr val="accent1"/>
            </a:solidFill>
            <a:miter lim="800000"/>
            <a:headEnd/>
            <a:tailEnd/>
          </a:ln>
        </p:spPr>
      </p:pic>
      <p:sp>
        <p:nvSpPr>
          <p:cNvPr id="7" name="Slide Number Placeholder 6"/>
          <p:cNvSpPr>
            <a:spLocks noGrp="1"/>
          </p:cNvSpPr>
          <p:nvPr>
            <p:ph type="sldNum" sz="quarter" idx="12"/>
          </p:nvPr>
        </p:nvSpPr>
        <p:spPr/>
        <p:txBody>
          <a:bodyPr/>
          <a:lstStyle/>
          <a:p>
            <a:pPr>
              <a:defRPr/>
            </a:pPr>
            <a:fld id="{5C184940-5A6E-48C0-9E73-9E4A6C66C6FE}" type="slidenum">
              <a:rPr lang="en-US"/>
              <a:pPr>
                <a:defRPr/>
              </a:pPr>
              <a:t>5</a:t>
            </a:fld>
            <a:endParaRPr lang="en-US"/>
          </a:p>
        </p:txBody>
      </p:sp>
    </p:spTree>
  </p:cSld>
  <p:clrMapOvr>
    <a:masterClrMapping/>
  </p:clrMapOvr>
  <p:transition advClick="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457200" y="381000"/>
            <a:ext cx="8229600" cy="1143000"/>
          </a:xfrm>
        </p:spPr>
        <p:txBody>
          <a:bodyPr/>
          <a:lstStyle/>
          <a:p>
            <a:pPr eaLnBrk="1" hangingPunct="1"/>
            <a:r>
              <a:rPr lang="en-US" dirty="0" smtClean="0"/>
              <a:t>CSO Control Regulations</a:t>
            </a:r>
          </a:p>
        </p:txBody>
      </p:sp>
      <p:sp>
        <p:nvSpPr>
          <p:cNvPr id="3" name="Content Placeholder 2"/>
          <p:cNvSpPr>
            <a:spLocks noGrp="1"/>
          </p:cNvSpPr>
          <p:nvPr>
            <p:ph idx="1"/>
          </p:nvPr>
        </p:nvSpPr>
        <p:spPr>
          <a:xfrm>
            <a:off x="457200" y="1752600"/>
            <a:ext cx="8229600" cy="4770438"/>
          </a:xfrm>
        </p:spPr>
        <p:txBody>
          <a:bodyPr>
            <a:normAutofit fontScale="92500"/>
          </a:bodyPr>
          <a:lstStyle/>
          <a:p>
            <a:pPr marL="274320" indent="-274320" eaLnBrk="1" fontAlgn="auto" hangingPunct="1">
              <a:spcAft>
                <a:spcPts val="0"/>
              </a:spcAft>
              <a:buClr>
                <a:schemeClr val="accent3"/>
              </a:buClr>
              <a:buFont typeface="Wingdings 2"/>
              <a:buChar char=""/>
              <a:defRPr/>
            </a:pPr>
            <a:r>
              <a:rPr lang="en-US" u="sng" dirty="0" smtClean="0"/>
              <a:t>Washington State regulations </a:t>
            </a:r>
            <a:r>
              <a:rPr lang="en-US" dirty="0" smtClean="0"/>
              <a:t>require control to one untreated overflow event </a:t>
            </a:r>
            <a:r>
              <a:rPr lang="en-US" i="1" dirty="0" smtClean="0"/>
              <a:t>per outfall </a:t>
            </a:r>
            <a:r>
              <a:rPr lang="en-US" dirty="0" smtClean="0"/>
              <a:t>per year as an average</a:t>
            </a:r>
          </a:p>
          <a:p>
            <a:pPr marL="640080" lvl="1" indent="-246888" eaLnBrk="1" fontAlgn="auto" hangingPunct="1">
              <a:spcAft>
                <a:spcPts val="0"/>
              </a:spcAft>
              <a:buFont typeface="Wingdings 2"/>
              <a:buChar char=""/>
              <a:defRPr/>
            </a:pPr>
            <a:r>
              <a:rPr lang="en-US" dirty="0" smtClean="0"/>
              <a:t>An event is defined as an overflow followed by 24 hrs without an overflow</a:t>
            </a:r>
          </a:p>
          <a:p>
            <a:pPr marL="274320" indent="-274320" eaLnBrk="1" fontAlgn="auto" hangingPunct="1">
              <a:spcAft>
                <a:spcPts val="0"/>
              </a:spcAft>
              <a:buClr>
                <a:schemeClr val="accent3"/>
              </a:buClr>
              <a:buFont typeface="Wingdings 2"/>
              <a:buChar char=""/>
              <a:defRPr/>
            </a:pPr>
            <a:r>
              <a:rPr lang="en-US" u="sng" dirty="0" smtClean="0"/>
              <a:t>Federal regulations </a:t>
            </a:r>
            <a:r>
              <a:rPr lang="en-US" dirty="0" smtClean="0"/>
              <a:t>include a mix of approaches</a:t>
            </a:r>
          </a:p>
          <a:p>
            <a:pPr marL="640080" lvl="1" indent="-246888" eaLnBrk="1" fontAlgn="auto" hangingPunct="1">
              <a:spcAft>
                <a:spcPts val="0"/>
              </a:spcAft>
              <a:buFont typeface="Wingdings 2"/>
              <a:buChar char=""/>
              <a:defRPr/>
            </a:pPr>
            <a:r>
              <a:rPr lang="en-US" dirty="0" smtClean="0"/>
              <a:t>85 percent of wet weather flow is captured</a:t>
            </a:r>
          </a:p>
          <a:p>
            <a:pPr marL="640080" lvl="1" indent="-246888" eaLnBrk="1" fontAlgn="auto" hangingPunct="1">
              <a:spcAft>
                <a:spcPts val="0"/>
              </a:spcAft>
              <a:buFont typeface="Wingdings 2"/>
              <a:buChar char=""/>
              <a:defRPr/>
            </a:pPr>
            <a:r>
              <a:rPr lang="en-US" dirty="0" smtClean="0"/>
              <a:t>4-6 events </a:t>
            </a:r>
            <a:r>
              <a:rPr lang="en-US" i="1" dirty="0" smtClean="0"/>
              <a:t>per system </a:t>
            </a:r>
            <a:r>
              <a:rPr lang="en-US" dirty="0" smtClean="0"/>
              <a:t>per year</a:t>
            </a:r>
          </a:p>
          <a:p>
            <a:pPr marL="640080" lvl="1" indent="-246888" eaLnBrk="1" fontAlgn="auto" hangingPunct="1">
              <a:spcAft>
                <a:spcPts val="0"/>
              </a:spcAft>
              <a:buFont typeface="Wingdings 2"/>
              <a:buChar char=""/>
              <a:defRPr/>
            </a:pPr>
            <a:r>
              <a:rPr lang="en-US" dirty="0" smtClean="0"/>
              <a:t>Demonstrate that Water Quality Standards are met</a:t>
            </a:r>
          </a:p>
          <a:p>
            <a:pPr marL="274320" indent="-274320" eaLnBrk="1" fontAlgn="auto" hangingPunct="1">
              <a:spcAft>
                <a:spcPts val="0"/>
              </a:spcAft>
              <a:buClr>
                <a:schemeClr val="accent3"/>
              </a:buClr>
              <a:buFont typeface="Wingdings 2"/>
              <a:buChar char=""/>
              <a:defRPr/>
            </a:pPr>
            <a:r>
              <a:rPr lang="en-US" dirty="0" smtClean="0"/>
              <a:t>When completed, King County CSO control program appears likely to meet both state and federal regulations</a:t>
            </a:r>
          </a:p>
        </p:txBody>
      </p:sp>
      <p:sp>
        <p:nvSpPr>
          <p:cNvPr id="4" name="Slide Number Placeholder 3"/>
          <p:cNvSpPr>
            <a:spLocks noGrp="1"/>
          </p:cNvSpPr>
          <p:nvPr>
            <p:ph type="sldNum" sz="quarter" idx="12"/>
          </p:nvPr>
        </p:nvSpPr>
        <p:spPr/>
        <p:txBody>
          <a:bodyPr/>
          <a:lstStyle/>
          <a:p>
            <a:pPr>
              <a:defRPr/>
            </a:pPr>
            <a:fld id="{6940C7CE-5D5F-45D7-A957-921970383145}" type="slidenum">
              <a:rPr lang="en-US"/>
              <a:pPr>
                <a:defRPr/>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Content Placeholder 2"/>
          <p:cNvSpPr>
            <a:spLocks noGrp="1"/>
          </p:cNvSpPr>
          <p:nvPr>
            <p:ph idx="1"/>
          </p:nvPr>
        </p:nvSpPr>
        <p:spPr>
          <a:xfrm>
            <a:off x="4800600" y="1600200"/>
            <a:ext cx="4343400" cy="4953000"/>
          </a:xfrm>
        </p:spPr>
        <p:txBody>
          <a:bodyPr/>
          <a:lstStyle/>
          <a:p>
            <a:pPr eaLnBrk="1" hangingPunct="1">
              <a:buClr>
                <a:schemeClr val="tx1"/>
              </a:buClr>
            </a:pPr>
            <a:r>
              <a:rPr lang="en-US" sz="2800" dirty="0" smtClean="0"/>
              <a:t>Seattle has about 90 CSOs</a:t>
            </a:r>
          </a:p>
          <a:p>
            <a:pPr lvl="1" eaLnBrk="1" hangingPunct="1">
              <a:buClr>
                <a:schemeClr val="tx1"/>
              </a:buClr>
            </a:pPr>
            <a:r>
              <a:rPr lang="en-US" dirty="0" smtClean="0"/>
              <a:t>37 remain uncontrolled</a:t>
            </a:r>
          </a:p>
          <a:p>
            <a:pPr eaLnBrk="1" hangingPunct="1"/>
            <a:r>
              <a:rPr lang="en-US" sz="2800" dirty="0" smtClean="0"/>
              <a:t>King County has 38 CSOs</a:t>
            </a:r>
          </a:p>
          <a:p>
            <a:pPr lvl="1" eaLnBrk="1" hangingPunct="1">
              <a:buSzPct val="105000"/>
            </a:pPr>
            <a:r>
              <a:rPr lang="en-US" dirty="0" smtClean="0"/>
              <a:t>19 are controlled</a:t>
            </a:r>
          </a:p>
          <a:p>
            <a:pPr lvl="1" eaLnBrk="1" hangingPunct="1">
              <a:buClr>
                <a:srgbClr val="FFC000"/>
              </a:buClr>
            </a:pPr>
            <a:r>
              <a:rPr lang="en-US" dirty="0" smtClean="0"/>
              <a:t>5 have projects under way</a:t>
            </a:r>
          </a:p>
          <a:p>
            <a:pPr lvl="1" eaLnBrk="1" hangingPunct="1">
              <a:buClr>
                <a:srgbClr val="FF0000"/>
              </a:buClr>
            </a:pPr>
            <a:r>
              <a:rPr lang="en-US" dirty="0" smtClean="0"/>
              <a:t>14 remain uncontrolled</a:t>
            </a:r>
          </a:p>
          <a:p>
            <a:pPr lvl="1" eaLnBrk="1" hangingPunct="1">
              <a:buNone/>
            </a:pPr>
            <a:endParaRPr lang="en-US" sz="2000" dirty="0" smtClean="0"/>
          </a:p>
          <a:p>
            <a:pPr lvl="1" eaLnBrk="1" hangingPunct="1"/>
            <a:endParaRPr lang="en-US" dirty="0" smtClean="0"/>
          </a:p>
        </p:txBody>
      </p:sp>
      <p:sp>
        <p:nvSpPr>
          <p:cNvPr id="9219" name="Title 1"/>
          <p:cNvSpPr>
            <a:spLocks noGrp="1"/>
          </p:cNvSpPr>
          <p:nvPr>
            <p:ph type="title"/>
          </p:nvPr>
        </p:nvSpPr>
        <p:spPr>
          <a:xfrm>
            <a:off x="4876800" y="272844"/>
            <a:ext cx="4267200" cy="1219200"/>
          </a:xfrm>
        </p:spPr>
        <p:txBody>
          <a:bodyPr/>
          <a:lstStyle/>
          <a:p>
            <a:pPr algn="ctr" eaLnBrk="1" hangingPunct="1"/>
            <a:r>
              <a:rPr lang="en-US" sz="3200" dirty="0" smtClean="0"/>
              <a:t>Both Seattle and King County </a:t>
            </a:r>
            <a:br>
              <a:rPr lang="en-US" sz="3200" dirty="0" smtClean="0"/>
            </a:br>
            <a:r>
              <a:rPr lang="en-US" sz="3200" dirty="0" smtClean="0"/>
              <a:t>Manage CSOs</a:t>
            </a:r>
          </a:p>
        </p:txBody>
      </p:sp>
      <p:pic>
        <p:nvPicPr>
          <p:cNvPr id="9220" name="Picture 2" descr="CSO map "/>
          <p:cNvPicPr>
            <a:picLocks noChangeAspect="1" noChangeArrowheads="1"/>
          </p:cNvPicPr>
          <p:nvPr/>
        </p:nvPicPr>
        <p:blipFill>
          <a:blip r:embed="rId3" cstate="print"/>
          <a:srcRect l="3999" t="5360" r="2667" b="19225"/>
          <a:stretch>
            <a:fillRect/>
          </a:stretch>
        </p:blipFill>
        <p:spPr bwMode="auto">
          <a:xfrm>
            <a:off x="30163" y="-11113"/>
            <a:ext cx="4724400" cy="6883401"/>
          </a:xfrm>
          <a:prstGeom prst="rect">
            <a:avLst/>
          </a:prstGeom>
          <a:noFill/>
          <a:ln w="9525">
            <a:noFill/>
            <a:miter lim="800000"/>
            <a:headEnd/>
            <a:tailEnd/>
          </a:ln>
        </p:spPr>
      </p:pic>
      <p:sp>
        <p:nvSpPr>
          <p:cNvPr id="9221" name="Oval 5"/>
          <p:cNvSpPr>
            <a:spLocks noChangeArrowheads="1"/>
          </p:cNvSpPr>
          <p:nvPr/>
        </p:nvSpPr>
        <p:spPr bwMode="auto">
          <a:xfrm>
            <a:off x="1309688" y="627063"/>
            <a:ext cx="171450" cy="123825"/>
          </a:xfrm>
          <a:prstGeom prst="ellipse">
            <a:avLst/>
          </a:prstGeom>
          <a:solidFill>
            <a:srgbClr val="F79646"/>
          </a:solidFill>
          <a:ln w="12700">
            <a:solidFill>
              <a:srgbClr val="4F81BD"/>
            </a:solidFill>
            <a:prstDash val="dash"/>
            <a:round/>
            <a:headEnd/>
            <a:tailEnd/>
          </a:ln>
        </p:spPr>
        <p:txBody>
          <a:bodyPr/>
          <a:lstStyle/>
          <a:p>
            <a:endParaRPr lang="en-US">
              <a:latin typeface="Verdana" pitchFamily="34" charset="0"/>
            </a:endParaRPr>
          </a:p>
        </p:txBody>
      </p:sp>
      <p:sp>
        <p:nvSpPr>
          <p:cNvPr id="9222" name="Oval 6"/>
          <p:cNvSpPr>
            <a:spLocks noChangeArrowheads="1"/>
          </p:cNvSpPr>
          <p:nvPr/>
        </p:nvSpPr>
        <p:spPr bwMode="auto">
          <a:xfrm>
            <a:off x="1143000" y="2881313"/>
            <a:ext cx="171450" cy="123825"/>
          </a:xfrm>
          <a:prstGeom prst="ellipse">
            <a:avLst/>
          </a:prstGeom>
          <a:solidFill>
            <a:srgbClr val="F79646"/>
          </a:solidFill>
          <a:ln w="12700">
            <a:solidFill>
              <a:srgbClr val="4F81BD"/>
            </a:solidFill>
            <a:prstDash val="dash"/>
            <a:round/>
            <a:headEnd/>
            <a:tailEnd/>
          </a:ln>
        </p:spPr>
        <p:txBody>
          <a:bodyPr/>
          <a:lstStyle/>
          <a:p>
            <a:endParaRPr lang="en-US">
              <a:latin typeface="Verdana" pitchFamily="34" charset="0"/>
            </a:endParaRPr>
          </a:p>
        </p:txBody>
      </p:sp>
      <p:sp>
        <p:nvSpPr>
          <p:cNvPr id="9223" name="Oval 7"/>
          <p:cNvSpPr>
            <a:spLocks noChangeArrowheads="1"/>
          </p:cNvSpPr>
          <p:nvPr/>
        </p:nvSpPr>
        <p:spPr bwMode="auto">
          <a:xfrm>
            <a:off x="1143000" y="6110288"/>
            <a:ext cx="171450" cy="123825"/>
          </a:xfrm>
          <a:prstGeom prst="ellipse">
            <a:avLst/>
          </a:prstGeom>
          <a:solidFill>
            <a:srgbClr val="F79646"/>
          </a:solidFill>
          <a:ln w="12700">
            <a:solidFill>
              <a:srgbClr val="4F81BD"/>
            </a:solidFill>
            <a:prstDash val="dash"/>
            <a:round/>
            <a:headEnd/>
            <a:tailEnd/>
          </a:ln>
        </p:spPr>
        <p:txBody>
          <a:bodyPr/>
          <a:lstStyle/>
          <a:p>
            <a:endParaRPr lang="en-US">
              <a:latin typeface="Verdana" pitchFamily="34" charset="0"/>
            </a:endParaRPr>
          </a:p>
        </p:txBody>
      </p:sp>
      <p:sp>
        <p:nvSpPr>
          <p:cNvPr id="9224" name="Oval 7"/>
          <p:cNvSpPr>
            <a:spLocks noChangeArrowheads="1"/>
          </p:cNvSpPr>
          <p:nvPr/>
        </p:nvSpPr>
        <p:spPr bwMode="auto">
          <a:xfrm>
            <a:off x="1125538" y="5576888"/>
            <a:ext cx="171450" cy="123825"/>
          </a:xfrm>
          <a:prstGeom prst="ellipse">
            <a:avLst/>
          </a:prstGeom>
          <a:solidFill>
            <a:srgbClr val="F79646"/>
          </a:solidFill>
          <a:ln w="12700">
            <a:solidFill>
              <a:srgbClr val="4F81BD"/>
            </a:solidFill>
            <a:prstDash val="dash"/>
            <a:round/>
            <a:headEnd/>
            <a:tailEnd/>
          </a:ln>
        </p:spPr>
        <p:txBody>
          <a:bodyPr/>
          <a:lstStyle/>
          <a:p>
            <a:endParaRPr lang="en-US">
              <a:latin typeface="Verdana" pitchFamily="34" charset="0"/>
            </a:endParaRPr>
          </a:p>
        </p:txBody>
      </p:sp>
      <p:sp>
        <p:nvSpPr>
          <p:cNvPr id="9225" name="Oval 6"/>
          <p:cNvSpPr>
            <a:spLocks noChangeArrowheads="1"/>
          </p:cNvSpPr>
          <p:nvPr/>
        </p:nvSpPr>
        <p:spPr bwMode="auto">
          <a:xfrm>
            <a:off x="1524000" y="1858963"/>
            <a:ext cx="171450" cy="123825"/>
          </a:xfrm>
          <a:prstGeom prst="ellipse">
            <a:avLst/>
          </a:prstGeom>
          <a:solidFill>
            <a:srgbClr val="F79646"/>
          </a:solidFill>
          <a:ln w="12700">
            <a:solidFill>
              <a:srgbClr val="4F81BD"/>
            </a:solidFill>
            <a:prstDash val="dash"/>
            <a:round/>
            <a:headEnd/>
            <a:tailEnd/>
          </a:ln>
        </p:spPr>
        <p:txBody>
          <a:bodyPr/>
          <a:lstStyle/>
          <a:p>
            <a:endParaRPr lang="en-US">
              <a:latin typeface="Verdana" pitchFamily="34" charset="0"/>
            </a:endParaRPr>
          </a:p>
        </p:txBody>
      </p:sp>
      <p:sp>
        <p:nvSpPr>
          <p:cNvPr id="9226" name="Oval 10"/>
          <p:cNvSpPr>
            <a:spLocks noChangeArrowheads="1"/>
          </p:cNvSpPr>
          <p:nvPr/>
        </p:nvSpPr>
        <p:spPr bwMode="auto">
          <a:xfrm flipH="1" flipV="1">
            <a:off x="1784350" y="1949450"/>
            <a:ext cx="152400" cy="152400"/>
          </a:xfrm>
          <a:prstGeom prst="ellipse">
            <a:avLst/>
          </a:prstGeom>
          <a:solidFill>
            <a:srgbClr val="FF0000"/>
          </a:solidFill>
          <a:ln w="12700">
            <a:solidFill>
              <a:srgbClr val="4F81BD"/>
            </a:solidFill>
            <a:prstDash val="dash"/>
            <a:round/>
            <a:headEnd/>
            <a:tailEnd/>
          </a:ln>
        </p:spPr>
        <p:txBody>
          <a:bodyPr/>
          <a:lstStyle/>
          <a:p>
            <a:endParaRPr lang="en-US">
              <a:latin typeface="Verdana" pitchFamily="34" charset="0"/>
            </a:endParaRPr>
          </a:p>
        </p:txBody>
      </p:sp>
      <p:sp>
        <p:nvSpPr>
          <p:cNvPr id="9227" name="Oval 10"/>
          <p:cNvSpPr>
            <a:spLocks noChangeArrowheads="1"/>
          </p:cNvSpPr>
          <p:nvPr/>
        </p:nvSpPr>
        <p:spPr bwMode="auto">
          <a:xfrm flipH="1" flipV="1">
            <a:off x="1968500" y="2227263"/>
            <a:ext cx="152400" cy="152400"/>
          </a:xfrm>
          <a:prstGeom prst="ellipse">
            <a:avLst/>
          </a:prstGeom>
          <a:solidFill>
            <a:srgbClr val="FF0000"/>
          </a:solidFill>
          <a:ln w="12700">
            <a:solidFill>
              <a:srgbClr val="4F81BD"/>
            </a:solidFill>
            <a:prstDash val="dash"/>
            <a:round/>
            <a:headEnd/>
            <a:tailEnd/>
          </a:ln>
        </p:spPr>
        <p:txBody>
          <a:bodyPr/>
          <a:lstStyle/>
          <a:p>
            <a:endParaRPr lang="en-US">
              <a:latin typeface="Verdana" pitchFamily="34" charset="0"/>
            </a:endParaRPr>
          </a:p>
        </p:txBody>
      </p:sp>
      <p:sp>
        <p:nvSpPr>
          <p:cNvPr id="9228" name="Oval 10"/>
          <p:cNvSpPr>
            <a:spLocks noChangeArrowheads="1"/>
          </p:cNvSpPr>
          <p:nvPr/>
        </p:nvSpPr>
        <p:spPr bwMode="auto">
          <a:xfrm flipH="1">
            <a:off x="3155950" y="2393950"/>
            <a:ext cx="152400" cy="152400"/>
          </a:xfrm>
          <a:prstGeom prst="ellipse">
            <a:avLst/>
          </a:prstGeom>
          <a:solidFill>
            <a:srgbClr val="FF0000"/>
          </a:solidFill>
          <a:ln w="12700">
            <a:solidFill>
              <a:srgbClr val="4F81BD"/>
            </a:solidFill>
            <a:prstDash val="dash"/>
            <a:round/>
            <a:headEnd/>
            <a:tailEnd/>
          </a:ln>
        </p:spPr>
        <p:txBody>
          <a:bodyPr/>
          <a:lstStyle/>
          <a:p>
            <a:endParaRPr lang="en-US">
              <a:latin typeface="Verdana" pitchFamily="34" charset="0"/>
            </a:endParaRPr>
          </a:p>
        </p:txBody>
      </p:sp>
      <p:sp>
        <p:nvSpPr>
          <p:cNvPr id="9229" name="Oval 10"/>
          <p:cNvSpPr>
            <a:spLocks noChangeArrowheads="1"/>
          </p:cNvSpPr>
          <p:nvPr/>
        </p:nvSpPr>
        <p:spPr bwMode="auto">
          <a:xfrm flipH="1" flipV="1">
            <a:off x="2971800" y="2347913"/>
            <a:ext cx="152400" cy="152400"/>
          </a:xfrm>
          <a:prstGeom prst="ellipse">
            <a:avLst/>
          </a:prstGeom>
          <a:solidFill>
            <a:srgbClr val="FF0000"/>
          </a:solidFill>
          <a:ln w="12700">
            <a:solidFill>
              <a:srgbClr val="4F81BD"/>
            </a:solidFill>
            <a:prstDash val="dash"/>
            <a:round/>
            <a:headEnd/>
            <a:tailEnd/>
          </a:ln>
        </p:spPr>
        <p:txBody>
          <a:bodyPr/>
          <a:lstStyle/>
          <a:p>
            <a:endParaRPr lang="en-US">
              <a:latin typeface="Verdana" pitchFamily="34" charset="0"/>
            </a:endParaRPr>
          </a:p>
        </p:txBody>
      </p:sp>
      <p:sp>
        <p:nvSpPr>
          <p:cNvPr id="9230" name="Oval 10"/>
          <p:cNvSpPr>
            <a:spLocks noChangeArrowheads="1"/>
          </p:cNvSpPr>
          <p:nvPr/>
        </p:nvSpPr>
        <p:spPr bwMode="auto">
          <a:xfrm flipH="1">
            <a:off x="2438400" y="3810000"/>
            <a:ext cx="152400" cy="152400"/>
          </a:xfrm>
          <a:prstGeom prst="ellipse">
            <a:avLst/>
          </a:prstGeom>
          <a:solidFill>
            <a:srgbClr val="FF0000"/>
          </a:solidFill>
          <a:ln w="12700">
            <a:solidFill>
              <a:srgbClr val="4F81BD"/>
            </a:solidFill>
            <a:prstDash val="dash"/>
            <a:round/>
            <a:headEnd/>
            <a:tailEnd/>
          </a:ln>
        </p:spPr>
        <p:txBody>
          <a:bodyPr/>
          <a:lstStyle/>
          <a:p>
            <a:endParaRPr lang="en-US">
              <a:latin typeface="Verdana" pitchFamily="34" charset="0"/>
            </a:endParaRPr>
          </a:p>
        </p:txBody>
      </p:sp>
      <p:sp>
        <p:nvSpPr>
          <p:cNvPr id="9231" name="Oval 10"/>
          <p:cNvSpPr>
            <a:spLocks noChangeArrowheads="1"/>
          </p:cNvSpPr>
          <p:nvPr/>
        </p:nvSpPr>
        <p:spPr bwMode="auto">
          <a:xfrm flipH="1">
            <a:off x="2362200" y="4038600"/>
            <a:ext cx="130175" cy="134938"/>
          </a:xfrm>
          <a:prstGeom prst="ellipse">
            <a:avLst/>
          </a:prstGeom>
          <a:solidFill>
            <a:srgbClr val="FF0000"/>
          </a:solidFill>
          <a:ln w="12700">
            <a:solidFill>
              <a:srgbClr val="4F81BD"/>
            </a:solidFill>
            <a:prstDash val="dash"/>
            <a:round/>
            <a:headEnd/>
            <a:tailEnd/>
          </a:ln>
        </p:spPr>
        <p:txBody>
          <a:bodyPr/>
          <a:lstStyle/>
          <a:p>
            <a:endParaRPr lang="en-US">
              <a:latin typeface="Verdana" pitchFamily="34" charset="0"/>
            </a:endParaRPr>
          </a:p>
        </p:txBody>
      </p:sp>
      <p:sp>
        <p:nvSpPr>
          <p:cNvPr id="9232" name="Oval 10"/>
          <p:cNvSpPr>
            <a:spLocks noChangeArrowheads="1"/>
          </p:cNvSpPr>
          <p:nvPr/>
        </p:nvSpPr>
        <p:spPr bwMode="auto">
          <a:xfrm flipH="1" flipV="1">
            <a:off x="2286000" y="4343400"/>
            <a:ext cx="152400" cy="152400"/>
          </a:xfrm>
          <a:prstGeom prst="ellipse">
            <a:avLst/>
          </a:prstGeom>
          <a:solidFill>
            <a:srgbClr val="FF0000"/>
          </a:solidFill>
          <a:ln w="12700">
            <a:solidFill>
              <a:srgbClr val="4F81BD"/>
            </a:solidFill>
            <a:prstDash val="dash"/>
            <a:round/>
            <a:headEnd/>
            <a:tailEnd/>
          </a:ln>
        </p:spPr>
        <p:txBody>
          <a:bodyPr/>
          <a:lstStyle/>
          <a:p>
            <a:endParaRPr lang="en-US">
              <a:latin typeface="Verdana" pitchFamily="34" charset="0"/>
            </a:endParaRPr>
          </a:p>
        </p:txBody>
      </p:sp>
      <p:sp>
        <p:nvSpPr>
          <p:cNvPr id="9233" name="Oval 10"/>
          <p:cNvSpPr>
            <a:spLocks noChangeArrowheads="1"/>
          </p:cNvSpPr>
          <p:nvPr/>
        </p:nvSpPr>
        <p:spPr bwMode="auto">
          <a:xfrm flipH="1" flipV="1">
            <a:off x="2286000" y="4495800"/>
            <a:ext cx="152400" cy="152400"/>
          </a:xfrm>
          <a:prstGeom prst="ellipse">
            <a:avLst/>
          </a:prstGeom>
          <a:solidFill>
            <a:srgbClr val="FF0000"/>
          </a:solidFill>
          <a:ln w="12700">
            <a:solidFill>
              <a:srgbClr val="4F81BD"/>
            </a:solidFill>
            <a:prstDash val="dash"/>
            <a:round/>
            <a:headEnd/>
            <a:tailEnd/>
          </a:ln>
        </p:spPr>
        <p:txBody>
          <a:bodyPr/>
          <a:lstStyle/>
          <a:p>
            <a:endParaRPr lang="en-US">
              <a:latin typeface="Verdana" pitchFamily="34" charset="0"/>
            </a:endParaRPr>
          </a:p>
        </p:txBody>
      </p:sp>
      <p:sp>
        <p:nvSpPr>
          <p:cNvPr id="9234" name="Oval 10"/>
          <p:cNvSpPr>
            <a:spLocks noChangeArrowheads="1"/>
          </p:cNvSpPr>
          <p:nvPr/>
        </p:nvSpPr>
        <p:spPr bwMode="auto">
          <a:xfrm>
            <a:off x="2316163" y="5364163"/>
            <a:ext cx="152400" cy="152400"/>
          </a:xfrm>
          <a:prstGeom prst="ellipse">
            <a:avLst/>
          </a:prstGeom>
          <a:solidFill>
            <a:srgbClr val="FF0000"/>
          </a:solidFill>
          <a:ln w="12700">
            <a:solidFill>
              <a:srgbClr val="4F81BD"/>
            </a:solidFill>
            <a:prstDash val="dash"/>
            <a:round/>
            <a:headEnd/>
            <a:tailEnd/>
          </a:ln>
        </p:spPr>
        <p:txBody>
          <a:bodyPr/>
          <a:lstStyle/>
          <a:p>
            <a:endParaRPr lang="en-US">
              <a:latin typeface="Verdana" pitchFamily="34" charset="0"/>
            </a:endParaRPr>
          </a:p>
        </p:txBody>
      </p:sp>
      <p:sp>
        <p:nvSpPr>
          <p:cNvPr id="9235" name="Oval 10"/>
          <p:cNvSpPr>
            <a:spLocks noChangeArrowheads="1"/>
          </p:cNvSpPr>
          <p:nvPr/>
        </p:nvSpPr>
        <p:spPr bwMode="auto">
          <a:xfrm>
            <a:off x="2438400" y="5562600"/>
            <a:ext cx="152400" cy="152400"/>
          </a:xfrm>
          <a:prstGeom prst="ellipse">
            <a:avLst/>
          </a:prstGeom>
          <a:solidFill>
            <a:srgbClr val="FF0000"/>
          </a:solidFill>
          <a:ln w="12700">
            <a:solidFill>
              <a:srgbClr val="4F81BD"/>
            </a:solidFill>
            <a:prstDash val="dash"/>
            <a:round/>
            <a:headEnd/>
            <a:tailEnd/>
          </a:ln>
        </p:spPr>
        <p:txBody>
          <a:bodyPr/>
          <a:lstStyle/>
          <a:p>
            <a:endParaRPr lang="en-US">
              <a:latin typeface="Verdana" pitchFamily="34" charset="0"/>
            </a:endParaRPr>
          </a:p>
        </p:txBody>
      </p:sp>
      <p:sp>
        <p:nvSpPr>
          <p:cNvPr id="9236" name="Oval 10"/>
          <p:cNvSpPr>
            <a:spLocks noChangeArrowheads="1"/>
          </p:cNvSpPr>
          <p:nvPr/>
        </p:nvSpPr>
        <p:spPr bwMode="auto">
          <a:xfrm>
            <a:off x="2511425" y="5500688"/>
            <a:ext cx="152400" cy="152400"/>
          </a:xfrm>
          <a:prstGeom prst="ellipse">
            <a:avLst/>
          </a:prstGeom>
          <a:solidFill>
            <a:srgbClr val="FF0000"/>
          </a:solidFill>
          <a:ln w="12700">
            <a:solidFill>
              <a:srgbClr val="4F81BD"/>
            </a:solidFill>
            <a:prstDash val="dash"/>
            <a:round/>
            <a:headEnd/>
            <a:tailEnd/>
          </a:ln>
        </p:spPr>
        <p:txBody>
          <a:bodyPr/>
          <a:lstStyle/>
          <a:p>
            <a:endParaRPr lang="en-US">
              <a:latin typeface="Verdana" pitchFamily="34" charset="0"/>
            </a:endParaRPr>
          </a:p>
        </p:txBody>
      </p:sp>
      <p:sp>
        <p:nvSpPr>
          <p:cNvPr id="9237" name="Oval 10"/>
          <p:cNvSpPr>
            <a:spLocks noChangeArrowheads="1"/>
          </p:cNvSpPr>
          <p:nvPr/>
        </p:nvSpPr>
        <p:spPr bwMode="auto">
          <a:xfrm>
            <a:off x="2316163" y="5184775"/>
            <a:ext cx="152400" cy="152400"/>
          </a:xfrm>
          <a:prstGeom prst="ellipse">
            <a:avLst/>
          </a:prstGeom>
          <a:solidFill>
            <a:srgbClr val="FF0000"/>
          </a:solidFill>
          <a:ln w="12700">
            <a:solidFill>
              <a:srgbClr val="4F81BD"/>
            </a:solidFill>
            <a:prstDash val="dash"/>
            <a:round/>
            <a:headEnd/>
            <a:tailEnd/>
          </a:ln>
        </p:spPr>
        <p:txBody>
          <a:bodyPr/>
          <a:lstStyle/>
          <a:p>
            <a:endParaRPr lang="en-US">
              <a:latin typeface="Verdana" pitchFamily="34" charset="0"/>
            </a:endParaRPr>
          </a:p>
        </p:txBody>
      </p:sp>
      <p:sp>
        <p:nvSpPr>
          <p:cNvPr id="9238" name="Oval 10"/>
          <p:cNvSpPr>
            <a:spLocks noChangeArrowheads="1"/>
          </p:cNvSpPr>
          <p:nvPr/>
        </p:nvSpPr>
        <p:spPr bwMode="auto">
          <a:xfrm>
            <a:off x="1905000" y="4572000"/>
            <a:ext cx="152400" cy="152400"/>
          </a:xfrm>
          <a:prstGeom prst="ellipse">
            <a:avLst/>
          </a:prstGeom>
          <a:solidFill>
            <a:srgbClr val="FF0000"/>
          </a:solidFill>
          <a:ln w="12700">
            <a:solidFill>
              <a:srgbClr val="4F81BD"/>
            </a:solidFill>
            <a:prstDash val="dash"/>
            <a:round/>
            <a:headEnd/>
            <a:tailEnd/>
          </a:ln>
        </p:spPr>
        <p:txBody>
          <a:bodyPr/>
          <a:lstStyle/>
          <a:p>
            <a:endParaRPr lang="en-US">
              <a:latin typeface="Verdana" pitchFamily="34" charset="0"/>
            </a:endParaRPr>
          </a:p>
        </p:txBody>
      </p:sp>
      <p:sp>
        <p:nvSpPr>
          <p:cNvPr id="9239" name="Oval 10"/>
          <p:cNvSpPr>
            <a:spLocks noChangeArrowheads="1"/>
          </p:cNvSpPr>
          <p:nvPr/>
        </p:nvSpPr>
        <p:spPr bwMode="auto">
          <a:xfrm flipH="1" flipV="1">
            <a:off x="2286000" y="4876800"/>
            <a:ext cx="152400" cy="152400"/>
          </a:xfrm>
          <a:prstGeom prst="ellipse">
            <a:avLst/>
          </a:prstGeom>
          <a:solidFill>
            <a:srgbClr val="FF0000"/>
          </a:solidFill>
          <a:ln w="12700">
            <a:solidFill>
              <a:srgbClr val="4F81BD"/>
            </a:solidFill>
            <a:prstDash val="dash"/>
            <a:round/>
            <a:headEnd/>
            <a:tailEnd/>
          </a:ln>
        </p:spPr>
        <p:txBody>
          <a:bodyPr/>
          <a:lstStyle/>
          <a:p>
            <a:endParaRPr lang="en-US">
              <a:latin typeface="Verdana" pitchFamily="34" charset="0"/>
            </a:endParaRPr>
          </a:p>
        </p:txBody>
      </p:sp>
      <p:sp>
        <p:nvSpPr>
          <p:cNvPr id="32" name="Slide Number Placeholder 31"/>
          <p:cNvSpPr>
            <a:spLocks noGrp="1"/>
          </p:cNvSpPr>
          <p:nvPr>
            <p:ph type="sldNum" sz="quarter" idx="12"/>
          </p:nvPr>
        </p:nvSpPr>
        <p:spPr/>
        <p:txBody>
          <a:bodyPr/>
          <a:lstStyle/>
          <a:p>
            <a:pPr>
              <a:defRPr/>
            </a:pPr>
            <a:fld id="{A9BB3ABC-C7E4-4605-950C-8CE078CE5F80}" type="slidenum">
              <a:rPr lang="en-US"/>
              <a:pPr>
                <a:defRPr/>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742950"/>
          </a:xfrm>
        </p:spPr>
        <p:txBody>
          <a:bodyPr>
            <a:normAutofit fontScale="90000"/>
          </a:bodyPr>
          <a:lstStyle/>
          <a:p>
            <a:pPr eaLnBrk="1" fontAlgn="auto" hangingPunct="1">
              <a:spcAft>
                <a:spcPts val="0"/>
              </a:spcAft>
              <a:defRPr/>
            </a:pPr>
            <a:r>
              <a:rPr lang="en-US" dirty="0" smtClean="0"/>
              <a:t>Policy Guidance</a:t>
            </a:r>
            <a:endParaRPr lang="en-US" dirty="0"/>
          </a:p>
        </p:txBody>
      </p:sp>
      <p:sp>
        <p:nvSpPr>
          <p:cNvPr id="10243" name="Content Placeholder 2"/>
          <p:cNvSpPr>
            <a:spLocks noGrp="1"/>
          </p:cNvSpPr>
          <p:nvPr>
            <p:ph idx="1"/>
          </p:nvPr>
        </p:nvSpPr>
        <p:spPr>
          <a:xfrm>
            <a:off x="457200" y="1676400"/>
            <a:ext cx="8229600" cy="4876800"/>
          </a:xfrm>
        </p:spPr>
        <p:txBody>
          <a:bodyPr/>
          <a:lstStyle/>
          <a:p>
            <a:pPr eaLnBrk="1" hangingPunct="1"/>
            <a:r>
              <a:rPr lang="en-US" dirty="0" smtClean="0"/>
              <a:t>Regional Wastewater Services Plan CSO Control Policies – King County Code 28.86.080</a:t>
            </a:r>
          </a:p>
          <a:p>
            <a:pPr lvl="1" eaLnBrk="1" hangingPunct="1"/>
            <a:r>
              <a:rPr lang="en-US" dirty="0" smtClean="0"/>
              <a:t>Public input helped shape policies</a:t>
            </a:r>
          </a:p>
          <a:p>
            <a:pPr lvl="1" eaLnBrk="1" hangingPunct="1"/>
            <a:r>
              <a:rPr lang="en-US" dirty="0" smtClean="0"/>
              <a:t>Directs County to control CSOs to state standard by 2030</a:t>
            </a:r>
          </a:p>
          <a:p>
            <a:pPr lvl="1" eaLnBrk="1" hangingPunct="1"/>
            <a:r>
              <a:rPr lang="en-US" dirty="0" smtClean="0"/>
              <a:t>Sets priority to protect public health</a:t>
            </a:r>
          </a:p>
          <a:p>
            <a:pPr lvl="1" eaLnBrk="1" hangingPunct="1"/>
            <a:r>
              <a:rPr lang="en-US" dirty="0" smtClean="0"/>
              <a:t>Promotes coordination with Seattle</a:t>
            </a:r>
          </a:p>
          <a:p>
            <a:pPr lvl="1" eaLnBrk="1" hangingPunct="1"/>
            <a:r>
              <a:rPr lang="en-US" dirty="0" smtClean="0"/>
              <a:t>Requires periodic assessment and review of CSO control program</a:t>
            </a:r>
          </a:p>
        </p:txBody>
      </p:sp>
      <p:sp>
        <p:nvSpPr>
          <p:cNvPr id="4" name="Slide Number Placeholder 3"/>
          <p:cNvSpPr>
            <a:spLocks noGrp="1"/>
          </p:cNvSpPr>
          <p:nvPr>
            <p:ph type="sldNum" sz="quarter" idx="12"/>
          </p:nvPr>
        </p:nvSpPr>
        <p:spPr/>
        <p:txBody>
          <a:bodyPr/>
          <a:lstStyle/>
          <a:p>
            <a:pPr>
              <a:defRPr/>
            </a:pPr>
            <a:fld id="{2C2D7097-A1E5-41E9-80B8-1C11F5ED0475}" type="slidenum">
              <a:rPr lang="en-US"/>
              <a:pPr>
                <a:defRPr/>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27075"/>
          </a:xfrm>
        </p:spPr>
        <p:txBody>
          <a:bodyPr>
            <a:normAutofit fontScale="90000"/>
          </a:bodyPr>
          <a:lstStyle/>
          <a:p>
            <a:pPr algn="ctr" eaLnBrk="1" fontAlgn="auto" hangingPunct="1">
              <a:spcAft>
                <a:spcPts val="0"/>
              </a:spcAft>
              <a:defRPr/>
            </a:pPr>
            <a:r>
              <a:rPr lang="en-US" dirty="0" smtClean="0"/>
              <a:t>Progress Made to Date</a:t>
            </a:r>
            <a:endParaRPr lang="en-US" dirty="0"/>
          </a:p>
        </p:txBody>
      </p:sp>
      <p:pic>
        <p:nvPicPr>
          <p:cNvPr id="11267" name="Picture 4" descr="4.2 - Cyclone with inset.jpg"/>
          <p:cNvPicPr>
            <a:picLocks noChangeAspect="1"/>
          </p:cNvPicPr>
          <p:nvPr/>
        </p:nvPicPr>
        <p:blipFill>
          <a:blip r:embed="rId3" cstate="print"/>
          <a:srcRect l="3479" t="7503" r="10709" b="2457"/>
          <a:stretch>
            <a:fillRect/>
          </a:stretch>
        </p:blipFill>
        <p:spPr bwMode="auto">
          <a:xfrm>
            <a:off x="112713" y="1143000"/>
            <a:ext cx="6013450" cy="4876800"/>
          </a:xfrm>
          <a:prstGeom prst="rect">
            <a:avLst/>
          </a:prstGeom>
          <a:noFill/>
          <a:ln w="9525">
            <a:solidFill>
              <a:schemeClr val="accent1"/>
            </a:solidFill>
            <a:miter lim="800000"/>
            <a:headEnd/>
            <a:tailEnd/>
          </a:ln>
        </p:spPr>
      </p:pic>
      <p:grpSp>
        <p:nvGrpSpPr>
          <p:cNvPr id="3" name="Group 4"/>
          <p:cNvGrpSpPr>
            <a:grpSpLocks/>
          </p:cNvGrpSpPr>
          <p:nvPr/>
        </p:nvGrpSpPr>
        <p:grpSpPr bwMode="auto">
          <a:xfrm>
            <a:off x="762000" y="917573"/>
            <a:ext cx="8164513" cy="2979738"/>
            <a:chOff x="387" y="698"/>
            <a:chExt cx="5125" cy="1877"/>
          </a:xfrm>
        </p:grpSpPr>
        <p:sp>
          <p:nvSpPr>
            <p:cNvPr id="11275" name="Line 28"/>
            <p:cNvSpPr>
              <a:spLocks noChangeShapeType="1"/>
            </p:cNvSpPr>
            <p:nvPr/>
          </p:nvSpPr>
          <p:spPr bwMode="auto">
            <a:xfrm>
              <a:off x="387" y="1038"/>
              <a:ext cx="0" cy="600"/>
            </a:xfrm>
            <a:prstGeom prst="line">
              <a:avLst/>
            </a:prstGeom>
            <a:noFill/>
            <a:ln w="57150">
              <a:solidFill>
                <a:srgbClr val="FF0000"/>
              </a:solidFill>
              <a:round/>
              <a:headEnd/>
              <a:tailEnd type="triangle" w="med" len="med"/>
            </a:ln>
          </p:spPr>
          <p:txBody>
            <a:bodyPr wrap="none" anchor="ctr"/>
            <a:lstStyle/>
            <a:p>
              <a:endParaRPr lang="en-US"/>
            </a:p>
          </p:txBody>
        </p:sp>
        <p:sp>
          <p:nvSpPr>
            <p:cNvPr id="7" name="Text Box 31"/>
            <p:cNvSpPr txBox="1">
              <a:spLocks noChangeArrowheads="1"/>
            </p:cNvSpPr>
            <p:nvPr/>
          </p:nvSpPr>
          <p:spPr bwMode="auto">
            <a:xfrm>
              <a:off x="3640" y="698"/>
              <a:ext cx="1872" cy="1877"/>
            </a:xfrm>
            <a:prstGeom prst="rect">
              <a:avLst/>
            </a:prstGeom>
            <a:noFill/>
            <a:ln w="9525">
              <a:noFill/>
              <a:miter lim="800000"/>
              <a:headEnd/>
              <a:tailEnd/>
            </a:ln>
            <a:effectLst/>
          </p:spPr>
          <p:txBody>
            <a:bodyPr>
              <a:spAutoFit/>
            </a:bodyPr>
            <a:lstStyle/>
            <a:p>
              <a:pPr marL="457200" indent="-220663" fontAlgn="auto">
                <a:lnSpc>
                  <a:spcPct val="90000"/>
                </a:lnSpc>
                <a:spcBef>
                  <a:spcPct val="20000"/>
                </a:spcBef>
                <a:spcAft>
                  <a:spcPts val="0"/>
                </a:spcAft>
                <a:buClr>
                  <a:srgbClr val="00B0F0"/>
                </a:buClr>
                <a:buSzPct val="125000"/>
                <a:buFont typeface="Arial" pitchFamily="34" charset="0"/>
                <a:buChar char="•"/>
                <a:defRPr/>
              </a:pPr>
              <a:r>
                <a:rPr lang="en-US" dirty="0">
                  <a:latin typeface="+mn-lt"/>
                </a:rPr>
                <a:t>Historically, 20-30 billion gallons of wastewater  released to waterways each year</a:t>
              </a:r>
            </a:p>
            <a:p>
              <a:pPr marL="457200" indent="-220663" fontAlgn="auto">
                <a:lnSpc>
                  <a:spcPct val="90000"/>
                </a:lnSpc>
                <a:spcBef>
                  <a:spcPct val="20000"/>
                </a:spcBef>
                <a:spcAft>
                  <a:spcPts val="0"/>
                </a:spcAft>
                <a:buClr>
                  <a:srgbClr val="00B0F0"/>
                </a:buClr>
                <a:buSzPct val="125000"/>
                <a:buFont typeface="Arial" pitchFamily="34" charset="0"/>
                <a:buChar char="•"/>
                <a:defRPr/>
              </a:pPr>
              <a:r>
                <a:rPr lang="en-US" dirty="0">
                  <a:latin typeface="+mn-lt"/>
                </a:rPr>
                <a:t>Sewage overflows have been reduced since Metro was formed in 1958.</a:t>
              </a:r>
            </a:p>
            <a:p>
              <a:pPr marL="457200" indent="-346075" fontAlgn="auto">
                <a:lnSpc>
                  <a:spcPct val="90000"/>
                </a:lnSpc>
                <a:spcBef>
                  <a:spcPct val="20000"/>
                </a:spcBef>
                <a:spcAft>
                  <a:spcPts val="0"/>
                </a:spcAft>
                <a:buFontTx/>
                <a:buChar char="•"/>
                <a:defRPr/>
              </a:pPr>
              <a:endParaRPr lang="en-US" sz="2000" dirty="0">
                <a:latin typeface="+mn-lt"/>
              </a:endParaRPr>
            </a:p>
          </p:txBody>
        </p:sp>
      </p:grpSp>
      <p:sp>
        <p:nvSpPr>
          <p:cNvPr id="10" name="Line 5"/>
          <p:cNvSpPr>
            <a:spLocks noChangeShapeType="1"/>
          </p:cNvSpPr>
          <p:nvPr/>
        </p:nvSpPr>
        <p:spPr bwMode="auto">
          <a:xfrm>
            <a:off x="4419600" y="4800600"/>
            <a:ext cx="25400" cy="558800"/>
          </a:xfrm>
          <a:prstGeom prst="line">
            <a:avLst/>
          </a:prstGeom>
          <a:noFill/>
          <a:ln w="57150">
            <a:solidFill>
              <a:srgbClr val="FF0000"/>
            </a:solidFill>
            <a:round/>
            <a:headEnd/>
            <a:tailEnd type="triangle" w="med" len="med"/>
          </a:ln>
        </p:spPr>
        <p:txBody>
          <a:bodyPr wrap="none" anchor="ctr"/>
          <a:lstStyle/>
          <a:p>
            <a:endParaRPr lang="en-US"/>
          </a:p>
        </p:txBody>
      </p:sp>
      <p:sp>
        <p:nvSpPr>
          <p:cNvPr id="12" name="TextBox 11"/>
          <p:cNvSpPr txBox="1"/>
          <p:nvPr/>
        </p:nvSpPr>
        <p:spPr>
          <a:xfrm>
            <a:off x="5943600" y="3525123"/>
            <a:ext cx="3200400" cy="2114425"/>
          </a:xfrm>
          <a:prstGeom prst="rect">
            <a:avLst/>
          </a:prstGeom>
          <a:noFill/>
        </p:spPr>
        <p:txBody>
          <a:bodyPr>
            <a:spAutoFit/>
          </a:bodyPr>
          <a:lstStyle/>
          <a:p>
            <a:pPr marL="457200" indent="-220663" fontAlgn="auto">
              <a:lnSpc>
                <a:spcPct val="90000"/>
              </a:lnSpc>
              <a:spcBef>
                <a:spcPct val="20000"/>
              </a:spcBef>
              <a:spcAft>
                <a:spcPts val="0"/>
              </a:spcAft>
              <a:buClr>
                <a:srgbClr val="00B0F0"/>
              </a:buClr>
              <a:buSzPct val="125000"/>
              <a:buFont typeface="Arial" pitchFamily="34" charset="0"/>
              <a:buChar char="•"/>
              <a:defRPr/>
            </a:pPr>
            <a:r>
              <a:rPr lang="en-US" dirty="0">
                <a:latin typeface="+mn-lt"/>
              </a:rPr>
              <a:t>Since the 1980s, CSOs have been reduced by </a:t>
            </a:r>
            <a:r>
              <a:rPr lang="en-US" dirty="0" smtClean="0">
                <a:latin typeface="+mn-lt"/>
              </a:rPr>
              <a:t>~60</a:t>
            </a:r>
            <a:r>
              <a:rPr lang="en-US" dirty="0">
                <a:latin typeface="+mn-lt"/>
              </a:rPr>
              <a:t>% from 2.4 billion gallons per year to </a:t>
            </a:r>
            <a:r>
              <a:rPr lang="en-US" dirty="0" smtClean="0">
                <a:latin typeface="+mn-lt"/>
              </a:rPr>
              <a:t>~800 </a:t>
            </a:r>
            <a:r>
              <a:rPr lang="en-US" dirty="0">
                <a:latin typeface="+mn-lt"/>
              </a:rPr>
              <a:t>million gallons per year </a:t>
            </a:r>
          </a:p>
          <a:p>
            <a:pPr fontAlgn="auto">
              <a:spcBef>
                <a:spcPts val="0"/>
              </a:spcBef>
              <a:spcAft>
                <a:spcPts val="0"/>
              </a:spcAft>
              <a:defRPr/>
            </a:pPr>
            <a:endParaRPr lang="en-US" dirty="0">
              <a:latin typeface="+mn-lt"/>
            </a:endParaRPr>
          </a:p>
        </p:txBody>
      </p:sp>
      <p:sp>
        <p:nvSpPr>
          <p:cNvPr id="13" name="Line 5"/>
          <p:cNvSpPr>
            <a:spLocks noChangeShapeType="1"/>
          </p:cNvSpPr>
          <p:nvPr/>
        </p:nvSpPr>
        <p:spPr bwMode="auto">
          <a:xfrm>
            <a:off x="2286000" y="4572000"/>
            <a:ext cx="0" cy="685800"/>
          </a:xfrm>
          <a:prstGeom prst="line">
            <a:avLst/>
          </a:prstGeom>
          <a:noFill/>
          <a:ln w="57150">
            <a:solidFill>
              <a:srgbClr val="FF0000"/>
            </a:solidFill>
            <a:round/>
            <a:headEnd/>
            <a:tailEnd type="triangle" w="med" len="med"/>
          </a:ln>
        </p:spPr>
        <p:txBody>
          <a:bodyPr wrap="none" anchor="ctr"/>
          <a:lstStyle/>
          <a:p>
            <a:endParaRPr lang="en-US"/>
          </a:p>
        </p:txBody>
      </p:sp>
      <p:sp>
        <p:nvSpPr>
          <p:cNvPr id="14" name="TextBox 13"/>
          <p:cNvSpPr txBox="1"/>
          <p:nvPr/>
        </p:nvSpPr>
        <p:spPr>
          <a:xfrm>
            <a:off x="5943600" y="5330413"/>
            <a:ext cx="2895600" cy="1616075"/>
          </a:xfrm>
          <a:prstGeom prst="rect">
            <a:avLst/>
          </a:prstGeom>
          <a:noFill/>
        </p:spPr>
        <p:txBody>
          <a:bodyPr>
            <a:spAutoFit/>
          </a:bodyPr>
          <a:lstStyle/>
          <a:p>
            <a:pPr marL="457200" indent="-220663" fontAlgn="auto">
              <a:lnSpc>
                <a:spcPct val="90000"/>
              </a:lnSpc>
              <a:spcBef>
                <a:spcPct val="20000"/>
              </a:spcBef>
              <a:spcAft>
                <a:spcPts val="0"/>
              </a:spcAft>
              <a:buClr>
                <a:srgbClr val="00B0F0"/>
              </a:buClr>
              <a:buSzPct val="125000"/>
              <a:buFont typeface="Arial" pitchFamily="34" charset="0"/>
              <a:buChar char="•"/>
              <a:defRPr/>
            </a:pPr>
            <a:r>
              <a:rPr lang="en-US" dirty="0">
                <a:latin typeface="+mn-lt"/>
              </a:rPr>
              <a:t>Completing the RWSP CSO control program leads to all CSOs meeting the State standard</a:t>
            </a:r>
          </a:p>
          <a:p>
            <a:pPr fontAlgn="auto">
              <a:spcBef>
                <a:spcPts val="0"/>
              </a:spcBef>
              <a:spcAft>
                <a:spcPts val="0"/>
              </a:spcAft>
              <a:defRPr/>
            </a:pPr>
            <a:endParaRPr lang="en-US" dirty="0">
              <a:latin typeface="+mn-lt"/>
            </a:endParaRPr>
          </a:p>
        </p:txBody>
      </p:sp>
      <p:sp>
        <p:nvSpPr>
          <p:cNvPr id="15" name="Line 28"/>
          <p:cNvSpPr>
            <a:spLocks noChangeShapeType="1"/>
          </p:cNvSpPr>
          <p:nvPr/>
        </p:nvSpPr>
        <p:spPr bwMode="auto">
          <a:xfrm flipH="1" flipV="1">
            <a:off x="5638800" y="3124200"/>
            <a:ext cx="609600" cy="1752600"/>
          </a:xfrm>
          <a:prstGeom prst="line">
            <a:avLst/>
          </a:prstGeom>
          <a:noFill/>
          <a:ln w="57150">
            <a:solidFill>
              <a:srgbClr val="FF0000"/>
            </a:solidFill>
            <a:round/>
            <a:headEnd/>
            <a:tailEnd type="triangle" w="med" len="med"/>
          </a:ln>
        </p:spPr>
        <p:txBody>
          <a:bodyPr wrap="none" anchor="ctr"/>
          <a:lstStyle/>
          <a:p>
            <a:endParaRPr lang="en-US"/>
          </a:p>
        </p:txBody>
      </p:sp>
      <p:sp>
        <p:nvSpPr>
          <p:cNvPr id="16" name="Slide Number Placeholder 15"/>
          <p:cNvSpPr>
            <a:spLocks noGrp="1"/>
          </p:cNvSpPr>
          <p:nvPr>
            <p:ph type="sldNum" sz="quarter" idx="12"/>
          </p:nvPr>
        </p:nvSpPr>
        <p:spPr/>
        <p:txBody>
          <a:bodyPr/>
          <a:lstStyle/>
          <a:p>
            <a:pPr>
              <a:defRPr/>
            </a:pPr>
            <a:fld id="{D5C729EC-A479-487E-AB4D-8B14D67946D9}" type="slidenum">
              <a:rPr lang="en-US"/>
              <a:pPr>
                <a:defRPr/>
              </a:pPr>
              <a:t>9</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13" grpId="0" animBg="1"/>
      <p:bldP spid="14" grpId="0"/>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152400" y="1447800"/>
            <a:ext cx="8458200" cy="457200"/>
          </a:xfrm>
        </p:spPr>
        <p:txBody>
          <a:bodyPr/>
          <a:lstStyle/>
          <a:p>
            <a:pPr algn="ctr" eaLnBrk="1" hangingPunct="1"/>
            <a:r>
              <a:rPr lang="en-US" sz="4000" dirty="0" smtClean="0"/>
              <a:t>Reduction in CSO Events </a:t>
            </a:r>
            <a:r>
              <a:rPr lang="en-US" sz="3600" dirty="0" smtClean="0"/>
              <a:t/>
            </a:r>
            <a:br>
              <a:rPr lang="en-US" sz="3600" dirty="0" smtClean="0"/>
            </a:br>
            <a:endParaRPr lang="en-US" sz="3600" dirty="0" smtClean="0"/>
          </a:p>
        </p:txBody>
      </p:sp>
      <p:sp>
        <p:nvSpPr>
          <p:cNvPr id="4" name="Slide Number Placeholder 3"/>
          <p:cNvSpPr>
            <a:spLocks noGrp="1"/>
          </p:cNvSpPr>
          <p:nvPr>
            <p:ph type="sldNum" sz="quarter" idx="12"/>
          </p:nvPr>
        </p:nvSpPr>
        <p:spPr/>
        <p:txBody>
          <a:bodyPr/>
          <a:lstStyle/>
          <a:p>
            <a:pPr>
              <a:defRPr/>
            </a:pPr>
            <a:fld id="{149EE9A9-F76E-4BCC-8603-3258FDDE3C57}" type="slidenum">
              <a:rPr lang="en-US"/>
              <a:pPr>
                <a:defRPr/>
              </a:pPr>
              <a:t>10</a:t>
            </a:fld>
            <a:endParaRPr lang="en-US"/>
          </a:p>
        </p:txBody>
      </p:sp>
      <p:sp>
        <p:nvSpPr>
          <p:cNvPr id="6" name="Content Placeholder 5"/>
          <p:cNvSpPr>
            <a:spLocks noGrp="1"/>
          </p:cNvSpPr>
          <p:nvPr>
            <p:ph idx="1"/>
          </p:nvPr>
        </p:nvSpPr>
        <p:spPr>
          <a:xfrm>
            <a:off x="457200" y="1600200"/>
            <a:ext cx="8229600" cy="4800600"/>
          </a:xfrm>
        </p:spPr>
        <p:txBody>
          <a:bodyPr/>
          <a:lstStyle/>
          <a:p>
            <a:r>
              <a:rPr lang="en-US" dirty="0" smtClean="0"/>
              <a:t>19 CSO locations controlled</a:t>
            </a:r>
          </a:p>
          <a:p>
            <a:pPr lvl="1"/>
            <a:r>
              <a:rPr lang="en-US" dirty="0" smtClean="0"/>
              <a:t>Reduced CSO events from ~135 per year to 19 or less per year </a:t>
            </a:r>
          </a:p>
          <a:p>
            <a:r>
              <a:rPr lang="en-US" dirty="0" smtClean="0"/>
              <a:t>5 CSO locations with control projects under way</a:t>
            </a:r>
          </a:p>
          <a:p>
            <a:pPr lvl="1"/>
            <a:r>
              <a:rPr lang="en-US" dirty="0" smtClean="0"/>
              <a:t>CSO events will be reduced from ~70 per year to 5 or less per year</a:t>
            </a:r>
          </a:p>
          <a:p>
            <a:r>
              <a:rPr lang="en-US" dirty="0" smtClean="0"/>
              <a:t>14 CSO locations in WTD Recommended CSO Control Plan</a:t>
            </a:r>
          </a:p>
          <a:p>
            <a:pPr lvl="1"/>
            <a:r>
              <a:rPr lang="en-US" dirty="0" smtClean="0"/>
              <a:t>Completion of plan will reduce CSO events from ~270 per year to 14 or less per year</a:t>
            </a:r>
          </a:p>
          <a:p>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Content Placeholder 2"/>
          <p:cNvSpPr>
            <a:spLocks noGrp="1"/>
          </p:cNvSpPr>
          <p:nvPr>
            <p:ph idx="1"/>
          </p:nvPr>
        </p:nvSpPr>
        <p:spPr>
          <a:xfrm>
            <a:off x="4953000" y="304800"/>
            <a:ext cx="3962400" cy="6400800"/>
          </a:xfrm>
        </p:spPr>
        <p:txBody>
          <a:bodyPr/>
          <a:lstStyle/>
          <a:p>
            <a:pPr eaLnBrk="1" hangingPunct="1"/>
            <a:r>
              <a:rPr lang="en-US" sz="2800" b="1" dirty="0" smtClean="0"/>
              <a:t>Five CSO Control projects under way</a:t>
            </a:r>
          </a:p>
          <a:p>
            <a:pPr lvl="1" eaLnBrk="1" hangingPunct="1">
              <a:buClr>
                <a:srgbClr val="FFC000"/>
              </a:buClr>
            </a:pPr>
            <a:r>
              <a:rPr lang="en-US" sz="2800" dirty="0" smtClean="0"/>
              <a:t>North Beach</a:t>
            </a:r>
          </a:p>
          <a:p>
            <a:pPr lvl="1" eaLnBrk="1" hangingPunct="1">
              <a:buClr>
                <a:srgbClr val="FFC000"/>
              </a:buClr>
            </a:pPr>
            <a:r>
              <a:rPr lang="en-US" sz="2800" dirty="0" smtClean="0"/>
              <a:t>Ballard</a:t>
            </a:r>
          </a:p>
          <a:p>
            <a:pPr lvl="1" eaLnBrk="1" hangingPunct="1">
              <a:buClr>
                <a:srgbClr val="FFC000"/>
              </a:buClr>
            </a:pPr>
            <a:r>
              <a:rPr lang="en-US" sz="2800" dirty="0" smtClean="0"/>
              <a:t>Magnolia </a:t>
            </a:r>
          </a:p>
          <a:p>
            <a:pPr lvl="1" eaLnBrk="1" hangingPunct="1">
              <a:buClr>
                <a:srgbClr val="FFC000"/>
              </a:buClr>
            </a:pPr>
            <a:r>
              <a:rPr lang="en-US" sz="2800" dirty="0" smtClean="0"/>
              <a:t>Murray</a:t>
            </a:r>
          </a:p>
          <a:p>
            <a:pPr lvl="1" eaLnBrk="1" hangingPunct="1">
              <a:buClr>
                <a:srgbClr val="FFC000"/>
              </a:buClr>
            </a:pPr>
            <a:r>
              <a:rPr lang="en-US" sz="2800" dirty="0" smtClean="0"/>
              <a:t>Barton</a:t>
            </a:r>
          </a:p>
        </p:txBody>
      </p:sp>
      <p:pic>
        <p:nvPicPr>
          <p:cNvPr id="13315" name="Picture 3"/>
          <p:cNvPicPr>
            <a:picLocks noChangeAspect="1" noChangeArrowheads="1"/>
          </p:cNvPicPr>
          <p:nvPr/>
        </p:nvPicPr>
        <p:blipFill>
          <a:blip r:embed="rId3" cstate="print"/>
          <a:srcRect l="5310" t="8020" r="4425" b="18797"/>
          <a:stretch>
            <a:fillRect/>
          </a:stretch>
        </p:blipFill>
        <p:spPr bwMode="auto">
          <a:xfrm>
            <a:off x="0" y="0"/>
            <a:ext cx="4800600" cy="6858000"/>
          </a:xfrm>
          <a:prstGeom prst="rect">
            <a:avLst/>
          </a:prstGeom>
          <a:noFill/>
          <a:ln w="9525">
            <a:noFill/>
            <a:miter lim="800000"/>
            <a:headEnd/>
            <a:tailEnd/>
          </a:ln>
        </p:spPr>
      </p:pic>
      <p:sp>
        <p:nvSpPr>
          <p:cNvPr id="10" name="Oval 9"/>
          <p:cNvSpPr/>
          <p:nvPr/>
        </p:nvSpPr>
        <p:spPr>
          <a:xfrm>
            <a:off x="1219200" y="457200"/>
            <a:ext cx="228600" cy="228600"/>
          </a:xfrm>
          <a:prstGeom prst="ellipse">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Oval 10"/>
          <p:cNvSpPr/>
          <p:nvPr/>
        </p:nvSpPr>
        <p:spPr>
          <a:xfrm>
            <a:off x="1447800" y="1600200"/>
            <a:ext cx="228600" cy="228600"/>
          </a:xfrm>
          <a:prstGeom prst="ellipse">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Oval 13"/>
          <p:cNvSpPr/>
          <p:nvPr/>
        </p:nvSpPr>
        <p:spPr>
          <a:xfrm>
            <a:off x="1143000" y="2667000"/>
            <a:ext cx="228600" cy="228600"/>
          </a:xfrm>
          <a:prstGeom prst="ellipse">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6" name="Oval 15"/>
          <p:cNvSpPr/>
          <p:nvPr/>
        </p:nvSpPr>
        <p:spPr>
          <a:xfrm>
            <a:off x="1143000" y="5486400"/>
            <a:ext cx="228600" cy="228600"/>
          </a:xfrm>
          <a:prstGeom prst="ellipse">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7" name="Oval 16"/>
          <p:cNvSpPr/>
          <p:nvPr/>
        </p:nvSpPr>
        <p:spPr>
          <a:xfrm>
            <a:off x="1143000" y="6019800"/>
            <a:ext cx="228600" cy="228600"/>
          </a:xfrm>
          <a:prstGeom prst="ellipse">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Slide Number Placeholder 8"/>
          <p:cNvSpPr>
            <a:spLocks noGrp="1"/>
          </p:cNvSpPr>
          <p:nvPr>
            <p:ph type="sldNum" sz="quarter" idx="12"/>
          </p:nvPr>
        </p:nvSpPr>
        <p:spPr/>
        <p:txBody>
          <a:bodyPr/>
          <a:lstStyle/>
          <a:p>
            <a:pPr>
              <a:defRPr/>
            </a:pPr>
            <a:fld id="{CFB1693A-8B01-4684-8067-A0652A58497C}" type="slidenum">
              <a:rPr lang="en-US"/>
              <a:pPr>
                <a:defRPr/>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338" name="Content Placeholder 3" descr="120221_NorthBeach_ProjectArea[1].jpg"/>
          <p:cNvPicPr>
            <a:picLocks noGrp="1" noChangeAspect="1"/>
          </p:cNvPicPr>
          <p:nvPr>
            <p:ph idx="1"/>
          </p:nvPr>
        </p:nvPicPr>
        <p:blipFill>
          <a:blip r:embed="rId3" cstate="print"/>
          <a:srcRect l="2872" t="2477" r="2383" b="13306"/>
          <a:stretch>
            <a:fillRect/>
          </a:stretch>
        </p:blipFill>
        <p:spPr>
          <a:xfrm>
            <a:off x="0" y="441325"/>
            <a:ext cx="8431213" cy="5791200"/>
          </a:xfrm>
        </p:spPr>
      </p:pic>
      <p:sp>
        <p:nvSpPr>
          <p:cNvPr id="14339" name="TextBox 4"/>
          <p:cNvSpPr txBox="1">
            <a:spLocks noChangeArrowheads="1"/>
          </p:cNvSpPr>
          <p:nvPr/>
        </p:nvSpPr>
        <p:spPr bwMode="auto">
          <a:xfrm>
            <a:off x="5410200" y="46038"/>
            <a:ext cx="3733800" cy="2154237"/>
          </a:xfrm>
          <a:prstGeom prst="rect">
            <a:avLst/>
          </a:prstGeom>
          <a:solidFill>
            <a:schemeClr val="bg1"/>
          </a:solidFill>
          <a:ln w="9525">
            <a:solidFill>
              <a:schemeClr val="tx1"/>
            </a:solidFill>
            <a:miter lim="800000"/>
            <a:headEnd/>
            <a:tailEnd/>
          </a:ln>
        </p:spPr>
        <p:txBody>
          <a:bodyPr>
            <a:spAutoFit/>
          </a:bodyPr>
          <a:lstStyle/>
          <a:p>
            <a:pPr algn="ctr"/>
            <a:r>
              <a:rPr lang="en-US" sz="2800">
                <a:latin typeface="Verdana" pitchFamily="34" charset="0"/>
              </a:rPr>
              <a:t>North Beach CSO Control Project</a:t>
            </a:r>
          </a:p>
          <a:p>
            <a:pPr lvl="1" indent="-246063">
              <a:buFont typeface="Wingdings 2" pitchFamily="18" charset="2"/>
              <a:buChar char=""/>
            </a:pPr>
            <a:r>
              <a:rPr lang="en-US" sz="2000">
                <a:latin typeface="Verdana" pitchFamily="34" charset="0"/>
              </a:rPr>
              <a:t>2 parallel 11 ft x 230 ft storage pipes</a:t>
            </a:r>
          </a:p>
          <a:p>
            <a:pPr lvl="1" indent="-246063">
              <a:buFont typeface="Wingdings 2" pitchFamily="18" charset="2"/>
              <a:buChar char=""/>
            </a:pPr>
            <a:r>
              <a:rPr lang="en-US" sz="2000">
                <a:latin typeface="Verdana" pitchFamily="34" charset="0"/>
              </a:rPr>
              <a:t>Complete in 2015</a:t>
            </a:r>
          </a:p>
          <a:p>
            <a:pPr algn="ctr"/>
            <a:endParaRPr lang="en-US">
              <a:latin typeface="Verdana" pitchFamily="34" charset="0"/>
            </a:endParaRPr>
          </a:p>
        </p:txBody>
      </p:sp>
      <p:sp>
        <p:nvSpPr>
          <p:cNvPr id="6" name="Slide Number Placeholder 5"/>
          <p:cNvSpPr>
            <a:spLocks noGrp="1"/>
          </p:cNvSpPr>
          <p:nvPr>
            <p:ph type="sldNum" sz="quarter" idx="12"/>
          </p:nvPr>
        </p:nvSpPr>
        <p:spPr/>
        <p:txBody>
          <a:bodyPr/>
          <a:lstStyle/>
          <a:p>
            <a:pPr>
              <a:defRPr/>
            </a:pPr>
            <a:fld id="{3ADD7551-5401-47CB-A83A-64442F338144}" type="slidenum">
              <a:rPr lang="en-US"/>
              <a:pPr>
                <a:defRPr/>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362" name="Picture 2" descr="Ballard Siphon Project Map"/>
          <p:cNvPicPr>
            <a:picLocks noChangeAspect="1" noChangeArrowheads="1"/>
          </p:cNvPicPr>
          <p:nvPr/>
        </p:nvPicPr>
        <p:blipFill>
          <a:blip r:embed="rId2" cstate="print"/>
          <a:srcRect/>
          <a:stretch>
            <a:fillRect/>
          </a:stretch>
        </p:blipFill>
        <p:spPr bwMode="auto">
          <a:xfrm>
            <a:off x="0" y="0"/>
            <a:ext cx="7848600" cy="5846763"/>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pPr>
              <a:defRPr/>
            </a:pPr>
            <a:fld id="{1510055C-E534-4E26-88B0-991EC080756B}" type="slidenum">
              <a:rPr lang="en-US"/>
              <a:pPr>
                <a:defRPr/>
              </a:pPr>
              <a:t>13</a:t>
            </a:fld>
            <a:endParaRPr lang="en-US"/>
          </a:p>
        </p:txBody>
      </p:sp>
      <p:sp>
        <p:nvSpPr>
          <p:cNvPr id="5" name="TextBox 4"/>
          <p:cNvSpPr txBox="1"/>
          <p:nvPr/>
        </p:nvSpPr>
        <p:spPr>
          <a:xfrm>
            <a:off x="5167313" y="4186238"/>
            <a:ext cx="3886200" cy="2308225"/>
          </a:xfrm>
          <a:prstGeom prst="rect">
            <a:avLst/>
          </a:prstGeom>
          <a:solidFill>
            <a:schemeClr val="bg1"/>
          </a:solidFill>
          <a:ln>
            <a:solidFill>
              <a:schemeClr val="tx1"/>
            </a:solidFill>
          </a:ln>
        </p:spPr>
        <p:txBody>
          <a:bodyPr>
            <a:spAutoFit/>
          </a:bodyPr>
          <a:lstStyle/>
          <a:p>
            <a:pPr fontAlgn="auto">
              <a:spcBef>
                <a:spcPts val="0"/>
              </a:spcBef>
              <a:spcAft>
                <a:spcPts val="0"/>
              </a:spcAft>
              <a:defRPr/>
            </a:pPr>
            <a:r>
              <a:rPr lang="en-US" sz="2800" dirty="0">
                <a:latin typeface="+mn-lt"/>
              </a:rPr>
              <a:t>Ballard Siphon Replacement and CSO Control Project</a:t>
            </a:r>
          </a:p>
          <a:p>
            <a:pPr marL="280988" indent="-222250" fontAlgn="auto">
              <a:spcBef>
                <a:spcPts val="0"/>
              </a:spcBef>
              <a:spcAft>
                <a:spcPts val="0"/>
              </a:spcAft>
              <a:buFont typeface="Arial" pitchFamily="34" charset="0"/>
              <a:buChar char="•"/>
              <a:defRPr/>
            </a:pPr>
            <a:r>
              <a:rPr lang="en-US" sz="2000" dirty="0">
                <a:latin typeface="+mn-lt"/>
              </a:rPr>
              <a:t>Increased capacity in new Ballard siphon </a:t>
            </a:r>
          </a:p>
          <a:p>
            <a:pPr marL="280988" indent="-222250" fontAlgn="auto">
              <a:spcBef>
                <a:spcPts val="0"/>
              </a:spcBef>
              <a:spcAft>
                <a:spcPts val="0"/>
              </a:spcAft>
              <a:buFont typeface="Arial" pitchFamily="34" charset="0"/>
              <a:buChar char="•"/>
              <a:defRPr/>
            </a:pPr>
            <a:r>
              <a:rPr lang="en-US" sz="2000">
                <a:latin typeface="+mn-lt"/>
              </a:rPr>
              <a:t>Complete </a:t>
            </a:r>
            <a:r>
              <a:rPr lang="en-US" sz="2000" smtClean="0">
                <a:latin typeface="+mn-lt"/>
              </a:rPr>
              <a:t>in 2013</a:t>
            </a:r>
            <a:endParaRPr lang="en-US" sz="2000" dirty="0">
              <a:latin typeface="+mn-lt"/>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Content Placeholder 3" descr="1201_MagnoliaCSO_ProjectAreaMap[1].jpg"/>
          <p:cNvPicPr>
            <a:picLocks noGrp="1" noChangeAspect="1"/>
          </p:cNvPicPr>
          <p:nvPr>
            <p:ph idx="1"/>
          </p:nvPr>
        </p:nvPicPr>
        <p:blipFill>
          <a:blip r:embed="rId3" cstate="print"/>
          <a:srcRect l="1004" t="2597" r="1653" b="14285"/>
          <a:stretch>
            <a:fillRect/>
          </a:stretch>
        </p:blipFill>
        <p:spPr>
          <a:xfrm>
            <a:off x="381000" y="1143000"/>
            <a:ext cx="8661400" cy="5715000"/>
          </a:xfrm>
        </p:spPr>
      </p:pic>
      <p:sp>
        <p:nvSpPr>
          <p:cNvPr id="16387" name="TextBox 4"/>
          <p:cNvSpPr txBox="1">
            <a:spLocks noChangeArrowheads="1"/>
          </p:cNvSpPr>
          <p:nvPr/>
        </p:nvSpPr>
        <p:spPr bwMode="auto">
          <a:xfrm>
            <a:off x="2438400" y="0"/>
            <a:ext cx="3733800" cy="2185988"/>
          </a:xfrm>
          <a:prstGeom prst="rect">
            <a:avLst/>
          </a:prstGeom>
          <a:solidFill>
            <a:srgbClr val="FFFFFF"/>
          </a:solidFill>
          <a:ln w="9525">
            <a:solidFill>
              <a:schemeClr val="tx1"/>
            </a:solidFill>
            <a:miter lim="800000"/>
            <a:headEnd/>
            <a:tailEnd/>
          </a:ln>
        </p:spPr>
        <p:txBody>
          <a:bodyPr>
            <a:spAutoFit/>
          </a:bodyPr>
          <a:lstStyle/>
          <a:p>
            <a:pPr algn="ctr"/>
            <a:r>
              <a:rPr lang="en-US" sz="2800">
                <a:latin typeface="Verdana" pitchFamily="34" charset="0"/>
              </a:rPr>
              <a:t>S Magnolia CSO Control Project</a:t>
            </a:r>
          </a:p>
          <a:p>
            <a:pPr lvl="1" indent="-246063">
              <a:buFont typeface="Wingdings 2" pitchFamily="18" charset="2"/>
              <a:buChar char=""/>
            </a:pPr>
            <a:r>
              <a:rPr lang="en-US" sz="2000">
                <a:latin typeface="Verdana" pitchFamily="34" charset="0"/>
              </a:rPr>
              <a:t>1.9 MG storage tank by Port’s Terminal 91 W. yard </a:t>
            </a:r>
          </a:p>
          <a:p>
            <a:pPr lvl="1" indent="-246063">
              <a:buFont typeface="Wingdings 2" pitchFamily="18" charset="2"/>
              <a:buChar char=""/>
            </a:pPr>
            <a:r>
              <a:rPr lang="en-US" sz="2000">
                <a:latin typeface="Verdana" pitchFamily="34" charset="0"/>
              </a:rPr>
              <a:t>Complete in 2015</a:t>
            </a:r>
          </a:p>
        </p:txBody>
      </p:sp>
      <p:sp>
        <p:nvSpPr>
          <p:cNvPr id="6" name="Slide Number Placeholder 5"/>
          <p:cNvSpPr>
            <a:spLocks noGrp="1"/>
          </p:cNvSpPr>
          <p:nvPr>
            <p:ph type="sldNum" sz="quarter" idx="12"/>
          </p:nvPr>
        </p:nvSpPr>
        <p:spPr/>
        <p:txBody>
          <a:bodyPr/>
          <a:lstStyle/>
          <a:p>
            <a:pPr>
              <a:defRPr/>
            </a:pPr>
            <a:fld id="{B940B3B3-6178-478A-A25D-AAFF25DE97FC}" type="slidenum">
              <a:rPr lang="en-US"/>
              <a:pPr>
                <a:defRPr/>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410" name="Picture 5" descr="1102_Fig1_3_MurrayUST[1].jpg"/>
          <p:cNvPicPr>
            <a:picLocks noChangeAspect="1"/>
          </p:cNvPicPr>
          <p:nvPr/>
        </p:nvPicPr>
        <p:blipFill>
          <a:blip r:embed="rId3" cstate="print"/>
          <a:srcRect r="8194" b="11111"/>
          <a:stretch>
            <a:fillRect/>
          </a:stretch>
        </p:blipFill>
        <p:spPr bwMode="auto">
          <a:xfrm>
            <a:off x="12700" y="0"/>
            <a:ext cx="7683500" cy="6629400"/>
          </a:xfrm>
          <a:prstGeom prst="rect">
            <a:avLst/>
          </a:prstGeom>
          <a:noFill/>
          <a:ln w="9525">
            <a:noFill/>
            <a:miter lim="800000"/>
            <a:headEnd/>
            <a:tailEnd/>
          </a:ln>
        </p:spPr>
      </p:pic>
      <p:sp>
        <p:nvSpPr>
          <p:cNvPr id="17411" name="TextBox 6"/>
          <p:cNvSpPr txBox="1">
            <a:spLocks noChangeArrowheads="1"/>
          </p:cNvSpPr>
          <p:nvPr/>
        </p:nvSpPr>
        <p:spPr bwMode="auto">
          <a:xfrm>
            <a:off x="5791200" y="228600"/>
            <a:ext cx="3124200" cy="2800350"/>
          </a:xfrm>
          <a:prstGeom prst="rect">
            <a:avLst/>
          </a:prstGeom>
          <a:solidFill>
            <a:srgbClr val="FFFFFF"/>
          </a:solidFill>
          <a:ln w="9525">
            <a:solidFill>
              <a:schemeClr val="tx1"/>
            </a:solidFill>
            <a:miter lim="800000"/>
            <a:headEnd/>
            <a:tailEnd/>
          </a:ln>
        </p:spPr>
        <p:txBody>
          <a:bodyPr>
            <a:spAutoFit/>
          </a:bodyPr>
          <a:lstStyle/>
          <a:p>
            <a:pPr algn="ctr"/>
            <a:r>
              <a:rPr lang="en-US" sz="2800">
                <a:latin typeface="Verdana" pitchFamily="34" charset="0"/>
              </a:rPr>
              <a:t>Murray CSO Control Project</a:t>
            </a:r>
          </a:p>
          <a:p>
            <a:pPr lvl="1" indent="-246063">
              <a:buFont typeface="Wingdings 2" pitchFamily="18" charset="2"/>
              <a:buChar char=""/>
            </a:pPr>
            <a:r>
              <a:rPr lang="en-US" sz="2000">
                <a:latin typeface="Verdana" pitchFamily="34" charset="0"/>
              </a:rPr>
              <a:t>1 MG storage tank across from existing PS at Lowman Beach Park </a:t>
            </a:r>
          </a:p>
          <a:p>
            <a:pPr lvl="1" indent="-246063">
              <a:buFont typeface="Wingdings 2" pitchFamily="18" charset="2"/>
              <a:buChar char=""/>
            </a:pPr>
            <a:r>
              <a:rPr lang="en-US" sz="2000">
                <a:latin typeface="Verdana" pitchFamily="34" charset="0"/>
              </a:rPr>
              <a:t>Complete in 2015</a:t>
            </a:r>
          </a:p>
        </p:txBody>
      </p:sp>
      <p:sp>
        <p:nvSpPr>
          <p:cNvPr id="4" name="Slide Number Placeholder 3"/>
          <p:cNvSpPr>
            <a:spLocks noGrp="1"/>
          </p:cNvSpPr>
          <p:nvPr>
            <p:ph type="sldNum" sz="quarter" idx="12"/>
          </p:nvPr>
        </p:nvSpPr>
        <p:spPr/>
        <p:txBody>
          <a:bodyPr/>
          <a:lstStyle/>
          <a:p>
            <a:pPr>
              <a:defRPr/>
            </a:pPr>
            <a:fld id="{C38DF0E2-95DF-4F48-BB9A-B124DCA9AAE9}" type="slidenum">
              <a:rPr lang="en-US"/>
              <a:pPr>
                <a:defRPr/>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TextBox 6"/>
          <p:cNvSpPr txBox="1">
            <a:spLocks noChangeArrowheads="1"/>
          </p:cNvSpPr>
          <p:nvPr/>
        </p:nvSpPr>
        <p:spPr bwMode="auto">
          <a:xfrm>
            <a:off x="0" y="228600"/>
            <a:ext cx="2971800" cy="1477963"/>
          </a:xfrm>
          <a:prstGeom prst="rect">
            <a:avLst/>
          </a:prstGeom>
          <a:noFill/>
          <a:ln w="9525">
            <a:noFill/>
            <a:miter lim="800000"/>
            <a:headEnd/>
            <a:tailEnd/>
          </a:ln>
        </p:spPr>
        <p:txBody>
          <a:bodyPr>
            <a:spAutoFit/>
          </a:bodyPr>
          <a:lstStyle/>
          <a:p>
            <a:pPr algn="ctr"/>
            <a:r>
              <a:rPr lang="en-US" sz="3000">
                <a:latin typeface="Verdana" pitchFamily="34" charset="0"/>
              </a:rPr>
              <a:t>Barton CSO </a:t>
            </a:r>
            <a:br>
              <a:rPr lang="en-US" sz="3000">
                <a:latin typeface="Verdana" pitchFamily="34" charset="0"/>
              </a:rPr>
            </a:br>
            <a:r>
              <a:rPr lang="en-US" sz="3000">
                <a:latin typeface="Verdana" pitchFamily="34" charset="0"/>
              </a:rPr>
              <a:t>Control Project</a:t>
            </a:r>
          </a:p>
        </p:txBody>
      </p:sp>
      <p:sp>
        <p:nvSpPr>
          <p:cNvPr id="18435" name="TextBox 9"/>
          <p:cNvSpPr txBox="1">
            <a:spLocks noChangeArrowheads="1"/>
          </p:cNvSpPr>
          <p:nvPr/>
        </p:nvSpPr>
        <p:spPr bwMode="auto">
          <a:xfrm>
            <a:off x="228600" y="1905000"/>
            <a:ext cx="2819400" cy="2246313"/>
          </a:xfrm>
          <a:prstGeom prst="rect">
            <a:avLst/>
          </a:prstGeom>
          <a:noFill/>
          <a:ln w="9525">
            <a:noFill/>
            <a:miter lim="800000"/>
            <a:headEnd/>
            <a:tailEnd/>
          </a:ln>
        </p:spPr>
        <p:txBody>
          <a:bodyPr>
            <a:spAutoFit/>
          </a:bodyPr>
          <a:lstStyle/>
          <a:p>
            <a:pPr marL="288925" indent="-288925">
              <a:buFont typeface="Wingdings 2" pitchFamily="18" charset="2"/>
              <a:buChar char=""/>
            </a:pPr>
            <a:r>
              <a:rPr lang="en-US" sz="2000">
                <a:latin typeface="Verdana" pitchFamily="34" charset="0"/>
              </a:rPr>
              <a:t>Green Stormwater Infrastructure in coordination with pump station upgrade </a:t>
            </a:r>
          </a:p>
          <a:p>
            <a:pPr marL="288925" indent="-288925">
              <a:buFont typeface="Wingdings 2" pitchFamily="18" charset="2"/>
              <a:buChar char=""/>
            </a:pPr>
            <a:r>
              <a:rPr lang="en-US" sz="2000">
                <a:latin typeface="Verdana" pitchFamily="34" charset="0"/>
              </a:rPr>
              <a:t>Complete in 2015</a:t>
            </a:r>
          </a:p>
        </p:txBody>
      </p:sp>
      <p:pic>
        <p:nvPicPr>
          <p:cNvPr id="18436" name="Picture 10" descr="1202_BartonCSO_GSI_Map[1].jpg"/>
          <p:cNvPicPr>
            <a:picLocks noChangeAspect="1"/>
          </p:cNvPicPr>
          <p:nvPr/>
        </p:nvPicPr>
        <p:blipFill>
          <a:blip r:embed="rId3" cstate="print"/>
          <a:srcRect l="2222" t="3333" r="1160" b="13333"/>
          <a:stretch>
            <a:fillRect/>
          </a:stretch>
        </p:blipFill>
        <p:spPr bwMode="auto">
          <a:xfrm>
            <a:off x="3000375" y="0"/>
            <a:ext cx="6143625" cy="6858000"/>
          </a:xfrm>
          <a:prstGeom prst="rect">
            <a:avLst/>
          </a:prstGeom>
          <a:noFill/>
          <a:ln w="9525">
            <a:solidFill>
              <a:schemeClr val="accent1"/>
            </a:solidFill>
            <a:miter lim="800000"/>
            <a:headEnd/>
            <a:tailEnd/>
          </a:ln>
        </p:spPr>
      </p:pic>
      <p:sp>
        <p:nvSpPr>
          <p:cNvPr id="5" name="Slide Number Placeholder 4"/>
          <p:cNvSpPr>
            <a:spLocks noGrp="1"/>
          </p:cNvSpPr>
          <p:nvPr>
            <p:ph type="sldNum" sz="quarter" idx="12"/>
          </p:nvPr>
        </p:nvSpPr>
        <p:spPr/>
        <p:txBody>
          <a:bodyPr/>
          <a:lstStyle/>
          <a:p>
            <a:pPr>
              <a:defRPr/>
            </a:pPr>
            <a:fld id="{C04070F1-357D-482C-A540-C82FE76F491E}" type="slidenum">
              <a:rPr lang="en-US"/>
              <a:pPr>
                <a:defRPr/>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458" name="Picture 5"/>
          <p:cNvPicPr>
            <a:picLocks noChangeAspect="1" noChangeArrowheads="1"/>
          </p:cNvPicPr>
          <p:nvPr/>
        </p:nvPicPr>
        <p:blipFill>
          <a:blip r:embed="rId3" cstate="print"/>
          <a:srcRect l="4478" t="6023" r="455"/>
          <a:stretch>
            <a:fillRect/>
          </a:stretch>
        </p:blipFill>
        <p:spPr bwMode="auto">
          <a:xfrm>
            <a:off x="3748088" y="0"/>
            <a:ext cx="5584825" cy="6880225"/>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D62F497A-9686-4462-9F06-3B3E6E3D7924}" type="slidenum">
              <a:rPr lang="en-US"/>
              <a:pPr>
                <a:defRPr/>
              </a:pPr>
              <a:t>17</a:t>
            </a:fld>
            <a:endParaRPr lang="en-US"/>
          </a:p>
        </p:txBody>
      </p:sp>
      <p:sp>
        <p:nvSpPr>
          <p:cNvPr id="5124" name="TextBox 3"/>
          <p:cNvSpPr txBox="1">
            <a:spLocks noChangeArrowheads="1"/>
          </p:cNvSpPr>
          <p:nvPr/>
        </p:nvSpPr>
        <p:spPr bwMode="auto">
          <a:xfrm>
            <a:off x="0" y="457200"/>
            <a:ext cx="3810000" cy="5478423"/>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US" sz="2400" dirty="0">
                <a:latin typeface="+mj-lt"/>
              </a:rPr>
              <a:t>WTD </a:t>
            </a:r>
            <a:r>
              <a:rPr lang="en-US" sz="2400" dirty="0" smtClean="0">
                <a:latin typeface="+mj-lt"/>
              </a:rPr>
              <a:t>Recommended CSO Control </a:t>
            </a:r>
            <a:r>
              <a:rPr lang="en-US" sz="2400" dirty="0">
                <a:latin typeface="+mj-lt"/>
              </a:rPr>
              <a:t>Plan</a:t>
            </a:r>
          </a:p>
          <a:p>
            <a:pPr fontAlgn="auto">
              <a:spcBef>
                <a:spcPts val="0"/>
              </a:spcBef>
              <a:spcAft>
                <a:spcPts val="0"/>
              </a:spcAft>
              <a:defRPr/>
            </a:pPr>
            <a:endParaRPr lang="en-US" sz="1400" dirty="0"/>
          </a:p>
          <a:p>
            <a:pPr marL="236538" indent="-236538" fontAlgn="auto">
              <a:spcBef>
                <a:spcPts val="0"/>
              </a:spcBef>
              <a:spcAft>
                <a:spcPts val="0"/>
              </a:spcAft>
              <a:buClr>
                <a:srgbClr val="00B0F0"/>
              </a:buClr>
              <a:buFont typeface="Arial" pitchFamily="34" charset="0"/>
              <a:buChar char="•"/>
              <a:defRPr/>
            </a:pPr>
            <a:r>
              <a:rPr lang="en-US" sz="2000" dirty="0"/>
              <a:t>Nine projects to control remaining 14 uncontrolled CSOs by 2030</a:t>
            </a:r>
          </a:p>
          <a:p>
            <a:pPr marL="457200" indent="-176213" fontAlgn="auto">
              <a:spcBef>
                <a:spcPts val="0"/>
              </a:spcBef>
              <a:spcAft>
                <a:spcPts val="0"/>
              </a:spcAft>
              <a:buClr>
                <a:srgbClr val="990000"/>
              </a:buClr>
              <a:buFont typeface="Arial" charset="0"/>
              <a:buChar char="•"/>
              <a:defRPr/>
            </a:pPr>
            <a:r>
              <a:rPr lang="en-US" sz="2000" dirty="0"/>
              <a:t>2 </a:t>
            </a:r>
            <a:r>
              <a:rPr lang="en-US" sz="2000" dirty="0" smtClean="0">
                <a:cs typeface="Arial" charset="0"/>
              </a:rPr>
              <a:t>Duwamish </a:t>
            </a:r>
            <a:r>
              <a:rPr lang="en-US" sz="2000" dirty="0"/>
              <a:t>CSO treatment plants</a:t>
            </a:r>
          </a:p>
          <a:p>
            <a:pPr marL="457200" indent="-176213" fontAlgn="auto">
              <a:spcBef>
                <a:spcPts val="0"/>
              </a:spcBef>
              <a:spcAft>
                <a:spcPts val="0"/>
              </a:spcAft>
              <a:buClr>
                <a:srgbClr val="990000"/>
              </a:buClr>
              <a:buFont typeface="Arial" charset="0"/>
              <a:buChar char="•"/>
              <a:defRPr/>
            </a:pPr>
            <a:r>
              <a:rPr lang="en-US" sz="2000" dirty="0"/>
              <a:t>7 storage &amp; conveyance options</a:t>
            </a:r>
          </a:p>
          <a:p>
            <a:pPr marL="631825" lvl="1" indent="-174625" fontAlgn="auto">
              <a:spcBef>
                <a:spcPts val="0"/>
              </a:spcBef>
              <a:spcAft>
                <a:spcPts val="0"/>
              </a:spcAft>
              <a:buClr>
                <a:srgbClr val="990000"/>
              </a:buClr>
              <a:buFont typeface="Arial" charset="0"/>
              <a:buChar char="•"/>
              <a:defRPr/>
            </a:pPr>
            <a:r>
              <a:rPr lang="en-US" dirty="0"/>
              <a:t>4 with significant “Green” potential</a:t>
            </a:r>
          </a:p>
          <a:p>
            <a:pPr marL="631825" lvl="1" indent="-174625" fontAlgn="auto">
              <a:spcBef>
                <a:spcPts val="0"/>
              </a:spcBef>
              <a:spcAft>
                <a:spcPts val="0"/>
              </a:spcAft>
              <a:buClr>
                <a:srgbClr val="FFC000"/>
              </a:buClr>
              <a:buFont typeface="Arial" charset="0"/>
              <a:buChar char="•"/>
              <a:defRPr/>
            </a:pPr>
            <a:r>
              <a:rPr lang="en-US" dirty="0"/>
              <a:t>3 joint projects with Seattle</a:t>
            </a:r>
          </a:p>
          <a:p>
            <a:pPr marL="631825" lvl="1" indent="-174625" fontAlgn="auto">
              <a:spcBef>
                <a:spcPts val="0"/>
              </a:spcBef>
              <a:spcAft>
                <a:spcPts val="0"/>
              </a:spcAft>
              <a:buClr>
                <a:srgbClr val="FFC000"/>
              </a:buClr>
              <a:buFont typeface="Arial" charset="0"/>
              <a:buChar char="•"/>
              <a:defRPr/>
            </a:pPr>
            <a:r>
              <a:rPr lang="en-US" dirty="0"/>
              <a:t>A joint tunnel under the Ship Canal is still being </a:t>
            </a:r>
            <a:r>
              <a:rPr lang="en-US" dirty="0" smtClean="0"/>
              <a:t>evaluated</a:t>
            </a:r>
          </a:p>
          <a:p>
            <a:pPr marL="631825" lvl="1" indent="-174625" fontAlgn="auto">
              <a:spcBef>
                <a:spcPts val="0"/>
              </a:spcBef>
              <a:spcAft>
                <a:spcPts val="0"/>
              </a:spcAft>
              <a:buClr>
                <a:srgbClr val="FFC000"/>
              </a:buClr>
              <a:defRPr/>
            </a:pPr>
            <a:endParaRPr lang="en-US" dirty="0"/>
          </a:p>
          <a:p>
            <a:pPr marL="174625" indent="-174625" fontAlgn="auto">
              <a:spcBef>
                <a:spcPts val="0"/>
              </a:spcBef>
              <a:spcAft>
                <a:spcPts val="0"/>
              </a:spcAft>
              <a:buClr>
                <a:srgbClr val="00B0F0"/>
              </a:buClr>
              <a:buFont typeface="Arial" charset="0"/>
              <a:buChar char="•"/>
              <a:defRPr/>
            </a:pPr>
            <a:r>
              <a:rPr lang="en-US" sz="2000" dirty="0"/>
              <a:t>Planning-level cost estimate is $711 million (2010$)</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838200"/>
            <a:ext cx="8229600" cy="742950"/>
          </a:xfrm>
        </p:spPr>
        <p:txBody>
          <a:bodyPr>
            <a:normAutofit fontScale="90000"/>
          </a:bodyPr>
          <a:lstStyle/>
          <a:p>
            <a:pPr eaLnBrk="1" fontAlgn="auto" hangingPunct="1">
              <a:spcAft>
                <a:spcPts val="0"/>
              </a:spcAft>
              <a:defRPr/>
            </a:pPr>
            <a:r>
              <a:rPr lang="en-US" dirty="0" smtClean="0"/>
              <a:t>Cost Control Measures</a:t>
            </a:r>
            <a:endParaRPr lang="en-US" dirty="0"/>
          </a:p>
        </p:txBody>
      </p:sp>
      <p:sp>
        <p:nvSpPr>
          <p:cNvPr id="20483" name="Content Placeholder 2"/>
          <p:cNvSpPr>
            <a:spLocks noGrp="1"/>
          </p:cNvSpPr>
          <p:nvPr>
            <p:ph idx="1"/>
          </p:nvPr>
        </p:nvSpPr>
        <p:spPr>
          <a:xfrm>
            <a:off x="457200" y="1905000"/>
            <a:ext cx="8229600" cy="4114800"/>
          </a:xfrm>
        </p:spPr>
        <p:txBody>
          <a:bodyPr/>
          <a:lstStyle/>
          <a:p>
            <a:pPr eaLnBrk="1" hangingPunct="1"/>
            <a:r>
              <a:rPr lang="en-US" dirty="0" smtClean="0"/>
              <a:t>Plan analyzed variety of technologies to reduce size of treatment facilities </a:t>
            </a:r>
          </a:p>
          <a:p>
            <a:pPr eaLnBrk="1" hangingPunct="1"/>
            <a:r>
              <a:rPr lang="en-US" dirty="0" smtClean="0"/>
              <a:t>Green </a:t>
            </a:r>
            <a:r>
              <a:rPr lang="en-US" dirty="0" err="1" smtClean="0"/>
              <a:t>Stormwater</a:t>
            </a:r>
            <a:r>
              <a:rPr lang="en-US" dirty="0" smtClean="0"/>
              <a:t> Infrastructure to reduce project size and cost - not yet counted</a:t>
            </a:r>
          </a:p>
          <a:p>
            <a:pPr eaLnBrk="1" hangingPunct="1"/>
            <a:r>
              <a:rPr lang="en-US" dirty="0" smtClean="0"/>
              <a:t>Working closely with Seattle to combine projects and identify cost-savings and cost-sharing opportunities</a:t>
            </a:r>
          </a:p>
          <a:p>
            <a:pPr eaLnBrk="1" hangingPunct="1"/>
            <a:r>
              <a:rPr lang="en-US" dirty="0" smtClean="0"/>
              <a:t>Effort under way to identify less costly sites</a:t>
            </a:r>
          </a:p>
          <a:p>
            <a:pPr eaLnBrk="1" hangingPunct="1">
              <a:buFont typeface="Wingdings 2" pitchFamily="18" charset="2"/>
              <a:buNone/>
            </a:pPr>
            <a:endParaRPr lang="en-US" dirty="0" smtClean="0"/>
          </a:p>
        </p:txBody>
      </p:sp>
      <p:sp>
        <p:nvSpPr>
          <p:cNvPr id="4" name="Slide Number Placeholder 3"/>
          <p:cNvSpPr>
            <a:spLocks noGrp="1"/>
          </p:cNvSpPr>
          <p:nvPr>
            <p:ph type="sldNum" sz="quarter" idx="12"/>
          </p:nvPr>
        </p:nvSpPr>
        <p:spPr/>
        <p:txBody>
          <a:bodyPr/>
          <a:lstStyle/>
          <a:p>
            <a:pPr>
              <a:defRPr/>
            </a:pPr>
            <a:fld id="{F71FB5D3-0D88-447A-BF64-A99F782B3AA3}" type="slidenum">
              <a:rPr lang="en-US"/>
              <a:pPr>
                <a:defRPr/>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704850"/>
            <a:ext cx="8229600" cy="895350"/>
          </a:xfrm>
        </p:spPr>
        <p:txBody>
          <a:bodyPr/>
          <a:lstStyle/>
          <a:p>
            <a:pPr eaLnBrk="1" hangingPunct="1"/>
            <a:r>
              <a:rPr lang="en-US" smtClean="0"/>
              <a:t>Stakeholder Feedback</a:t>
            </a:r>
          </a:p>
        </p:txBody>
      </p:sp>
      <p:sp>
        <p:nvSpPr>
          <p:cNvPr id="3" name="Content Placeholder 2"/>
          <p:cNvSpPr>
            <a:spLocks noGrp="1"/>
          </p:cNvSpPr>
          <p:nvPr>
            <p:ph idx="1"/>
          </p:nvPr>
        </p:nvSpPr>
        <p:spPr>
          <a:xfrm>
            <a:off x="457200" y="1752600"/>
            <a:ext cx="8229600" cy="4572000"/>
          </a:xfrm>
        </p:spPr>
        <p:txBody>
          <a:bodyPr>
            <a:normAutofit lnSpcReduction="10000"/>
          </a:bodyPr>
          <a:lstStyle/>
          <a:p>
            <a:pPr marL="274320" indent="-274320" eaLnBrk="1" fontAlgn="auto" hangingPunct="1">
              <a:spcAft>
                <a:spcPts val="0"/>
              </a:spcAft>
              <a:buClr>
                <a:schemeClr val="accent3"/>
              </a:buClr>
              <a:buFont typeface="Wingdings 2"/>
              <a:buChar char=""/>
              <a:defRPr/>
            </a:pPr>
            <a:r>
              <a:rPr lang="en-US" dirty="0" smtClean="0"/>
              <a:t>CSO control is important and protects our region’s water quality and public health</a:t>
            </a:r>
          </a:p>
          <a:p>
            <a:pPr marL="274320" indent="-274320" eaLnBrk="1" fontAlgn="auto" hangingPunct="1">
              <a:spcAft>
                <a:spcPts val="0"/>
              </a:spcAft>
              <a:buClr>
                <a:schemeClr val="accent3"/>
              </a:buClr>
              <a:buFont typeface="Wingdings 2"/>
              <a:buChar char=""/>
              <a:defRPr/>
            </a:pPr>
            <a:r>
              <a:rPr lang="en-US" dirty="0" smtClean="0"/>
              <a:t>Support to control Duwamish CSOs next</a:t>
            </a:r>
          </a:p>
          <a:p>
            <a:pPr marL="274320" indent="-274320" eaLnBrk="1" fontAlgn="auto" hangingPunct="1">
              <a:spcAft>
                <a:spcPts val="0"/>
              </a:spcAft>
              <a:buClr>
                <a:schemeClr val="accent3"/>
              </a:buClr>
              <a:buFont typeface="Wingdings 2"/>
              <a:buChar char=""/>
              <a:defRPr/>
            </a:pPr>
            <a:r>
              <a:rPr lang="en-US" dirty="0" smtClean="0"/>
              <a:t>King County and Seattle should collaborate</a:t>
            </a:r>
          </a:p>
          <a:p>
            <a:pPr marL="274320" indent="-274320" eaLnBrk="1" fontAlgn="auto" hangingPunct="1">
              <a:spcAft>
                <a:spcPts val="0"/>
              </a:spcAft>
              <a:buClr>
                <a:schemeClr val="accent3"/>
              </a:buClr>
              <a:buFont typeface="Wingdings 2"/>
              <a:buChar char=""/>
              <a:defRPr/>
            </a:pPr>
            <a:r>
              <a:rPr lang="en-US" dirty="0" smtClean="0"/>
              <a:t>Strong interest for incorporating Green </a:t>
            </a:r>
            <a:r>
              <a:rPr lang="en-US" dirty="0" err="1" smtClean="0"/>
              <a:t>Stormwater</a:t>
            </a:r>
            <a:r>
              <a:rPr lang="en-US" dirty="0" smtClean="0"/>
              <a:t> Infrastructure where possible</a:t>
            </a:r>
          </a:p>
          <a:p>
            <a:pPr marL="274320" indent="-274320" eaLnBrk="1" fontAlgn="auto" hangingPunct="1">
              <a:spcAft>
                <a:spcPts val="0"/>
              </a:spcAft>
              <a:buClr>
                <a:schemeClr val="accent3"/>
              </a:buClr>
              <a:buFont typeface="Wingdings 2"/>
              <a:buChar char=""/>
              <a:defRPr/>
            </a:pPr>
            <a:r>
              <a:rPr lang="en-US" dirty="0" smtClean="0"/>
              <a:t>Concern about costs and rate impacts</a:t>
            </a:r>
          </a:p>
          <a:p>
            <a:pPr marL="640080" lvl="1" indent="-246888" eaLnBrk="1" fontAlgn="auto" hangingPunct="1">
              <a:spcAft>
                <a:spcPts val="0"/>
              </a:spcAft>
              <a:buFont typeface="Wingdings 2"/>
              <a:buChar char=""/>
              <a:defRPr/>
            </a:pPr>
            <a:r>
              <a:rPr lang="en-US" dirty="0" smtClean="0"/>
              <a:t>Is CSO control the best investment for improved water quality?</a:t>
            </a:r>
          </a:p>
          <a:p>
            <a:pPr marL="274320" indent="-274320" eaLnBrk="1" fontAlgn="auto" hangingPunct="1">
              <a:spcAft>
                <a:spcPts val="0"/>
              </a:spcAft>
              <a:buClr>
                <a:schemeClr val="accent3"/>
              </a:buClr>
              <a:buFont typeface="Wingdings 2"/>
              <a:buChar char=""/>
              <a:defRPr/>
            </a:pPr>
            <a:r>
              <a:rPr lang="en-US" dirty="0" smtClean="0"/>
              <a:t>Communities in project areas want to be engaged in siting decisions</a:t>
            </a:r>
          </a:p>
        </p:txBody>
      </p:sp>
      <p:sp>
        <p:nvSpPr>
          <p:cNvPr id="4" name="Slide Number Placeholder 3"/>
          <p:cNvSpPr>
            <a:spLocks noGrp="1"/>
          </p:cNvSpPr>
          <p:nvPr>
            <p:ph type="sldNum" sz="quarter" idx="12"/>
          </p:nvPr>
        </p:nvSpPr>
        <p:spPr/>
        <p:txBody>
          <a:bodyPr/>
          <a:lstStyle/>
          <a:p>
            <a:pPr>
              <a:defRPr/>
            </a:pPr>
            <a:fld id="{0BDE883D-72E8-4C89-9F8B-652E484EE24C}" type="slidenum">
              <a:rPr lang="en-US"/>
              <a:pPr>
                <a:defRPr/>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457200" y="762000"/>
            <a:ext cx="8229600" cy="838200"/>
          </a:xfrm>
        </p:spPr>
        <p:txBody>
          <a:bodyPr/>
          <a:lstStyle/>
          <a:p>
            <a:pPr eaLnBrk="1" hangingPunct="1"/>
            <a:r>
              <a:rPr lang="en-US" smtClean="0"/>
              <a:t>Next Steps</a:t>
            </a:r>
          </a:p>
        </p:txBody>
      </p:sp>
      <p:sp>
        <p:nvSpPr>
          <p:cNvPr id="22531" name="Content Placeholder 2"/>
          <p:cNvSpPr>
            <a:spLocks noGrp="1"/>
          </p:cNvSpPr>
          <p:nvPr>
            <p:ph idx="1"/>
          </p:nvPr>
        </p:nvSpPr>
        <p:spPr>
          <a:xfrm>
            <a:off x="457200" y="1752601"/>
            <a:ext cx="8229600" cy="4572000"/>
          </a:xfrm>
        </p:spPr>
        <p:txBody>
          <a:bodyPr/>
          <a:lstStyle/>
          <a:p>
            <a:pPr eaLnBrk="1" hangingPunct="1"/>
            <a:r>
              <a:rPr lang="en-US" dirty="0" smtClean="0"/>
              <a:t>King County Executive is expected to transmit Executive-recommended plan to Council by June</a:t>
            </a:r>
          </a:p>
          <a:p>
            <a:pPr eaLnBrk="1" hangingPunct="1"/>
            <a:r>
              <a:rPr lang="en-US" dirty="0" smtClean="0"/>
              <a:t>RWQC review will be first step in Council review</a:t>
            </a:r>
          </a:p>
          <a:p>
            <a:pPr eaLnBrk="1" hangingPunct="1"/>
            <a:r>
              <a:rPr lang="en-US" dirty="0" smtClean="0"/>
              <a:t>Council approval of plan is hoped for in September</a:t>
            </a:r>
          </a:p>
          <a:p>
            <a:pPr eaLnBrk="1" hangingPunct="1"/>
            <a:r>
              <a:rPr lang="en-US" dirty="0" smtClean="0"/>
              <a:t>WTD submits Council-approved plan update to Ecology in fall 2012</a:t>
            </a:r>
          </a:p>
          <a:p>
            <a:pPr eaLnBrk="1" hangingPunct="1">
              <a:buFont typeface="Wingdings 2" pitchFamily="18" charset="2"/>
              <a:buNone/>
            </a:pPr>
            <a:endParaRPr lang="en-US" dirty="0" smtClean="0"/>
          </a:p>
          <a:p>
            <a:pPr eaLnBrk="1" hangingPunct="1"/>
            <a:endParaRPr lang="en-US" dirty="0" smtClean="0"/>
          </a:p>
        </p:txBody>
      </p:sp>
      <p:sp>
        <p:nvSpPr>
          <p:cNvPr id="4" name="Slide Number Placeholder 3"/>
          <p:cNvSpPr>
            <a:spLocks noGrp="1"/>
          </p:cNvSpPr>
          <p:nvPr>
            <p:ph type="sldNum" sz="quarter" idx="12"/>
          </p:nvPr>
        </p:nvSpPr>
        <p:spPr/>
        <p:txBody>
          <a:bodyPr/>
          <a:lstStyle/>
          <a:p>
            <a:pPr>
              <a:defRPr/>
            </a:pPr>
            <a:fld id="{8EB4E477-9B87-48CE-9C75-75ED46CB3D8C}" type="slidenum">
              <a:rPr lang="en-US"/>
              <a:pPr>
                <a:defRPr/>
              </a:pPr>
              <a:t>20</a:t>
            </a:fld>
            <a:endParaRPr lang="en-US"/>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863</TotalTime>
  <Words>1256</Words>
  <Application>Microsoft Office PowerPoint</Application>
  <PresentationFormat>On-screen Show (4:3)</PresentationFormat>
  <Paragraphs>169</Paragraphs>
  <Slides>20</Slides>
  <Notes>15</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Flow</vt:lpstr>
      <vt:lpstr>CSO Control Program</vt:lpstr>
      <vt:lpstr>Today’s Presentation</vt:lpstr>
      <vt:lpstr>What are Combined Sewer Overflows?</vt:lpstr>
      <vt:lpstr>Slide 4</vt:lpstr>
      <vt:lpstr>Why Control CSOs</vt:lpstr>
      <vt:lpstr>CSO Control Regulations</vt:lpstr>
      <vt:lpstr>Both Seattle and King County  Manage CSOs</vt:lpstr>
      <vt:lpstr>Policy Guidance</vt:lpstr>
      <vt:lpstr>Progress Made to Date</vt:lpstr>
      <vt:lpstr>Reduction in CSO Events  </vt:lpstr>
      <vt:lpstr>Slide 11</vt:lpstr>
      <vt:lpstr>Slide 12</vt:lpstr>
      <vt:lpstr>Slide 13</vt:lpstr>
      <vt:lpstr>Slide 14</vt:lpstr>
      <vt:lpstr>Slide 15</vt:lpstr>
      <vt:lpstr>Slide 16</vt:lpstr>
      <vt:lpstr>Slide 17</vt:lpstr>
      <vt:lpstr>Cost Control Measures</vt:lpstr>
      <vt:lpstr>Stakeholder Feedback</vt:lpstr>
      <vt:lpstr>Next Steps</vt:lpstr>
    </vt:vector>
  </TitlesOfParts>
  <Company>King County - DNRP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CSO Program Review</dc:title>
  <dc:creator>Debra Ross</dc:creator>
  <cp:lastModifiedBy>Janice Mansfield</cp:lastModifiedBy>
  <cp:revision>124</cp:revision>
  <dcterms:created xsi:type="dcterms:W3CDTF">2011-01-19T06:00:23Z</dcterms:created>
  <dcterms:modified xsi:type="dcterms:W3CDTF">2012-04-04T20:28:46Z</dcterms:modified>
</cp:coreProperties>
</file>