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modernComment_10B_5DF9E6A.xml" ContentType="application/vnd.ms-powerpoint.comment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67" r:id="rId3"/>
    <p:sldId id="266" r:id="rId4"/>
    <p:sldId id="270" r:id="rId5"/>
    <p:sldId id="263" r:id="rId6"/>
    <p:sldId id="265" r:id="rId7"/>
    <p:sldId id="269" r:id="rId8"/>
    <p:sldId id="268" r:id="rId9"/>
    <p:sldId id="261" r:id="rId10"/>
  </p:sldIdLst>
  <p:sldSz cx="18288000" cy="10287000"/>
  <p:notesSz cx="6858000" cy="9144000"/>
  <p:embeddedFontLst>
    <p:embeddedFont>
      <p:font typeface="Segoe UI Bold" panose="020B0802040204020203" pitchFamily="34" charset="0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7A0EC35-FA41-7C6B-F5F2-1EB507B575EC}" name="Pearson, Lisa" initials="PL" userId="S::lpearson@kingcounty.gov::dc390f8a-8c7d-4e21-98a9-f1ecbaf81d2e" providerId="AD"/>
  <p188:author id="{AD8A2FFA-80CC-1FDC-D3E0-DCE1C3E8A105}" name="Lucero, Danielle" initials="DL" userId="S::Danielle.Lucero@kingcounty.gov::f802fc2a-d47f-414f-83f0-3e27efccf93d" providerId="AD"/>
  <p188:author id="{230F57FA-A48B-DE38-FB15-953B6344938E}" name="Parrott, John" initials="PJ" userId="S::jparrott@kingcounty.gov::d61b72b1-91c9-47f0-8c4b-a37aa7fc3f6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C0504D"/>
    <a:srgbClr val="276A7C"/>
    <a:srgbClr val="B65708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A57674-18C1-6399-99F9-9704F6497B59}" v="264" dt="2026-07-15T15:15:51.132"/>
    <p1510:client id="{CF8C3694-6E63-4473-B335-71674B4A6C63}" v="71" dt="2026-07-15T23:44:05.4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arson, Lisa" userId="S::lpearson@kingcounty.gov::dc390f8a-8c7d-4e21-98a9-f1ecbaf81d2e" providerId="AD" clId="Web-{50A57674-18C1-6399-99F9-9704F6497B59}"/>
    <pc:docChg chg="mod modSld">
      <pc:chgData name="Pearson, Lisa" userId="S::lpearson@kingcounty.gov::dc390f8a-8c7d-4e21-98a9-f1ecbaf81d2e" providerId="AD" clId="Web-{50A57674-18C1-6399-99F9-9704F6497B59}" dt="2026-07-15T15:15:51.132" v="258"/>
      <pc:docMkLst>
        <pc:docMk/>
      </pc:docMkLst>
      <pc:sldChg chg="modSp">
        <pc:chgData name="Pearson, Lisa" userId="S::lpearson@kingcounty.gov::dc390f8a-8c7d-4e21-98a9-f1ecbaf81d2e" providerId="AD" clId="Web-{50A57674-18C1-6399-99F9-9704F6497B59}" dt="2026-07-15T15:14:52.257" v="257"/>
        <pc:sldMkLst>
          <pc:docMk/>
          <pc:sldMk cId="228415264" sldId="266"/>
        </pc:sldMkLst>
        <pc:graphicFrameChg chg="mod modGraphic">
          <ac:chgData name="Pearson, Lisa" userId="S::lpearson@kingcounty.gov::dc390f8a-8c7d-4e21-98a9-f1ecbaf81d2e" providerId="AD" clId="Web-{50A57674-18C1-6399-99F9-9704F6497B59}" dt="2026-07-15T15:14:52.257" v="257"/>
          <ac:graphicFrameMkLst>
            <pc:docMk/>
            <pc:sldMk cId="228415264" sldId="266"/>
            <ac:graphicFrameMk id="3" creationId="{191FF5E3-455E-4DCC-2B05-2B938111EEEB}"/>
          </ac:graphicFrameMkLst>
        </pc:graphicFrameChg>
      </pc:sldChg>
      <pc:sldChg chg="modSp">
        <pc:chgData name="Pearson, Lisa" userId="S::lpearson@kingcounty.gov::dc390f8a-8c7d-4e21-98a9-f1ecbaf81d2e" providerId="AD" clId="Web-{50A57674-18C1-6399-99F9-9704F6497B59}" dt="2026-07-15T15:13:55.929" v="215"/>
        <pc:sldMkLst>
          <pc:docMk/>
          <pc:sldMk cId="98541162" sldId="267"/>
        </pc:sldMkLst>
        <pc:graphicFrameChg chg="mod modGraphic">
          <ac:chgData name="Pearson, Lisa" userId="S::lpearson@kingcounty.gov::dc390f8a-8c7d-4e21-98a9-f1ecbaf81d2e" providerId="AD" clId="Web-{50A57674-18C1-6399-99F9-9704F6497B59}" dt="2026-07-15T15:13:55.929" v="215"/>
          <ac:graphicFrameMkLst>
            <pc:docMk/>
            <pc:sldMk cId="98541162" sldId="267"/>
            <ac:graphicFrameMk id="32" creationId="{75DDC322-9FD3-EBE2-0C0B-76B020220A66}"/>
          </ac:graphicFrameMkLst>
        </pc:graphicFrameChg>
      </pc:sldChg>
    </pc:docChg>
  </pc:docChgLst>
  <pc:docChgLst>
    <pc:chgData name="Lucero, Danielle" userId="f802fc2a-d47f-414f-83f0-3e27efccf93d" providerId="ADAL" clId="{E1399CFF-E6F3-4051-B9E6-36AB6BD29810}"/>
    <pc:docChg chg="modSld">
      <pc:chgData name="Lucero, Danielle" userId="f802fc2a-d47f-414f-83f0-3e27efccf93d" providerId="ADAL" clId="{E1399CFF-E6F3-4051-B9E6-36AB6BD29810}" dt="2026-07-15T23:44:05.473" v="116" actId="14100"/>
      <pc:docMkLst>
        <pc:docMk/>
      </pc:docMkLst>
      <pc:sldChg chg="modSp mod">
        <pc:chgData name="Lucero, Danielle" userId="f802fc2a-d47f-414f-83f0-3e27efccf93d" providerId="ADAL" clId="{E1399CFF-E6F3-4051-B9E6-36AB6BD29810}" dt="2026-07-15T23:44:05.473" v="116" actId="14100"/>
        <pc:sldMkLst>
          <pc:docMk/>
          <pc:sldMk cId="0" sldId="256"/>
        </pc:sldMkLst>
        <pc:spChg chg="mod">
          <ac:chgData name="Lucero, Danielle" userId="f802fc2a-d47f-414f-83f0-3e27efccf93d" providerId="ADAL" clId="{E1399CFF-E6F3-4051-B9E6-36AB6BD29810}" dt="2026-07-15T23:44:05.473" v="116" actId="14100"/>
          <ac:spMkLst>
            <pc:docMk/>
            <pc:sldMk cId="0" sldId="256"/>
            <ac:spMk id="7" creationId="{10BA434A-6982-C5E8-396E-ACCC7FCF19B7}"/>
          </ac:spMkLst>
        </pc:spChg>
      </pc:sldChg>
      <pc:sldChg chg="modSp mod">
        <pc:chgData name="Lucero, Danielle" userId="f802fc2a-d47f-414f-83f0-3e27efccf93d" providerId="ADAL" clId="{E1399CFF-E6F3-4051-B9E6-36AB6BD29810}" dt="2026-07-13T17:13:46.148" v="45" actId="20577"/>
        <pc:sldMkLst>
          <pc:docMk/>
          <pc:sldMk cId="98541162" sldId="267"/>
        </pc:sldMkLst>
        <pc:graphicFrameChg chg="modGraphic">
          <ac:chgData name="Lucero, Danielle" userId="f802fc2a-d47f-414f-83f0-3e27efccf93d" providerId="ADAL" clId="{E1399CFF-E6F3-4051-B9E6-36AB6BD29810}" dt="2026-07-13T17:13:46.148" v="45" actId="20577"/>
          <ac:graphicFrameMkLst>
            <pc:docMk/>
            <pc:sldMk cId="98541162" sldId="267"/>
            <ac:graphicFrameMk id="32" creationId="{75DDC322-9FD3-EBE2-0C0B-76B020220A66}"/>
          </ac:graphicFrameMkLst>
        </pc:graphicFrameChg>
      </pc:sldChg>
    </pc:docChg>
  </pc:docChgLst>
  <pc:docChgLst>
    <pc:chgData name="White, Gilbert" userId="77aca396-b48c-43f2-8d76-1423a14e89dc" providerId="ADAL" clId="{733873A0-94B5-4F75-9D2C-506824AC973E}"/>
    <pc:docChg chg="undo redo custSel modSld">
      <pc:chgData name="White, Gilbert" userId="77aca396-b48c-43f2-8d76-1423a14e89dc" providerId="ADAL" clId="{733873A0-94B5-4F75-9D2C-506824AC973E}" dt="2026-07-10T17:59:34.942" v="28" actId="20577"/>
      <pc:docMkLst>
        <pc:docMk/>
      </pc:docMkLst>
      <pc:sldChg chg="modSp mod">
        <pc:chgData name="White, Gilbert" userId="77aca396-b48c-43f2-8d76-1423a14e89dc" providerId="ADAL" clId="{733873A0-94B5-4F75-9D2C-506824AC973E}" dt="2026-07-10T17:59:34.942" v="28" actId="20577"/>
        <pc:sldMkLst>
          <pc:docMk/>
          <pc:sldMk cId="528110106" sldId="265"/>
        </pc:sldMkLst>
        <pc:spChg chg="mod">
          <ac:chgData name="White, Gilbert" userId="77aca396-b48c-43f2-8d76-1423a14e89dc" providerId="ADAL" clId="{733873A0-94B5-4F75-9D2C-506824AC973E}" dt="2026-07-10T17:59:34.942" v="28" actId="20577"/>
          <ac:spMkLst>
            <pc:docMk/>
            <pc:sldMk cId="528110106" sldId="265"/>
            <ac:spMk id="2" creationId="{0E5F28A6-03E9-7741-81EE-E7ADAE38F16C}"/>
          </ac:spMkLst>
        </pc:spChg>
      </pc:sldChg>
      <pc:sldChg chg="modSp mod">
        <pc:chgData name="White, Gilbert" userId="77aca396-b48c-43f2-8d76-1423a14e89dc" providerId="ADAL" clId="{733873A0-94B5-4F75-9D2C-506824AC973E}" dt="2026-07-10T17:58:31.692" v="3" actId="20577"/>
        <pc:sldMkLst>
          <pc:docMk/>
          <pc:sldMk cId="228415264" sldId="266"/>
        </pc:sldMkLst>
        <pc:graphicFrameChg chg="modGraphic">
          <ac:chgData name="White, Gilbert" userId="77aca396-b48c-43f2-8d76-1423a14e89dc" providerId="ADAL" clId="{733873A0-94B5-4F75-9D2C-506824AC973E}" dt="2026-07-10T17:58:31.692" v="3" actId="20577"/>
          <ac:graphicFrameMkLst>
            <pc:docMk/>
            <pc:sldMk cId="228415264" sldId="266"/>
            <ac:graphicFrameMk id="3" creationId="{191FF5E3-455E-4DCC-2B05-2B938111EEEB}"/>
          </ac:graphicFrameMkLst>
        </pc:graphicFrameChg>
      </pc:sldChg>
      <pc:sldChg chg="modSp mod">
        <pc:chgData name="White, Gilbert" userId="77aca396-b48c-43f2-8d76-1423a14e89dc" providerId="ADAL" clId="{733873A0-94B5-4F75-9D2C-506824AC973E}" dt="2026-07-10T17:58:20.647" v="1" actId="20577"/>
        <pc:sldMkLst>
          <pc:docMk/>
          <pc:sldMk cId="98541162" sldId="267"/>
        </pc:sldMkLst>
        <pc:graphicFrameChg chg="modGraphic">
          <ac:chgData name="White, Gilbert" userId="77aca396-b48c-43f2-8d76-1423a14e89dc" providerId="ADAL" clId="{733873A0-94B5-4F75-9D2C-506824AC973E}" dt="2026-07-10T17:58:20.647" v="1" actId="20577"/>
          <ac:graphicFrameMkLst>
            <pc:docMk/>
            <pc:sldMk cId="98541162" sldId="267"/>
            <ac:graphicFrameMk id="32" creationId="{75DDC322-9FD3-EBE2-0C0B-76B020220A66}"/>
          </ac:graphicFrameMkLst>
        </pc:graphicFrameChg>
      </pc:sldChg>
    </pc:docChg>
  </pc:docChgLst>
  <pc:docChgLst>
    <pc:chgData name="Sommer, Aaron" userId="9eabc2c7-8580-4c92-b01b-c969c2e7b30b" providerId="ADAL" clId="{479255E1-04AB-45AD-8798-D4DB82587C2A}"/>
    <pc:docChg chg="undo custSel modSld">
      <pc:chgData name="Sommer, Aaron" userId="9eabc2c7-8580-4c92-b01b-c969c2e7b30b" providerId="ADAL" clId="{479255E1-04AB-45AD-8798-D4DB82587C2A}" dt="2026-07-10T20:28:38.688" v="34" actId="1076"/>
      <pc:docMkLst>
        <pc:docMk/>
      </pc:docMkLst>
      <pc:sldChg chg="addSp delSp modSp mod">
        <pc:chgData name="Sommer, Aaron" userId="9eabc2c7-8580-4c92-b01b-c969c2e7b30b" providerId="ADAL" clId="{479255E1-04AB-45AD-8798-D4DB82587C2A}" dt="2026-07-10T20:28:38.688" v="34" actId="1076"/>
        <pc:sldMkLst>
          <pc:docMk/>
          <pc:sldMk cId="1154420383" sldId="263"/>
        </pc:sldMkLst>
        <pc:graphicFrameChg chg="add mod">
          <ac:chgData name="Sommer, Aaron" userId="9eabc2c7-8580-4c92-b01b-c969c2e7b30b" providerId="ADAL" clId="{479255E1-04AB-45AD-8798-D4DB82587C2A}" dt="2026-07-10T20:28:38.688" v="34" actId="1076"/>
          <ac:graphicFrameMkLst>
            <pc:docMk/>
            <pc:sldMk cId="1154420383" sldId="263"/>
            <ac:graphicFrameMk id="5" creationId="{8B3262AC-46BD-4DB1-8D63-A6CF01023425}"/>
          </ac:graphicFrameMkLst>
        </pc:graphicFrameChg>
      </pc:sldChg>
      <pc:sldChg chg="modSp">
        <pc:chgData name="Sommer, Aaron" userId="9eabc2c7-8580-4c92-b01b-c969c2e7b30b" providerId="ADAL" clId="{479255E1-04AB-45AD-8798-D4DB82587C2A}" dt="2026-07-10T20:22:52.901" v="3" actId="207"/>
        <pc:sldMkLst>
          <pc:docMk/>
          <pc:sldMk cId="98541162" sldId="267"/>
        </pc:sldMkLst>
        <pc:graphicFrameChg chg="mod">
          <ac:chgData name="Sommer, Aaron" userId="9eabc2c7-8580-4c92-b01b-c969c2e7b30b" providerId="ADAL" clId="{479255E1-04AB-45AD-8798-D4DB82587C2A}" dt="2026-07-10T20:22:52.901" v="3" actId="207"/>
          <ac:graphicFrameMkLst>
            <pc:docMk/>
            <pc:sldMk cId="98541162" sldId="267"/>
            <ac:graphicFrameMk id="31" creationId="{D97166D9-0717-BAC6-22AF-16B904315A32}"/>
          </ac:graphicFrameMkLst>
        </pc:graphicFrameChg>
      </pc:sldChg>
    </pc:docChg>
  </pc:docChgLst>
  <pc:docChgLst>
    <pc:chgData name="Pearson, Lisa" userId="S::lpearson@kingcounty.gov::dc390f8a-8c7d-4e21-98a9-f1ecbaf81d2e" providerId="AD" clId="Web-{43DC3CC2-3CB7-7792-1D21-B83648795EA3}"/>
    <pc:docChg chg="modSld">
      <pc:chgData name="Pearson, Lisa" userId="S::lpearson@kingcounty.gov::dc390f8a-8c7d-4e21-98a9-f1ecbaf81d2e" providerId="AD" clId="Web-{43DC3CC2-3CB7-7792-1D21-B83648795EA3}" dt="2026-07-10T20:17:17.572" v="235" actId="20577"/>
      <pc:docMkLst>
        <pc:docMk/>
      </pc:docMkLst>
      <pc:sldChg chg="modSp">
        <pc:chgData name="Pearson, Lisa" userId="S::lpearson@kingcounty.gov::dc390f8a-8c7d-4e21-98a9-f1ecbaf81d2e" providerId="AD" clId="Web-{43DC3CC2-3CB7-7792-1D21-B83648795EA3}" dt="2026-07-10T17:03:00.307" v="68" actId="1076"/>
        <pc:sldMkLst>
          <pc:docMk/>
          <pc:sldMk cId="528110106" sldId="265"/>
        </pc:sldMkLst>
        <pc:spChg chg="mod">
          <ac:chgData name="Pearson, Lisa" userId="S::lpearson@kingcounty.gov::dc390f8a-8c7d-4e21-98a9-f1ecbaf81d2e" providerId="AD" clId="Web-{43DC3CC2-3CB7-7792-1D21-B83648795EA3}" dt="2026-07-10T17:03:00.307" v="68" actId="1076"/>
          <ac:spMkLst>
            <pc:docMk/>
            <pc:sldMk cId="528110106" sldId="265"/>
            <ac:spMk id="2" creationId="{0E5F28A6-03E9-7741-81EE-E7ADAE38F16C}"/>
          </ac:spMkLst>
        </pc:spChg>
      </pc:sldChg>
      <pc:sldChg chg="modSp">
        <pc:chgData name="Pearson, Lisa" userId="S::lpearson@kingcounty.gov::dc390f8a-8c7d-4e21-98a9-f1ecbaf81d2e" providerId="AD" clId="Web-{43DC3CC2-3CB7-7792-1D21-B83648795EA3}" dt="2026-07-10T20:17:17.572" v="235" actId="20577"/>
        <pc:sldMkLst>
          <pc:docMk/>
          <pc:sldMk cId="2895183184" sldId="268"/>
        </pc:sldMkLst>
        <pc:spChg chg="mod">
          <ac:chgData name="Pearson, Lisa" userId="S::lpearson@kingcounty.gov::dc390f8a-8c7d-4e21-98a9-f1ecbaf81d2e" providerId="AD" clId="Web-{43DC3CC2-3CB7-7792-1D21-B83648795EA3}" dt="2026-07-10T20:17:17.572" v="235" actId="20577"/>
          <ac:spMkLst>
            <pc:docMk/>
            <pc:sldMk cId="2895183184" sldId="268"/>
            <ac:spMk id="2" creationId="{AFEBE258-6D41-0FDD-433B-A0D49282936A}"/>
          </ac:spMkLst>
        </pc:spChg>
        <pc:spChg chg="mod">
          <ac:chgData name="Pearson, Lisa" userId="S::lpearson@kingcounty.gov::dc390f8a-8c7d-4e21-98a9-f1ecbaf81d2e" providerId="AD" clId="Web-{43DC3CC2-3CB7-7792-1D21-B83648795EA3}" dt="2026-07-10T17:05:33.388" v="70" actId="20577"/>
          <ac:spMkLst>
            <pc:docMk/>
            <pc:sldMk cId="2895183184" sldId="268"/>
            <ac:spMk id="3" creationId="{A714216F-CB73-CFD0-06AB-5401974C7088}"/>
          </ac:spMkLst>
        </pc:spChg>
      </pc:sldChg>
      <pc:sldChg chg="modSp">
        <pc:chgData name="Pearson, Lisa" userId="S::lpearson@kingcounty.gov::dc390f8a-8c7d-4e21-98a9-f1ecbaf81d2e" providerId="AD" clId="Web-{43DC3CC2-3CB7-7792-1D21-B83648795EA3}" dt="2026-07-10T17:02:12.477" v="1" actId="20577"/>
        <pc:sldMkLst>
          <pc:docMk/>
          <pc:sldMk cId="1956291513" sldId="269"/>
        </pc:sldMkLst>
        <pc:spChg chg="mod">
          <ac:chgData name="Pearson, Lisa" userId="S::lpearson@kingcounty.gov::dc390f8a-8c7d-4e21-98a9-f1ecbaf81d2e" providerId="AD" clId="Web-{43DC3CC2-3CB7-7792-1D21-B83648795EA3}" dt="2026-07-10T17:02:12.477" v="1" actId="20577"/>
          <ac:spMkLst>
            <pc:docMk/>
            <pc:sldMk cId="1956291513" sldId="269"/>
            <ac:spMk id="2" creationId="{D6A8162B-469D-6F8F-00E0-21B2DA8A1478}"/>
          </ac:spMkLst>
        </pc:spChg>
      </pc:sldChg>
    </pc:docChg>
  </pc:docChgLst>
  <pc:docChgLst>
    <pc:chgData name="Hayre, Shireen" userId="f747adda-f110-46cd-9e5a-824ba7cfc5e2" providerId="ADAL" clId="{43342B6C-1E68-4BA5-AAE3-BFC652B139CF}"/>
    <pc:docChg chg="undo custSel modSld">
      <pc:chgData name="Hayre, Shireen" userId="f747adda-f110-46cd-9e5a-824ba7cfc5e2" providerId="ADAL" clId="{43342B6C-1E68-4BA5-AAE3-BFC652B139CF}" dt="2026-07-13T16:59:11.278" v="129" actId="14100"/>
      <pc:docMkLst>
        <pc:docMk/>
      </pc:docMkLst>
      <pc:sldChg chg="modSp mod">
        <pc:chgData name="Hayre, Shireen" userId="f747adda-f110-46cd-9e5a-824ba7cfc5e2" providerId="ADAL" clId="{43342B6C-1E68-4BA5-AAE3-BFC652B139CF}" dt="2026-07-13T16:59:11.278" v="129" actId="14100"/>
        <pc:sldMkLst>
          <pc:docMk/>
          <pc:sldMk cId="528110106" sldId="265"/>
        </pc:sldMkLst>
        <pc:spChg chg="mod">
          <ac:chgData name="Hayre, Shireen" userId="f747adda-f110-46cd-9e5a-824ba7cfc5e2" providerId="ADAL" clId="{43342B6C-1E68-4BA5-AAE3-BFC652B139CF}" dt="2026-07-13T16:59:11.278" v="129" actId="14100"/>
          <ac:spMkLst>
            <pc:docMk/>
            <pc:sldMk cId="528110106" sldId="265"/>
            <ac:spMk id="2" creationId="{0E5F28A6-03E9-7741-81EE-E7ADAE38F16C}"/>
          </ac:spMkLst>
        </pc:spChg>
        <pc:spChg chg="mod">
          <ac:chgData name="Hayre, Shireen" userId="f747adda-f110-46cd-9e5a-824ba7cfc5e2" providerId="ADAL" clId="{43342B6C-1E68-4BA5-AAE3-BFC652B139CF}" dt="2026-07-13T16:44:39.228" v="71" actId="1076"/>
          <ac:spMkLst>
            <pc:docMk/>
            <pc:sldMk cId="528110106" sldId="265"/>
            <ac:spMk id="3" creationId="{4F6D123C-0C8D-8588-B21B-A26231D40E04}"/>
          </ac:spMkLst>
        </pc:spChg>
      </pc:sldChg>
      <pc:sldChg chg="modSp mod">
        <pc:chgData name="Hayre, Shireen" userId="f747adda-f110-46cd-9e5a-824ba7cfc5e2" providerId="ADAL" clId="{43342B6C-1E68-4BA5-AAE3-BFC652B139CF}" dt="2026-07-13T16:39:27.705" v="52" actId="1076"/>
        <pc:sldMkLst>
          <pc:docMk/>
          <pc:sldMk cId="2895183184" sldId="268"/>
        </pc:sldMkLst>
        <pc:spChg chg="mod">
          <ac:chgData name="Hayre, Shireen" userId="f747adda-f110-46cd-9e5a-824ba7cfc5e2" providerId="ADAL" clId="{43342B6C-1E68-4BA5-AAE3-BFC652B139CF}" dt="2026-07-13T16:39:13.933" v="51" actId="20577"/>
          <ac:spMkLst>
            <pc:docMk/>
            <pc:sldMk cId="2895183184" sldId="268"/>
            <ac:spMk id="2" creationId="{AFEBE258-6D41-0FDD-433B-A0D49282936A}"/>
          </ac:spMkLst>
        </pc:spChg>
        <pc:spChg chg="mod">
          <ac:chgData name="Hayre, Shireen" userId="f747adda-f110-46cd-9e5a-824ba7cfc5e2" providerId="ADAL" clId="{43342B6C-1E68-4BA5-AAE3-BFC652B139CF}" dt="2026-07-13T16:39:27.705" v="52" actId="1076"/>
          <ac:spMkLst>
            <pc:docMk/>
            <pc:sldMk cId="2895183184" sldId="268"/>
            <ac:spMk id="3" creationId="{A714216F-CB73-CFD0-06AB-5401974C7088}"/>
          </ac:spMkLst>
        </pc:spChg>
      </pc:sldChg>
      <pc:sldChg chg="modSp mod">
        <pc:chgData name="Hayre, Shireen" userId="f747adda-f110-46cd-9e5a-824ba7cfc5e2" providerId="ADAL" clId="{43342B6C-1E68-4BA5-AAE3-BFC652B139CF}" dt="2026-07-13T16:47:19.325" v="88" actId="20577"/>
        <pc:sldMkLst>
          <pc:docMk/>
          <pc:sldMk cId="1956291513" sldId="269"/>
        </pc:sldMkLst>
        <pc:spChg chg="mod">
          <ac:chgData name="Hayre, Shireen" userId="f747adda-f110-46cd-9e5a-824ba7cfc5e2" providerId="ADAL" clId="{43342B6C-1E68-4BA5-AAE3-BFC652B139CF}" dt="2026-07-13T16:47:19.325" v="88" actId="20577"/>
          <ac:spMkLst>
            <pc:docMk/>
            <pc:sldMk cId="1956291513" sldId="269"/>
            <ac:spMk id="2" creationId="{D6A8162B-469D-6F8F-00E0-21B2DA8A1478}"/>
          </ac:spMkLst>
        </pc:spChg>
        <pc:spChg chg="mod">
          <ac:chgData name="Hayre, Shireen" userId="f747adda-f110-46cd-9e5a-824ba7cfc5e2" providerId="ADAL" clId="{43342B6C-1E68-4BA5-AAE3-BFC652B139CF}" dt="2026-07-13T16:43:52.926" v="58" actId="1076"/>
          <ac:spMkLst>
            <pc:docMk/>
            <pc:sldMk cId="1956291513" sldId="269"/>
            <ac:spMk id="3" creationId="{60DB5022-3DBA-3117-BDF4-FEC8BC517910}"/>
          </ac:spMkLst>
        </pc:spChg>
      </pc:sldChg>
    </pc:docChg>
  </pc:docChgLst>
  <pc:docChgLst>
    <pc:chgData name="Pearson, Lisa" userId="S::lpearson@kingcounty.gov::dc390f8a-8c7d-4e21-98a9-f1ecbaf81d2e" providerId="AD" clId="Web-{5ECA9CFC-64C5-E08B-45C5-4E5B4FE97841}"/>
    <pc:docChg chg="sldOrd">
      <pc:chgData name="Pearson, Lisa" userId="S::lpearson@kingcounty.gov::dc390f8a-8c7d-4e21-98a9-f1ecbaf81d2e" providerId="AD" clId="Web-{5ECA9CFC-64C5-E08B-45C5-4E5B4FE97841}" dt="2026-07-13T16:25:26.399" v="0"/>
      <pc:docMkLst>
        <pc:docMk/>
      </pc:docMkLst>
      <pc:sldChg chg="ord">
        <pc:chgData name="Pearson, Lisa" userId="S::lpearson@kingcounty.gov::dc390f8a-8c7d-4e21-98a9-f1ecbaf81d2e" providerId="AD" clId="Web-{5ECA9CFC-64C5-E08B-45C5-4E5B4FE97841}" dt="2026-07-13T16:25:26.399" v="0"/>
        <pc:sldMkLst>
          <pc:docMk/>
          <pc:sldMk cId="2982606078" sldId="270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narustempasic\AppData\Local\Microsoft\Windows\INetCache\Content.Outlook\1K0HY1XK\2025%20KCIA%20Revenue%20and%20Expenditures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kc1-my.sharepoint.com/personal/asommer_kingcounty_gov/Documents/KCIA/2025%20KCIA%20Revenue%20and%20Expenditure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sz="4000">
              <a:solidFill>
                <a:schemeClr val="tx2"/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Sheet2!$B$1</c:f>
              <c:strCache>
                <c:ptCount val="1"/>
                <c:pt idx="0">
                  <c:v>2024 Occupied SF</c:v>
                </c:pt>
              </c:strCache>
            </c:strRef>
          </c:tx>
          <c:dPt>
            <c:idx val="0"/>
            <c:bubble3D val="0"/>
            <c:spPr>
              <a:solidFill>
                <a:srgbClr val="4F81BD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F04-4C9F-89FD-114C5A5FF6EE}"/>
              </c:ext>
            </c:extLst>
          </c:dPt>
          <c:dPt>
            <c:idx val="1"/>
            <c:bubble3D val="0"/>
            <c:spPr>
              <a:solidFill>
                <a:srgbClr val="C0504D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F04-4C9F-89FD-114C5A5FF6E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F04-4C9F-89FD-114C5A5FF6E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F04-4C9F-89FD-114C5A5FF6E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F04-4C9F-89FD-114C5A5FF6EE}"/>
              </c:ext>
            </c:extLst>
          </c:dPt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Sheet2!$A$2:$A$6</c:f>
              <c:strCache>
                <c:ptCount val="5"/>
                <c:pt idx="0">
                  <c:v>AERONAUTICAL PORTFOLIO TOTAL</c:v>
                </c:pt>
                <c:pt idx="1">
                  <c:v>FBO PORTFOLIO TOTAL</c:v>
                </c:pt>
                <c:pt idx="2">
                  <c:v>GA AERONAUTICAL PORTFOLIO TOTAL</c:v>
                </c:pt>
                <c:pt idx="3">
                  <c:v>NON-AERONAUTICAL PORTFOLIO TOTAL</c:v>
                </c:pt>
                <c:pt idx="4">
                  <c:v>OTHER PORTFOLIO TOTAL</c:v>
                </c:pt>
              </c:strCache>
            </c:strRef>
          </c:cat>
          <c:val>
            <c:numRef>
              <c:f>Sheet2!$B$2:$B$6</c:f>
              <c:numCache>
                <c:formatCode>#,##0</c:formatCode>
                <c:ptCount val="5"/>
                <c:pt idx="0">
                  <c:v>1601865</c:v>
                </c:pt>
                <c:pt idx="1">
                  <c:v>1741015</c:v>
                </c:pt>
                <c:pt idx="3">
                  <c:v>34990</c:v>
                </c:pt>
                <c:pt idx="4">
                  <c:v>5189077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F04-4C9F-89FD-114C5A5FF6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14028156983335663"/>
          <c:y val="0.93737577294363628"/>
          <c:w val="0.8597184301666434"/>
          <c:h val="6.26242270563637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sz="4000" b="1">
              <a:solidFill>
                <a:schemeClr val="tx2"/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Current Occupied SF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D76-4B7F-9466-8E558531DDB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D76-4B7F-9466-8E558531DDB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D76-4B7F-9466-8E558531DDB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D76-4B7F-9466-8E558531DDB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D76-4B7F-9466-8E558531DDB9}"/>
              </c:ext>
            </c:extLst>
          </c:dPt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AERONAUTICAL PORTFOLIO TOTAL</c:v>
                </c:pt>
                <c:pt idx="1">
                  <c:v>FBO PORTFOLIO TOTAL</c:v>
                </c:pt>
                <c:pt idx="2">
                  <c:v>GA AERONAUTICAL PORTFOLIO TOTAL</c:v>
                </c:pt>
                <c:pt idx="3">
                  <c:v>NON-AERONAUTICAL PORTFOLIO TOTAL</c:v>
                </c:pt>
                <c:pt idx="4">
                  <c:v>OTHER PORTFOLIO TOTAL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1384943</c:v>
                </c:pt>
                <c:pt idx="1">
                  <c:v>1741015</c:v>
                </c:pt>
                <c:pt idx="3">
                  <c:v>67803</c:v>
                </c:pt>
                <c:pt idx="4">
                  <c:v>5189077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8D76-4B7F-9466-8E558531DD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en-US" sz="3200" b="1">
                <a:latin typeface="Segoe UI Bold" panose="020B0802040204020203" pitchFamily="34" charset="0"/>
                <a:cs typeface="Segoe UI Bold" panose="020B0802040204020203" pitchFamily="34" charset="0"/>
              </a:rPr>
              <a:t>2025 King</a:t>
            </a:r>
            <a:r>
              <a:rPr lang="en-US" sz="3200" b="1" baseline="0">
                <a:latin typeface="Segoe UI Bold" panose="020B0802040204020203" pitchFamily="34" charset="0"/>
                <a:cs typeface="Segoe UI Bold" panose="020B0802040204020203" pitchFamily="34" charset="0"/>
              </a:rPr>
              <a:t> County International Airport Expenditures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ysClr val="windowText" lastClr="000000">
                    <a:lumMod val="65000"/>
                    <a:lumOff val="35000"/>
                  </a:sysClr>
                </a:solidFill>
              </a:defRPr>
            </a:pPr>
            <a:r>
              <a:rPr lang="en-US" sz="2800" b="0" i="1" baseline="0">
                <a:latin typeface="Segoe UI Bold" panose="020B0802040204020203" pitchFamily="34" charset="0"/>
                <a:cs typeface="Segoe UI Bold" panose="020B0802040204020203" pitchFamily="34" charset="0"/>
              </a:rPr>
              <a:t>Operating Fund in Millions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ysClr val="windowText" lastClr="000000">
                    <a:lumMod val="65000"/>
                    <a:lumOff val="35000"/>
                  </a:sysClr>
                </a:solidFill>
              </a:defRPr>
            </a:pPr>
            <a:r>
              <a:rPr lang="en-US" sz="2800" b="1" i="0" u="none" strike="noStrike" kern="1200" spc="0" baseline="0">
                <a:solidFill>
                  <a:sysClr val="windowText" lastClr="000000"/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Total Expenditures: $51.9 Million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1" i="0" u="none" strike="noStrike" kern="1200" spc="0" baseline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6352321498840994"/>
          <c:y val="0.15430338078135927"/>
          <c:w val="0.61606838719855062"/>
          <c:h val="0.8356268922824512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6BD-489A-8C25-E8EA20CC359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6BD-489A-8C25-E8EA20CC359F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6BD-489A-8C25-E8EA20CC359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6BD-489A-8C25-E8EA20CC359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6BD-489A-8C25-E8EA20CC359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6BD-489A-8C25-E8EA20CC359F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6BD-489A-8C25-E8EA20CC359F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6BD-489A-8C25-E8EA20CC359F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6BD-489A-8C25-E8EA20CC359F}"/>
              </c:ext>
            </c:extLst>
          </c:dPt>
          <c:dPt>
            <c:idx val="9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96BD-489A-8C25-E8EA20CC359F}"/>
              </c:ext>
            </c:extLst>
          </c:dPt>
          <c:dLbls>
            <c:dLbl>
              <c:idx val="0"/>
              <c:layout>
                <c:manualLayout>
                  <c:x val="0.13323505062420754"/>
                  <c:y val="0.130594384144303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821757429869094E-2"/>
                      <c:h val="8.757474293409579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BD-489A-8C25-E8EA20CC359F}"/>
                </c:ext>
              </c:extLst>
            </c:dLbl>
            <c:dLbl>
              <c:idx val="1"/>
              <c:layout>
                <c:manualLayout>
                  <c:x val="-5.13354088905194E-2"/>
                  <c:y val="0.1599623262419418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539367015508559"/>
                      <c:h val="0.142084183897254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BD-489A-8C25-E8EA20CC359F}"/>
                </c:ext>
              </c:extLst>
            </c:dLbl>
            <c:dLbl>
              <c:idx val="4"/>
              <c:layout>
                <c:manualLayout>
                  <c:x val="1.2072069276910239E-2"/>
                  <c:y val="-4.3866130129759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6BD-489A-8C25-E8EA20CC359F}"/>
                </c:ext>
              </c:extLst>
            </c:dLbl>
            <c:dLbl>
              <c:idx val="5"/>
              <c:layout>
                <c:manualLayout>
                  <c:x val="9.0686365013874504E-3"/>
                  <c:y val="-4.205312497777272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6BD-489A-8C25-E8EA20CC359F}"/>
                </c:ext>
              </c:extLst>
            </c:dLbl>
            <c:dLbl>
              <c:idx val="6"/>
              <c:layout>
                <c:manualLayout>
                  <c:x val="1.9878459950843089E-2"/>
                  <c:y val="2.2369534756353448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6BD-489A-8C25-E8EA20CC359F}"/>
                </c:ext>
              </c:extLst>
            </c:dLbl>
            <c:dLbl>
              <c:idx val="7"/>
              <c:layout>
                <c:manualLayout>
                  <c:x val="1.1437668937631248E-3"/>
                  <c:y val="0.10818950801248996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96BD-489A-8C25-E8EA20CC359F}"/>
                </c:ext>
              </c:extLst>
            </c:dLbl>
            <c:dLbl>
              <c:idx val="8"/>
              <c:layout>
                <c:manualLayout>
                  <c:x val="-1.4902126240751479E-2"/>
                  <c:y val="9.307140113661420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071446129065456"/>
                      <c:h val="0.122455865512507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96BD-489A-8C25-E8EA20CC359F}"/>
                </c:ext>
              </c:extLst>
            </c:dLbl>
            <c:dLbl>
              <c:idx val="9"/>
              <c:layout>
                <c:manualLayout>
                  <c:x val="0.1438186770868406"/>
                  <c:y val="-0.2057023642713364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96BD-489A-8C25-E8EA20CC359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Expenses!$D$4:$D$13</c:f>
              <c:strCache>
                <c:ptCount val="10"/>
                <c:pt idx="0">
                  <c:v>Labor</c:v>
                </c:pt>
                <c:pt idx="1">
                  <c:v>Sheriff's Office</c:v>
                </c:pt>
                <c:pt idx="2">
                  <c:v>Services, Utilities</c:v>
                </c:pt>
                <c:pt idx="3">
                  <c:v>Stormwater Fee</c:v>
                </c:pt>
                <c:pt idx="4">
                  <c:v>Supplies</c:v>
                </c:pt>
                <c:pt idx="5">
                  <c:v>Prop Svcs, Facilities, Lease</c:v>
                </c:pt>
                <c:pt idx="6">
                  <c:v>Construction, Consulting, Prof Svcs</c:v>
                </c:pt>
                <c:pt idx="7">
                  <c:v>Travel, Training, Dues</c:v>
                </c:pt>
                <c:pt idx="8">
                  <c:v>Overhead, Insurance, IT</c:v>
                </c:pt>
                <c:pt idx="9">
                  <c:v>Capital Program</c:v>
                </c:pt>
              </c:strCache>
            </c:strRef>
          </c:cat>
          <c:val>
            <c:numRef>
              <c:f>Expenses!$E$4:$E$13</c:f>
              <c:numCache>
                <c:formatCode>"$"#,##0.0</c:formatCode>
                <c:ptCount val="10"/>
                <c:pt idx="0">
                  <c:v>10.843176799999998</c:v>
                </c:pt>
                <c:pt idx="1">
                  <c:v>6.6852999999999998</c:v>
                </c:pt>
                <c:pt idx="2">
                  <c:v>3.0962329100000008</c:v>
                </c:pt>
                <c:pt idx="3">
                  <c:v>2.9543682699999998</c:v>
                </c:pt>
                <c:pt idx="4">
                  <c:v>1.8346002100000005</c:v>
                </c:pt>
                <c:pt idx="5">
                  <c:v>1.8330639900000001</c:v>
                </c:pt>
                <c:pt idx="6">
                  <c:v>0.72260718999999995</c:v>
                </c:pt>
                <c:pt idx="7">
                  <c:v>0.47818347999999999</c:v>
                </c:pt>
                <c:pt idx="8">
                  <c:v>3.8318589100000002</c:v>
                </c:pt>
                <c:pt idx="9">
                  <c:v>19.602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96BD-489A-8C25-E8EA20CC35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en-US" sz="3200" b="1"/>
              <a:t>2025 King</a:t>
            </a:r>
            <a:r>
              <a:rPr lang="en-US" sz="3200" b="1" baseline="0"/>
              <a:t> County International Airport Revenue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ysClr val="windowText" lastClr="000000">
                    <a:lumMod val="65000"/>
                    <a:lumOff val="35000"/>
                  </a:sysClr>
                </a:solidFill>
              </a:defRPr>
            </a:pPr>
            <a:r>
              <a:rPr lang="en-US" sz="2800" b="0" i="1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Operating Fund in Millions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>
                <a:solidFill>
                  <a:sysClr val="windowText" lastClr="000000">
                    <a:lumMod val="65000"/>
                    <a:lumOff val="35000"/>
                  </a:sysClr>
                </a:solidFill>
              </a:defRPr>
            </a:pPr>
            <a:r>
              <a:rPr lang="en-US" sz="2800" b="1" i="0" u="none" strike="noStrike" kern="1200" spc="0" baseline="0">
                <a:solidFill>
                  <a:sysClr val="windowText" lastClr="000000"/>
                </a:solidFill>
              </a:rPr>
              <a:t>Total Revenue: $40.2 Million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1" i="0" u="none" strike="noStrike" kern="1200" spc="0" baseline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462276285663034"/>
          <c:y val="0.15484969237144952"/>
          <c:w val="0.61606838719855062"/>
          <c:h val="0.8356268922824512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3895A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4D0-4733-83CA-346BDB66E7F8}"/>
              </c:ext>
            </c:extLst>
          </c:dPt>
          <c:dPt>
            <c:idx val="1"/>
            <c:bubble3D val="0"/>
            <c:spPr>
              <a:solidFill>
                <a:srgbClr val="48ACC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4D0-4733-83CA-346BDB66E7F8}"/>
              </c:ext>
            </c:extLst>
          </c:dPt>
          <c:dPt>
            <c:idx val="2"/>
            <c:bubble3D val="0"/>
            <c:spPr>
              <a:solidFill>
                <a:srgbClr val="4F81BD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4D0-4733-83CA-346BDB66E7F8}"/>
              </c:ext>
            </c:extLst>
          </c:dPt>
          <c:dPt>
            <c:idx val="3"/>
            <c:bubble3D val="0"/>
            <c:spPr>
              <a:solidFill>
                <a:srgbClr val="C0594D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4D0-4733-83CA-346BDB66E7F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4D0-4733-83CA-346BDB66E7F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A4D0-4733-83CA-346BDB66E7F8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A4D0-4733-83CA-346BDB66E7F8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A4D0-4733-83CA-346BDB66E7F8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A4D0-4733-83CA-346BDB66E7F8}"/>
              </c:ext>
            </c:extLst>
          </c:dPt>
          <c:dPt>
            <c:idx val="9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A4D0-4733-83CA-346BDB66E7F8}"/>
              </c:ext>
            </c:extLst>
          </c:dPt>
          <c:dLbls>
            <c:dLbl>
              <c:idx val="0"/>
              <c:layout>
                <c:manualLayout>
                  <c:x val="-2.1726715645549417E-2"/>
                  <c:y val="1.709616591496841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4D0-4733-83CA-346BDB66E7F8}"/>
                </c:ext>
              </c:extLst>
            </c:dLbl>
            <c:dLbl>
              <c:idx val="1"/>
              <c:layout>
                <c:manualLayout>
                  <c:x val="0.14355354308333132"/>
                  <c:y val="-0.1961792982309202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07253794876422E-2"/>
                      <c:h val="0.125212937343964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A4D0-4733-83CA-346BDB66E7F8}"/>
                </c:ext>
              </c:extLst>
            </c:dLbl>
            <c:dLbl>
              <c:idx val="2"/>
              <c:layout>
                <c:manualLayout>
                  <c:x val="0.1241331385935236"/>
                  <c:y val="0.1807345156093645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243142806389582"/>
                      <c:h val="9.322047209557611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4D0-4733-83CA-346BDB66E7F8}"/>
                </c:ext>
              </c:extLst>
            </c:dLbl>
            <c:dLbl>
              <c:idx val="3"/>
              <c:layout>
                <c:manualLayout>
                  <c:x val="-0.10414521825259089"/>
                  <c:y val="0.1752145055821675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4287191624298652E-2"/>
                      <c:h val="0.1082098089283724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A4D0-4733-83CA-346BDB66E7F8}"/>
                </c:ext>
              </c:extLst>
            </c:dLbl>
            <c:dLbl>
              <c:idx val="4"/>
              <c:layout>
                <c:manualLayout>
                  <c:x val="1.3271283325036382E-2"/>
                  <c:y val="-9.1823236681970054E-4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4D0-4733-83CA-346BDB66E7F8}"/>
                </c:ext>
              </c:extLst>
            </c:dLbl>
            <c:dLbl>
              <c:idx val="5"/>
              <c:layout>
                <c:manualLayout>
                  <c:x val="1.4959518226257696E-2"/>
                  <c:y val="-3.278093942302032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4D0-4733-83CA-346BDB66E7F8}"/>
                </c:ext>
              </c:extLst>
            </c:dLbl>
            <c:dLbl>
              <c:idx val="6"/>
              <c:layout>
                <c:manualLayout>
                  <c:x val="8.8274516010264318E-3"/>
                  <c:y val="-3.782733717299228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A4D0-4733-83CA-346BDB66E7F8}"/>
                </c:ext>
              </c:extLst>
            </c:dLbl>
            <c:dLbl>
              <c:idx val="7"/>
              <c:layout>
                <c:manualLayout>
                  <c:x val="-4.1470382355222635E-4"/>
                  <c:y val="-4.492772867966644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04355617876602"/>
                      <c:h val="0.1122037632160749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A4D0-4733-83CA-346BDB66E7F8}"/>
                </c:ext>
              </c:extLst>
            </c:dLbl>
            <c:dLbl>
              <c:idx val="8"/>
              <c:layout>
                <c:manualLayout>
                  <c:x val="2.9187089149253363E-2"/>
                  <c:y val="6.7865147085567658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534261521567843"/>
                      <c:h val="7.603704442860352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A4D0-4733-83CA-346BDB66E7F8}"/>
                </c:ext>
              </c:extLst>
            </c:dLbl>
            <c:dLbl>
              <c:idx val="9"/>
              <c:layout>
                <c:manualLayout>
                  <c:x val="3.8529056397107811E-3"/>
                  <c:y val="3.817313484719887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4D0-4733-83CA-346BDB66E7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Revenue!$A$20:$A$29</c:f>
              <c:strCache>
                <c:ptCount val="10"/>
                <c:pt idx="0">
                  <c:v>UPS</c:v>
                </c:pt>
                <c:pt idx="1">
                  <c:v>Boeing</c:v>
                </c:pt>
                <c:pt idx="2">
                  <c:v>Corporate</c:v>
                </c:pt>
                <c:pt idx="3">
                  <c:v>FBOs</c:v>
                </c:pt>
                <c:pt idx="4">
                  <c:v>Fuel flowage</c:v>
                </c:pt>
                <c:pt idx="5">
                  <c:v>Reimbursable Utilities</c:v>
                </c:pt>
                <c:pt idx="6">
                  <c:v>Landing fees</c:v>
                </c:pt>
                <c:pt idx="7">
                  <c:v>GA Hangar/Tiedown</c:v>
                </c:pt>
                <c:pt idx="8">
                  <c:v>Aircraft Parking</c:v>
                </c:pt>
                <c:pt idx="9">
                  <c:v>Interest/Misc</c:v>
                </c:pt>
              </c:strCache>
            </c:strRef>
          </c:cat>
          <c:val>
            <c:numRef>
              <c:f>Revenue!$B$20:$B$29</c:f>
              <c:numCache>
                <c:formatCode>"$"#,##0.0_);[Red]\("$"#,##0.0\)</c:formatCode>
                <c:ptCount val="10"/>
                <c:pt idx="0">
                  <c:v>1.3177049999999999</c:v>
                </c:pt>
                <c:pt idx="1">
                  <c:v>15.553953999999999</c:v>
                </c:pt>
                <c:pt idx="2">
                  <c:v>9.9170189999999998</c:v>
                </c:pt>
                <c:pt idx="3">
                  <c:v>5.7978709999999998</c:v>
                </c:pt>
                <c:pt idx="4">
                  <c:v>1.9170370000000001</c:v>
                </c:pt>
                <c:pt idx="5">
                  <c:v>1.7339560000000001</c:v>
                </c:pt>
                <c:pt idx="6">
                  <c:v>1.3536999999999999</c:v>
                </c:pt>
                <c:pt idx="7">
                  <c:v>1.306967</c:v>
                </c:pt>
                <c:pt idx="8">
                  <c:v>6.5359E-2</c:v>
                </c:pt>
                <c:pt idx="9">
                  <c:v>1.190415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A4D0-4733-83CA-346BDB66E7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34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modernComment_10B_5DF9E6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ED3E8162-191D-442C-8C89-3E21FEE84771}" authorId="{AD8A2FFA-80CC-1FDC-D3E0-DCE1C3E8A105}" created="2026-07-14T23:55:50.526">
    <pc:sldMkLst xmlns:pc="http://schemas.microsoft.com/office/powerpoint/2013/main/command">
      <pc:docMk/>
      <pc:sldMk cId="98541162" sldId="267"/>
    </pc:sldMkLst>
    <p188:replyLst>
      <p188:reply id="{ED04AA67-06C6-4940-8FA3-ED134D646D58}" authorId="{87A0EC35-FA41-7C6B-F5F2-1EB507B575EC}" created="2026-07-15T15:15:51.132">
        <p188:txBody>
          <a:bodyPr/>
          <a:lstStyle/>
          <a:p>
            <a:r>
              <a:rPr lang="en-US"/>
              <a:t>[@Lucero, Danielle] updated</a:t>
            </a:r>
          </a:p>
        </p188:txBody>
      </p188:reply>
    </p188:replyLst>
    <p188:txBody>
      <a:bodyPr/>
      <a:lstStyle/>
      <a:p>
        <a:r>
          <a:rPr lang="en-US"/>
          <a:t>Garrett asked if we can add a column w/unoccupied space on this slide and the next.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4F20D-C869-4737-9DF5-4ED8AB92232F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92472-CF3B-437E-B0E2-9972D4369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288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First slide: hide total units; hide the occupied units;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D92472-CF3B-437E-B0E2-9972D436989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40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Change colors (too bright)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D92472-CF3B-437E-B0E2-9972D436989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20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D92472-CF3B-437E-B0E2-9972D436989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923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355E7-050F-8166-06EB-341890D47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F5371B-0D20-07AE-FD8E-B59A92A4FC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CFCB63-7E25-0336-8064-971BECDF0B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AADC0B-007D-4513-C28D-9A9C32289E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D92472-CF3B-437E-B0E2-9972D436989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323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626A7-A4CA-275C-44D5-772856796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B47FDB-BF5F-61DF-8C1A-DE8A640D70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D10828-6DAE-1EBE-5F66-4E70DE5AA3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767270-2E90-7378-1097-BE5E94B2F5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D92472-CF3B-437E-B0E2-9972D436989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1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B_5DF9E6A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151" b="-18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857750" y="4016834"/>
            <a:ext cx="8572500" cy="2971800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BA434A-6982-C5E8-396E-ACCC7FCF19B7}"/>
              </a:ext>
            </a:extLst>
          </p:cNvPr>
          <p:cNvSpPr txBox="1"/>
          <p:nvPr/>
        </p:nvSpPr>
        <p:spPr>
          <a:xfrm>
            <a:off x="555170" y="8180613"/>
            <a:ext cx="173246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Segoe UI Bold" panose="020B0802040204020203" pitchFamily="34" charset="0"/>
                <a:cs typeface="Segoe UI Bold" panose="020B0802040204020203" pitchFamily="34" charset="0"/>
              </a:rPr>
              <a:t>John Parrott, Airport Director	Lisa Pearson, Facilities Management Division Director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65306F-AFAF-6E49-D316-EFC5CE71B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77F9DB-CD45-F12C-5955-B4BE68C79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5FFD50-ACEC-6DE6-88FF-2C45F6752F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" y="0"/>
            <a:ext cx="18287543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4606828-113F-A835-BAC4-1E564FA2D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434835" y="0"/>
            <a:ext cx="5853165" cy="3574465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7C5F830-38F7-6B37-67F6-37F86FC968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EC77FF63-EAC6-4F3E-BF4E-5E223A1A52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748C77E-C3DC-8FC5-9667-B82532B41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F22D0BA-66F0-9606-B0E6-C082471C87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1B72B8B-3F21-0CDA-9DAD-5AA754173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7024006"/>
            <a:ext cx="4348423" cy="3262992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869CAEA-9E3A-C457-7585-4F926F605D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2FD59D1-18F0-8B7B-29BA-5F8F22178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4D205F1-48A6-2D44-1949-D74AD6637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1BDC3A1-A4A8-4128-DA5B-20ACC978C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Freeform 6">
            <a:extLst>
              <a:ext uri="{FF2B5EF4-FFF2-40B4-BE49-F238E27FC236}">
                <a16:creationId xmlns:a16="http://schemas.microsoft.com/office/drawing/2014/main" id="{8290E864-EC05-3915-A2F0-EE5F65C6C208}"/>
              </a:ext>
            </a:extLst>
          </p:cNvPr>
          <p:cNvSpPr/>
          <p:nvPr/>
        </p:nvSpPr>
        <p:spPr>
          <a:xfrm>
            <a:off x="304800" y="9410700"/>
            <a:ext cx="1676400" cy="628533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31" name="Chart 30">
            <a:extLst>
              <a:ext uri="{FF2B5EF4-FFF2-40B4-BE49-F238E27FC236}">
                <a16:creationId xmlns:a16="http://schemas.microsoft.com/office/drawing/2014/main" id="{D97166D9-0717-BAC6-22AF-16B904315A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7235427"/>
              </p:ext>
            </p:extLst>
          </p:nvPr>
        </p:nvGraphicFramePr>
        <p:xfrm>
          <a:off x="5462004" y="411729"/>
          <a:ext cx="13209638" cy="9397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75DDC322-9FD3-EBE2-0C0B-76B020220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10972"/>
              </p:ext>
            </p:extLst>
          </p:nvPr>
        </p:nvGraphicFramePr>
        <p:xfrm>
          <a:off x="287761" y="2470452"/>
          <a:ext cx="6291522" cy="66727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1708">
                  <a:extLst>
                    <a:ext uri="{9D8B030D-6E8A-4147-A177-3AD203B41FA5}">
                      <a16:colId xmlns:a16="http://schemas.microsoft.com/office/drawing/2014/main" val="2027266949"/>
                    </a:ext>
                  </a:extLst>
                </a:gridCol>
                <a:gridCol w="1689907">
                  <a:extLst>
                    <a:ext uri="{9D8B030D-6E8A-4147-A177-3AD203B41FA5}">
                      <a16:colId xmlns:a16="http://schemas.microsoft.com/office/drawing/2014/main" val="3040856414"/>
                    </a:ext>
                  </a:extLst>
                </a:gridCol>
                <a:gridCol w="1689907">
                  <a:extLst>
                    <a:ext uri="{9D8B030D-6E8A-4147-A177-3AD203B41FA5}">
                      <a16:colId xmlns:a16="http://schemas.microsoft.com/office/drawing/2014/main" val="2643764593"/>
                    </a:ext>
                  </a:extLst>
                </a:gridCol>
              </a:tblGrid>
              <a:tr h="866595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b="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Property Category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b="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2024 Occupied SF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0" u="none" strike="noStrike">
                          <a:effectLst/>
                          <a:latin typeface="Segoe UI Bold"/>
                          <a:cs typeface="Segoe UI Bold"/>
                        </a:rPr>
                        <a:t>2024 Vacant SF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624849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Aeronautical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1,601,865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cs typeface="Segoe UI Bold"/>
                        </a:rPr>
                        <a:t>160,300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81545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Fixed Based Operator (FBO)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1,741,015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cs typeface="Segoe UI Bold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201588"/>
                  </a:ext>
                </a:extLst>
              </a:tr>
              <a:tr h="1386550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General Aviation (GA) Aeronautical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cs typeface="Segoe UI Bold"/>
                        </a:rPr>
                        <a:t> </a:t>
                      </a:r>
                      <a:r>
                        <a:rPr lang="en-US" sz="2000" b="0" i="0" u="none" strike="noStrike" noProof="0">
                          <a:effectLst/>
                          <a:latin typeface="Segoe UI Bold"/>
                          <a:cs typeface="Segoe UI Bold"/>
                        </a:rPr>
                        <a:t>107 GA Tie-Downs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000" b="1" i="0" u="none" strike="noStrike" noProof="0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74 GA Hangers</a:t>
                      </a:r>
                      <a:endParaRPr lang="en-US" sz="2400"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 i="0" u="none" strike="noStrike" noProof="0">
                          <a:effectLst/>
                          <a:latin typeface="Segoe UI Bold"/>
                          <a:cs typeface="Segoe UI Bold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3395846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Non-aeronautical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34,990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cs typeface="Segoe UI Bold"/>
                        </a:rPr>
                        <a:t>348,234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1523804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Other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5,189,077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cs typeface="Segoe UI Bold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155680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KCIA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8,566,947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cs typeface="Segoe UI Bold"/>
                        </a:rPr>
                        <a:t>508,534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2814337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Occupancy Rate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 panose="020B0802040204020203" pitchFamily="34" charset="0"/>
                          <a:cs typeface="Segoe UI Bold" panose="020B0802040204020203" pitchFamily="34" charset="0"/>
                        </a:rPr>
                        <a:t>94.4%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/>
                          <a:cs typeface="Segoe UI Bold"/>
                        </a:rPr>
                        <a:t>5.6%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0762300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122C02D-3920-7893-1246-AF10F5776D53}"/>
              </a:ext>
            </a:extLst>
          </p:cNvPr>
          <p:cNvSpPr/>
          <p:nvPr/>
        </p:nvSpPr>
        <p:spPr>
          <a:xfrm>
            <a:off x="2309634" y="375561"/>
            <a:ext cx="1366874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7200">
                <a:solidFill>
                  <a:schemeClr val="tx2"/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2024 Occupied Square Footage</a:t>
            </a:r>
          </a:p>
        </p:txBody>
      </p:sp>
    </p:spTree>
    <p:extLst>
      <p:ext uri="{BB962C8B-B14F-4D97-AF65-F5344CB8AC3E}">
        <p14:creationId xmlns:p14="http://schemas.microsoft.com/office/powerpoint/2010/main" val="9854116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27FEFF-F132-356A-33DE-F12AEEC58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8122657-E255-5790-BAD1-4C20D1A3C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19CC9A7-8D2D-7F95-61AE-F71D82B039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" y="0"/>
            <a:ext cx="18287543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971924C-EEF2-D3B3-A83D-D26746417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434835" y="0"/>
            <a:ext cx="5853165" cy="3574465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7C0978F-E594-ED67-EC8B-F67788C61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8E11B00-6C8B-BDA9-1CDF-4BB972BF09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6926B58-299C-3D31-45D6-98D2FBBF7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779CDA9-69D2-F209-D02E-1A8CC93226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306D814-8DBB-31E0-9B37-E47985EDA3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7024006"/>
            <a:ext cx="4348423" cy="3262992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63EB8EA-1F67-6DF8-D450-7D186863F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F9A0977-36E6-0EA7-F601-3E23C57D2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E614185-810C-BF6D-29DD-7B9E812C6F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71264E7-24CC-F335-79CA-8889EC8B59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Freeform 6">
            <a:extLst>
              <a:ext uri="{FF2B5EF4-FFF2-40B4-BE49-F238E27FC236}">
                <a16:creationId xmlns:a16="http://schemas.microsoft.com/office/drawing/2014/main" id="{CA09163A-F2F5-23D7-EAEF-F1B09858D356}"/>
              </a:ext>
            </a:extLst>
          </p:cNvPr>
          <p:cNvSpPr/>
          <p:nvPr/>
        </p:nvSpPr>
        <p:spPr>
          <a:xfrm>
            <a:off x="228600" y="9410700"/>
            <a:ext cx="1905000" cy="649603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0C0E926E-5498-9F7A-4E48-7BA133C362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7924964"/>
              </p:ext>
            </p:extLst>
          </p:nvPr>
        </p:nvGraphicFramePr>
        <p:xfrm>
          <a:off x="5651214" y="253181"/>
          <a:ext cx="13773955" cy="9818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91FF5E3-455E-4DCC-2B05-2B938111EE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568140"/>
              </p:ext>
            </p:extLst>
          </p:nvPr>
        </p:nvGraphicFramePr>
        <p:xfrm>
          <a:off x="228600" y="2766112"/>
          <a:ext cx="6407557" cy="62338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05315">
                  <a:extLst>
                    <a:ext uri="{9D8B030D-6E8A-4147-A177-3AD203B41FA5}">
                      <a16:colId xmlns:a16="http://schemas.microsoft.com/office/drawing/2014/main" val="517315029"/>
                    </a:ext>
                  </a:extLst>
                </a:gridCol>
                <a:gridCol w="1701121">
                  <a:extLst>
                    <a:ext uri="{9D8B030D-6E8A-4147-A177-3AD203B41FA5}">
                      <a16:colId xmlns:a16="http://schemas.microsoft.com/office/drawing/2014/main" val="2900242070"/>
                    </a:ext>
                  </a:extLst>
                </a:gridCol>
                <a:gridCol w="1701121">
                  <a:extLst>
                    <a:ext uri="{9D8B030D-6E8A-4147-A177-3AD203B41FA5}">
                      <a16:colId xmlns:a16="http://schemas.microsoft.com/office/drawing/2014/main" val="1686893682"/>
                    </a:ext>
                  </a:extLst>
                </a:gridCol>
              </a:tblGrid>
              <a:tr h="71380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Property Category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Current Occupied SF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Current Vacant SF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1694676"/>
                  </a:ext>
                </a:extLst>
              </a:tr>
              <a:tr h="71380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Aeronautical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1,384,943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377,222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378973"/>
                  </a:ext>
                </a:extLst>
              </a:tr>
              <a:tr h="66621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FBO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1,741,015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222953"/>
                  </a:ext>
                </a:extLst>
              </a:tr>
              <a:tr h="1427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GA Aeronautical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107 GA Tie-Downs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74 GA Hangers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981055"/>
                  </a:ext>
                </a:extLst>
              </a:tr>
              <a:tr h="71380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Non-aeronautical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67,803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315,421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136280"/>
                  </a:ext>
                </a:extLst>
              </a:tr>
              <a:tr h="66621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Other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5,189,077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620920"/>
                  </a:ext>
                </a:extLst>
              </a:tr>
              <a:tr h="66621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KCIA Portfolio 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8,382,838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Segoe UI Bold" panose="020B0802040204020203" pitchFamily="34" charset="0"/>
                        <a:ea typeface="Segoe UI Black" panose="020B0A02040204020203" pitchFamily="34" charset="0"/>
                        <a:cs typeface="Segoe UI Bold" panose="020B0802040204020203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u="none" strike="noStrike"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692,643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4116398"/>
                  </a:ext>
                </a:extLst>
              </a:tr>
              <a:tr h="66621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Occupancy Rate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 panose="020B0802040204020203" pitchFamily="34" charset="0"/>
                          <a:ea typeface="Segoe UI Black" panose="020B0A02040204020203" pitchFamily="34" charset="0"/>
                          <a:cs typeface="Segoe UI Bold" panose="020B0802040204020203" pitchFamily="34" charset="0"/>
                        </a:rPr>
                        <a:t>92.4%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Segoe UI Bold"/>
                          <a:ea typeface="Segoe UI Black"/>
                          <a:cs typeface="Segoe UI Bold"/>
                        </a:rPr>
                        <a:t>7.6%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928439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455E4B7-7335-25DD-45CF-548D9E797173}"/>
              </a:ext>
            </a:extLst>
          </p:cNvPr>
          <p:cNvSpPr/>
          <p:nvPr/>
        </p:nvSpPr>
        <p:spPr>
          <a:xfrm>
            <a:off x="1730338" y="212273"/>
            <a:ext cx="148273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7200" b="1">
                <a:solidFill>
                  <a:schemeClr val="tx2"/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Current Occupied Square Footage</a:t>
            </a:r>
          </a:p>
        </p:txBody>
      </p:sp>
    </p:spTree>
    <p:extLst>
      <p:ext uri="{BB962C8B-B14F-4D97-AF65-F5344CB8AC3E}">
        <p14:creationId xmlns:p14="http://schemas.microsoft.com/office/powerpoint/2010/main" val="228415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84E1F0-44DA-9F4A-D0C5-7451FC921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3426DDC9-3B6C-0622-5043-FDE2503F5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236F0F8-3CAE-9238-4D0B-2466ED404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36829" y="5977"/>
            <a:ext cx="14621430" cy="10287000"/>
            <a:chOff x="1318434" y="36937"/>
            <a:chExt cx="9747620" cy="6858000"/>
          </a:xfrm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702DAF01-2A32-0D19-07DC-3339B2235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53AD9797-836E-A2A1-2156-66D9F9080B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AFC66D63-B7CB-1CB4-1482-1961007F62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F166E6CB-F00E-3BCB-F4EE-878D37C80F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B7AF6DED-07CC-40FE-82E3-A1B980EE2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Freeform 6">
            <a:extLst>
              <a:ext uri="{FF2B5EF4-FFF2-40B4-BE49-F238E27FC236}">
                <a16:creationId xmlns:a16="http://schemas.microsoft.com/office/drawing/2014/main" id="{BFB16AE7-A3D0-45A6-6004-0CE420647C04}"/>
              </a:ext>
            </a:extLst>
          </p:cNvPr>
          <p:cNvSpPr/>
          <p:nvPr/>
        </p:nvSpPr>
        <p:spPr>
          <a:xfrm>
            <a:off x="16992600" y="9715500"/>
            <a:ext cx="1219200" cy="476134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460BBA4A-6BB3-7832-55DB-4FAE460E8D2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974665"/>
              </p:ext>
            </p:extLst>
          </p:nvPr>
        </p:nvGraphicFramePr>
        <p:xfrm>
          <a:off x="2555055" y="-5976"/>
          <a:ext cx="13177891" cy="10298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82606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C3921CD-DDE5-4B57-8FDF-B37ADE4ED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36829" y="5977"/>
            <a:ext cx="14621430" cy="10287000"/>
            <a:chOff x="1318434" y="36937"/>
            <a:chExt cx="9747620" cy="6858000"/>
          </a:xfrm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A4CBEDF6-7B5F-471F-AF99-301A237481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1D43DB10-4F84-47C2-8170-CB9EED8667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F35C7A0-1526-4D97-BCD8-91B3576E3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1009574A-38B7-43A8-A925-1FB54C6B1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EA3AAA50-DE22-4E5D-9064-A37786C59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Freeform 6">
            <a:extLst>
              <a:ext uri="{FF2B5EF4-FFF2-40B4-BE49-F238E27FC236}">
                <a16:creationId xmlns:a16="http://schemas.microsoft.com/office/drawing/2014/main" id="{8DA9CCDD-2793-9540-AB35-BC4856181963}"/>
              </a:ext>
            </a:extLst>
          </p:cNvPr>
          <p:cNvSpPr/>
          <p:nvPr/>
        </p:nvSpPr>
        <p:spPr>
          <a:xfrm>
            <a:off x="16992600" y="9715500"/>
            <a:ext cx="1219200" cy="476134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B3262AC-46BD-4DB1-8D63-A6CF010234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5298201"/>
              </p:ext>
            </p:extLst>
          </p:nvPr>
        </p:nvGraphicFramePr>
        <p:xfrm>
          <a:off x="2444411" y="5977"/>
          <a:ext cx="13398719" cy="9992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54420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48AD96-CE94-8AE1-D9AF-C63638A3F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C8DE722-D6D9-BBFD-0D1E-02C8EE8B3F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F083E7-9160-8F83-AC57-EC6EF349CA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" y="0"/>
            <a:ext cx="18287543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577A0D0-C6B2-6D04-4416-E4551A9BF7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434835" y="0"/>
            <a:ext cx="5853165" cy="3574465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878A3188-0E28-5096-84BC-45FB2FD8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83C4C934-9E35-92E0-EC9A-C912D0527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1E8E030-D79F-62E0-5DE0-D97249E964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C330212-38A2-5B38-10E0-A1240BDD8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4D1BB05-46AD-A485-8B15-15D1267F9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7024006"/>
            <a:ext cx="4348423" cy="3262992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03F3EC6-B08D-FD23-F83C-F53825D37F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31B2DE6-4CE6-8F8D-F2B7-5EFFEA530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12037F7-AE62-01ED-E49C-EE14157669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80E858E-4D3F-738C-061E-C56EBB433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Freeform 6">
            <a:extLst>
              <a:ext uri="{FF2B5EF4-FFF2-40B4-BE49-F238E27FC236}">
                <a16:creationId xmlns:a16="http://schemas.microsoft.com/office/drawing/2014/main" id="{27378778-7FE8-9E2A-8738-2E363D9CE42E}"/>
              </a:ext>
            </a:extLst>
          </p:cNvPr>
          <p:cNvSpPr/>
          <p:nvPr/>
        </p:nvSpPr>
        <p:spPr>
          <a:xfrm>
            <a:off x="17068800" y="9715500"/>
            <a:ext cx="1143000" cy="476134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6D123C-0C8D-8588-B21B-A26231D40E04}"/>
              </a:ext>
            </a:extLst>
          </p:cNvPr>
          <p:cNvSpPr/>
          <p:nvPr/>
        </p:nvSpPr>
        <p:spPr>
          <a:xfrm>
            <a:off x="3049794" y="290562"/>
            <a:ext cx="12187952" cy="163121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10000" b="0" cap="none" spc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UI Bold"/>
                <a:cs typeface="Segoe UI Bold"/>
              </a:rPr>
              <a:t>Marketing for </a:t>
            </a:r>
            <a:r>
              <a:rPr lang="en-US" sz="1000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UI Bold"/>
                <a:cs typeface="Segoe UI Bold"/>
              </a:rPr>
              <a:t>KCIA</a:t>
            </a:r>
            <a:r>
              <a:rPr lang="en-US" sz="10000" b="0" cap="none" spc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UI Bold"/>
                <a:cs typeface="Segoe UI Bold"/>
              </a:rPr>
              <a:t>	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5F28A6-03E9-7741-81EE-E7ADAE38F16C}"/>
              </a:ext>
            </a:extLst>
          </p:cNvPr>
          <p:cNvSpPr txBox="1"/>
          <p:nvPr/>
        </p:nvSpPr>
        <p:spPr>
          <a:xfrm>
            <a:off x="914400" y="2148905"/>
            <a:ext cx="16527110" cy="76347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0">
                <a:solidFill>
                  <a:schemeClr val="tx2"/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Media Types Utilized:</a:t>
            </a:r>
          </a:p>
          <a:p>
            <a:pPr marL="742950" lvl="1" indent="-28575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 Seattle Times</a:t>
            </a:r>
          </a:p>
          <a:p>
            <a:pPr marL="742950" lvl="1" indent="-28575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 Puget Sound Business Journal</a:t>
            </a:r>
          </a:p>
          <a:p>
            <a:pPr marL="742950" lvl="1" indent="-28575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 Gov Delivery</a:t>
            </a:r>
          </a:p>
          <a:p>
            <a:pPr marL="742950" lvl="1" indent="-28575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 KCIA website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  <a:p>
            <a:pPr algn="ctr"/>
            <a:r>
              <a:rPr lang="en-US" sz="5000">
                <a:solidFill>
                  <a:schemeClr val="tx2"/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Results:</a:t>
            </a:r>
          </a:p>
          <a:p>
            <a:pPr marL="1143000" lvl="1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/>
                <a:cs typeface="Segoe UI Bold"/>
              </a:rPr>
              <a:t>On average, 3-6 expressions of interest</a:t>
            </a:r>
          </a:p>
          <a:p>
            <a:pPr marL="1143000" lvl="1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/>
                <a:cs typeface="Segoe UI Bold"/>
              </a:rPr>
              <a:t>Recent example: 1 Fixed Base Operator (FBO), 2 Third Party Developers and a Flight School</a:t>
            </a:r>
            <a:endParaRPr lang="en-US">
              <a:solidFill>
                <a:schemeClr val="tx2">
                  <a:lumMod val="60000"/>
                  <a:lumOff val="40000"/>
                </a:schemeClr>
              </a:solidFill>
              <a:latin typeface="Segoe UI Bold"/>
              <a:cs typeface="Segoe UI Bold"/>
            </a:endParaRPr>
          </a:p>
        </p:txBody>
      </p:sp>
    </p:spTree>
    <p:extLst>
      <p:ext uri="{BB962C8B-B14F-4D97-AF65-F5344CB8AC3E}">
        <p14:creationId xmlns:p14="http://schemas.microsoft.com/office/powerpoint/2010/main" val="528110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13FF98-98D6-9E12-C9F7-EB597A8CF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BBE8B96-E099-F137-A775-ABBB4A800E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385C8E-C521-00A7-7D77-0FA47EDE1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" y="0"/>
            <a:ext cx="18287543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DB24D3-27B3-C1AC-E59D-DA0B7E903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434835" y="0"/>
            <a:ext cx="5853165" cy="3574465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D17586-43DC-3AA2-0CCE-782CD7BC6F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5948B9-20D9-0094-7062-F84FBA23D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87AD7B7-5555-1934-0924-B25D18783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628A7CE-0DE9-E2D2-74D5-33BDBA1FB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03FC4B3-105F-AA5A-A080-46CF811B4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7024006"/>
            <a:ext cx="4348423" cy="3262992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FF781F4-97D0-5D51-12E4-0B9440938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3AD6C57-463D-B541-C38C-E50506E2D4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C1D5233-A370-B780-A805-B1C67384FF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B6B08C3-AAA3-7370-B783-31A67F605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Freeform 6">
            <a:extLst>
              <a:ext uri="{FF2B5EF4-FFF2-40B4-BE49-F238E27FC236}">
                <a16:creationId xmlns:a16="http://schemas.microsoft.com/office/drawing/2014/main" id="{5B77CF55-C147-17B5-3A5D-36CFBADFE991}"/>
              </a:ext>
            </a:extLst>
          </p:cNvPr>
          <p:cNvSpPr/>
          <p:nvPr/>
        </p:nvSpPr>
        <p:spPr>
          <a:xfrm>
            <a:off x="17068800" y="9715500"/>
            <a:ext cx="1143000" cy="476134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A8162B-469D-6F8F-00E0-21B2DA8A1478}"/>
              </a:ext>
            </a:extLst>
          </p:cNvPr>
          <p:cNvSpPr txBox="1"/>
          <p:nvPr/>
        </p:nvSpPr>
        <p:spPr>
          <a:xfrm>
            <a:off x="2012315" y="3538998"/>
            <a:ext cx="14124298" cy="47705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Awaiting the Proviso Study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>
              <a:solidFill>
                <a:schemeClr val="tx2">
                  <a:lumMod val="60000"/>
                  <a:lumOff val="40000"/>
                </a:schemeClr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Completed rehabilitation of the Short GA Runway in 2025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>
              <a:solidFill>
                <a:schemeClr val="tx2">
                  <a:lumMod val="60000"/>
                  <a:lumOff val="40000"/>
                </a:schemeClr>
              </a:solidFill>
              <a:latin typeface="Segoe UI Bold"/>
              <a:cs typeface="Segoe UI Bold"/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36 million dollars of KCIA capital expenses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>
              <a:solidFill>
                <a:schemeClr val="tx2">
                  <a:lumMod val="60000"/>
                  <a:lumOff val="40000"/>
                </a:schemeClr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4.4 million dollars from the FAA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0DB5022-3DBA-3117-BDF4-FEC8BC517910}"/>
              </a:ext>
            </a:extLst>
          </p:cNvPr>
          <p:cNvSpPr/>
          <p:nvPr/>
        </p:nvSpPr>
        <p:spPr>
          <a:xfrm>
            <a:off x="646645" y="771354"/>
            <a:ext cx="173886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0000" b="0" cap="none" spc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UI Bold" panose="020B0802040204020203" pitchFamily="34" charset="0"/>
                <a:cs typeface="Segoe UI Bold" panose="020B0802040204020203" pitchFamily="34" charset="0"/>
              </a:rPr>
              <a:t>General Aviation Promotion </a:t>
            </a:r>
          </a:p>
        </p:txBody>
      </p:sp>
    </p:spTree>
    <p:extLst>
      <p:ext uri="{BB962C8B-B14F-4D97-AF65-F5344CB8AC3E}">
        <p14:creationId xmlns:p14="http://schemas.microsoft.com/office/powerpoint/2010/main" val="1956291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F5E03F-7BA0-4B30-CB34-BC2FB175F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28B3668-1082-AC6D-7783-61C57AD9C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3519A1-8301-1E4B-DA9C-C1F5A201B6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" y="0"/>
            <a:ext cx="18287543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2BC7211-ED2E-9AFC-0306-CBFD048448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434835" y="0"/>
            <a:ext cx="5853165" cy="3574465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3F563E2-65F2-982E-2DF2-24EEEFE62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DCA35BF-8016-FC62-3907-D21CEB1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2A5623C-A3CE-3D89-BD87-3BD87741B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F432419-D717-2420-209E-54876FF88B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A72503A-A7F2-3379-9C71-83B246576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7024006"/>
            <a:ext cx="4348423" cy="3262992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9047989-8B21-3852-37BE-9298C8215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1EBA881-1929-DE24-5EF5-015D0D7CF5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2D0C5ED-736A-3D87-733A-8F9E7E346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8892207-F9A4-78D9-31A8-68EA50758C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Freeform 6">
            <a:extLst>
              <a:ext uri="{FF2B5EF4-FFF2-40B4-BE49-F238E27FC236}">
                <a16:creationId xmlns:a16="http://schemas.microsoft.com/office/drawing/2014/main" id="{3F961792-42C3-8974-5B37-39D12EE8A8E8}"/>
              </a:ext>
            </a:extLst>
          </p:cNvPr>
          <p:cNvSpPr/>
          <p:nvPr/>
        </p:nvSpPr>
        <p:spPr>
          <a:xfrm>
            <a:off x="17068800" y="9715500"/>
            <a:ext cx="1143000" cy="476134"/>
          </a:xfrm>
          <a:custGeom>
            <a:avLst/>
            <a:gdLst/>
            <a:ahLst/>
            <a:cxnLst/>
            <a:rect l="l" t="t" r="r" b="b"/>
            <a:pathLst>
              <a:path w="4392098" h="1530459">
                <a:moveTo>
                  <a:pt x="0" y="0"/>
                </a:moveTo>
                <a:lnTo>
                  <a:pt x="4392098" y="0"/>
                </a:lnTo>
                <a:lnTo>
                  <a:pt x="4392098" y="1530458"/>
                </a:lnTo>
                <a:lnTo>
                  <a:pt x="0" y="1530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14216F-CB73-CFD0-06AB-5401974C7088}"/>
              </a:ext>
            </a:extLst>
          </p:cNvPr>
          <p:cNvSpPr/>
          <p:nvPr/>
        </p:nvSpPr>
        <p:spPr>
          <a:xfrm>
            <a:off x="5289188" y="468134"/>
            <a:ext cx="7709163" cy="163121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10000" b="0" cap="none" spc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UI Bold"/>
                <a:cs typeface="Segoe UI Bold"/>
              </a:rPr>
              <a:t>Sky </a:t>
            </a:r>
            <a:r>
              <a:rPr lang="en-US" sz="1000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UI Bold"/>
                <a:cs typeface="Segoe UI Bold"/>
              </a:rPr>
              <a:t>Harbour</a:t>
            </a:r>
            <a:endParaRPr lang="en-US" sz="10000" b="0" cap="none" spc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UI Bold" panose="020B0802040204020203" pitchFamily="34" charset="0"/>
              <a:cs typeface="Segoe UI Bold" panose="020B080204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EBE258-6D41-0FDD-433B-A0D49282936A}"/>
              </a:ext>
            </a:extLst>
          </p:cNvPr>
          <p:cNvSpPr txBox="1"/>
          <p:nvPr/>
        </p:nvSpPr>
        <p:spPr>
          <a:xfrm>
            <a:off x="2451934" y="2914958"/>
            <a:ext cx="13383672" cy="55399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Solicitation resulted in two applicants 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>
              <a:solidFill>
                <a:schemeClr val="tx2">
                  <a:lumMod val="60000"/>
                  <a:lumOff val="40000"/>
                </a:schemeClr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Building Assessment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>
              <a:solidFill>
                <a:schemeClr val="tx2">
                  <a:lumMod val="60000"/>
                  <a:lumOff val="40000"/>
                </a:schemeClr>
              </a:solidFill>
              <a:latin typeface="Segoe UI Bold" panose="020B0802040204020203" pitchFamily="34" charset="0"/>
              <a:cs typeface="Segoe UI Bold" panose="020B0802040204020203" pitchFamily="34" charset="0"/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/>
                <a:cs typeface="Segoe UI Bold"/>
              </a:rPr>
              <a:t>Due to capital cost and layout constraints could not reach an agreement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/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000">
                <a:solidFill>
                  <a:schemeClr val="tx2">
                    <a:lumMod val="60000"/>
                    <a:lumOff val="40000"/>
                  </a:schemeClr>
                </a:solidFill>
                <a:latin typeface="Segoe UI Bold"/>
                <a:cs typeface="Segoe UI Bold"/>
              </a:rPr>
              <a:t>King County plans to issue a Request for Information (RFI) for  long-term tenancy</a:t>
            </a:r>
          </a:p>
        </p:txBody>
      </p:sp>
    </p:spTree>
    <p:extLst>
      <p:ext uri="{BB962C8B-B14F-4D97-AF65-F5344CB8AC3E}">
        <p14:creationId xmlns:p14="http://schemas.microsoft.com/office/powerpoint/2010/main" val="2895183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A830ED-DA2F-37CC-143C-1C452705E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7518" y="4614575"/>
            <a:ext cx="12512965" cy="275602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16100" kern="1200">
                <a:solidFill>
                  <a:schemeClr val="tx2"/>
                </a:solidFill>
                <a:latin typeface="Segoe UI Bold" panose="020B0802040204020203" pitchFamily="34" charset="0"/>
                <a:cs typeface="Segoe UI Bold" panose="020B0802040204020203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814581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302</Words>
  <Application>Microsoft Office PowerPoint</Application>
  <PresentationFormat>Custom</PresentationFormat>
  <Paragraphs>94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Segoe UI Bold</vt:lpstr>
      <vt:lpstr>Aptos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SAMPLE TEXT</dc:title>
  <dc:creator>Lucero, Danielle</dc:creator>
  <cp:lastModifiedBy>Lucero, Danielle</cp:lastModifiedBy>
  <cp:revision>1</cp:revision>
  <dcterms:created xsi:type="dcterms:W3CDTF">2006-08-16T00:00:00Z</dcterms:created>
  <dcterms:modified xsi:type="dcterms:W3CDTF">2026-07-15T23:44:11Z</dcterms:modified>
  <dc:identifier>DAGniMZoM74</dc:identifier>
</cp:coreProperties>
</file>