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5"/>
  </p:sldMasterIdLst>
  <p:notesMasterIdLst>
    <p:notesMasterId r:id="rId10"/>
  </p:notesMasterIdLst>
  <p:sldIdLst>
    <p:sldId id="308" r:id="rId6"/>
    <p:sldId id="309" r:id="rId7"/>
    <p:sldId id="310" r:id="rId8"/>
    <p:sldId id="311" r:id="rId9"/>
  </p:sldIdLst>
  <p:sldSz cx="18288000" cy="10287000"/>
  <p:notesSz cx="7010400" cy="12039600"/>
  <p:embeddedFontLst>
    <p:embeddedFont>
      <p:font typeface="Average" panose="020B0604020202020204" charset="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87A0EC35-FA41-7C6B-F5F2-1EB507B575EC}" name="Pearson, Lisa" initials="PL" userId="S::lpearson@kingcounty.gov::dc390f8a-8c7d-4e21-98a9-f1ecbaf81d2e" providerId="AD"/>
  <p188:author id="{7BB2787E-173F-7E96-0C41-0659A1A18B4B}" name="Gonzalez, Cristina (DES)" initials="GC" userId="S::crigonzalez@kingcounty.gov::d884d98b-0bce-419c-b081-acf4df0d75ce" providerId="AD"/>
  <p188:author id="{046FBED8-528B-23E6-0B18-3B25D58288ED}" name="Nelson, Frances" initials="NF" userId="S::fnelson@kingcounty.gov::e22b7dc9-cf32-477c-869d-31ee1c9bf11d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BFBF"/>
    <a:srgbClr val="FF5500"/>
    <a:srgbClr val="B59336"/>
    <a:srgbClr val="3DADCC"/>
    <a:srgbClr val="558ED5"/>
    <a:srgbClr val="B2DDE8"/>
    <a:srgbClr val="8ECAE6"/>
    <a:srgbClr val="92D050"/>
    <a:srgbClr val="BFBFBF"/>
    <a:srgbClr val="C497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04C95F-E848-4621-9C63-4B5BFE8E148C}" v="29" dt="2026-05-27T17:22:26.017"/>
    <p1510:client id="{8D1DF638-ACAF-79D4-3A7E-6CF20ECBE903}" v="320" dt="2026-05-27T17:19:40.33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654" y="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presProps" Target="presProps.xml"/><Relationship Id="rId17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font" Target="fonts/font1.fntdata"/><Relationship Id="rId5" Type="http://schemas.openxmlformats.org/officeDocument/2006/relationships/slideMaster" Target="slideMasters/slideMaster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60407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60407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08F9647-E689-4106-9286-41CA400DB6B8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104775" y="1504950"/>
            <a:ext cx="7219950" cy="40624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5794057"/>
            <a:ext cx="5608320" cy="4740593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1435533"/>
            <a:ext cx="3037840" cy="604069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11435533"/>
            <a:ext cx="3037840" cy="604069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6574955C-3EB1-4B06-969F-E29799A2D1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5321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4955C-3EB1-4B06-969F-E29799A2D15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2603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2">
            <a:extLst>
              <a:ext uri="{FF2B5EF4-FFF2-40B4-BE49-F238E27FC236}">
                <a16:creationId xmlns:a16="http://schemas.microsoft.com/office/drawing/2014/main" id="{000AB473-8EAE-DF9F-5FCE-E8BA54914554}"/>
              </a:ext>
            </a:extLst>
          </p:cNvPr>
          <p:cNvSpPr/>
          <p:nvPr userDrawn="1"/>
        </p:nvSpPr>
        <p:spPr>
          <a:xfrm>
            <a:off x="-47625" y="5143501"/>
            <a:ext cx="5053952" cy="5143500"/>
          </a:xfrm>
          <a:custGeom>
            <a:avLst/>
            <a:gdLst/>
            <a:ahLst/>
            <a:cxnLst/>
            <a:rect l="l" t="t" r="r" b="b"/>
            <a:pathLst>
              <a:path w="5053952" h="5185959">
                <a:moveTo>
                  <a:pt x="0" y="0"/>
                </a:moveTo>
                <a:lnTo>
                  <a:pt x="5053952" y="0"/>
                </a:lnTo>
                <a:lnTo>
                  <a:pt x="5053952" y="5185959"/>
                </a:lnTo>
                <a:lnTo>
                  <a:pt x="0" y="518595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CAA28A19-D2C2-3DEA-9B81-90DE85A36C4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325600" y="933450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9A581E88-095E-4ADE-AD1F-CE750BE8908E}" type="datetime1">
              <a:rPr lang="en-US" smtClean="0"/>
              <a:t>5/27/2026</a:t>
            </a:fld>
            <a:endParaRPr lang="en-US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25C719A0-80D3-7C60-6138-98616731E6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820400" y="9731375"/>
            <a:ext cx="2895600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7FC63FD2-380B-08D2-85C0-1378047CED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4325600" y="971550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FA8134-657C-F7DB-D746-B1C27634639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62800" y="3238500"/>
            <a:ext cx="9296400" cy="1915635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12500">
                <a:latin typeface="Aptos" panose="020B00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Insert Title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C20BF8F-2553-0303-9B61-AC5B7DD1DB3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2801600" y="6057900"/>
            <a:ext cx="3657600" cy="822325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Subtitle (optional)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58B8780D-3FBD-1508-1838-45978ABCFFD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325600" y="933450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3CE42434-B300-450E-88FD-FB01A244FCE0}" type="datetime1">
              <a:rPr lang="en-US" smtClean="0"/>
              <a:t>5/27/2026</a:t>
            </a:fld>
            <a:endParaRPr lang="en-US"/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42B7640C-6216-D5DE-A884-8AA526DAFF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820400" y="9731375"/>
            <a:ext cx="2895600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5C626DF-1014-A8A1-60A2-47D6A368AB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4325600" y="971550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3BF28C-2AF7-D601-D29E-B9D0D45DF9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209800" y="3356744"/>
            <a:ext cx="1752600" cy="1174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7200"/>
            </a:lvl1pPr>
          </a:lstStyle>
          <a:p>
            <a:pPr lvl="0"/>
            <a:r>
              <a:rPr lang="en-US"/>
              <a:t>01.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68DE11D5-AD1C-2914-65C4-9714574C710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55968" y="3888318"/>
            <a:ext cx="1752600" cy="64317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/>
            </a:lvl1pPr>
          </a:lstStyle>
          <a:p>
            <a:pPr lvl="0"/>
            <a:r>
              <a:rPr lang="en-US"/>
              <a:t>Blank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EC24B80D-742F-512F-D4C7-A366654FD0D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209800" y="4914900"/>
            <a:ext cx="1752600" cy="1174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7200"/>
            </a:lvl1pPr>
          </a:lstStyle>
          <a:p>
            <a:pPr lvl="0"/>
            <a:r>
              <a:rPr lang="en-US"/>
              <a:t>01.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5AF1EC19-A0B8-82D9-9141-81544C324CD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355968" y="5446474"/>
            <a:ext cx="1752600" cy="64317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/>
            </a:lvl1pPr>
          </a:lstStyle>
          <a:p>
            <a:pPr lvl="0"/>
            <a:r>
              <a:rPr lang="en-US"/>
              <a:t>Blank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DDF6994A-D559-1658-BF6C-B963F1F8055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209800" y="6515100"/>
            <a:ext cx="1752600" cy="1174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7200"/>
            </a:lvl1pPr>
          </a:lstStyle>
          <a:p>
            <a:pPr lvl="0"/>
            <a:r>
              <a:rPr lang="en-US"/>
              <a:t>01.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7B98C36-F218-E0C8-2809-6AD1784A8C4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55968" y="7046674"/>
            <a:ext cx="1752600" cy="64317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/>
            </a:lvl1pPr>
          </a:lstStyle>
          <a:p>
            <a:pPr lvl="0"/>
            <a:r>
              <a:rPr lang="en-US"/>
              <a:t>Blank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93D9ABAA-7E4F-F94F-19B5-113318ECF33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209800" y="8191500"/>
            <a:ext cx="1752600" cy="1174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7200"/>
            </a:lvl1pPr>
          </a:lstStyle>
          <a:p>
            <a:pPr lvl="0"/>
            <a:r>
              <a:rPr lang="en-US"/>
              <a:t>01.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D2056A15-048E-F6A4-0ECE-D3498B404DF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55968" y="8723074"/>
            <a:ext cx="1752600" cy="64317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/>
            </a:lvl1pPr>
          </a:lstStyle>
          <a:p>
            <a:pPr lvl="0"/>
            <a:r>
              <a:rPr lang="en-US"/>
              <a:t>Blank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D0B085B3-20BF-A5C9-77FC-5E4579C83BE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0972800" y="3312874"/>
            <a:ext cx="5486400" cy="21336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7200"/>
            </a:lvl1pPr>
          </a:lstStyle>
          <a:p>
            <a:pPr lvl="0"/>
            <a:r>
              <a:rPr lang="en-US"/>
              <a:t>Table of contents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2">
            <a:extLst>
              <a:ext uri="{FF2B5EF4-FFF2-40B4-BE49-F238E27FC236}">
                <a16:creationId xmlns:a16="http://schemas.microsoft.com/office/drawing/2014/main" id="{8FA38289-2FE1-3BEA-2A6B-470A9EFA1FFC}"/>
              </a:ext>
            </a:extLst>
          </p:cNvPr>
          <p:cNvGrpSpPr/>
          <p:nvPr userDrawn="1"/>
        </p:nvGrpSpPr>
        <p:grpSpPr>
          <a:xfrm>
            <a:off x="914399" y="2513409"/>
            <a:ext cx="16459202" cy="7887891"/>
            <a:chOff x="-30104" y="-76200"/>
            <a:chExt cx="4334934" cy="2243667"/>
          </a:xfrm>
        </p:grpSpPr>
        <p:sp>
          <p:nvSpPr>
            <p:cNvPr id="8" name="Freeform 3">
              <a:extLst>
                <a:ext uri="{FF2B5EF4-FFF2-40B4-BE49-F238E27FC236}">
                  <a16:creationId xmlns:a16="http://schemas.microsoft.com/office/drawing/2014/main" id="{6AB409BE-677D-4699-79BB-D97680DCE870}"/>
                </a:ext>
              </a:extLst>
            </p:cNvPr>
            <p:cNvSpPr/>
            <p:nvPr/>
          </p:nvSpPr>
          <p:spPr>
            <a:xfrm>
              <a:off x="-30104" y="0"/>
              <a:ext cx="4334934" cy="1712299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22896" y="0"/>
                  </a:moveTo>
                  <a:lnTo>
                    <a:pt x="4251830" y="0"/>
                  </a:lnTo>
                  <a:cubicBezTo>
                    <a:pt x="4264475" y="0"/>
                    <a:pt x="4274726" y="10251"/>
                    <a:pt x="4274726" y="22896"/>
                  </a:cubicBezTo>
                  <a:lnTo>
                    <a:pt x="4274726" y="2144571"/>
                  </a:lnTo>
                  <a:cubicBezTo>
                    <a:pt x="4274726" y="2150643"/>
                    <a:pt x="4272314" y="2156467"/>
                    <a:pt x="4268020" y="2160761"/>
                  </a:cubicBezTo>
                  <a:cubicBezTo>
                    <a:pt x="4263726" y="2165054"/>
                    <a:pt x="4257903" y="2167467"/>
                    <a:pt x="4251830" y="2167467"/>
                  </a:cubicBezTo>
                  <a:lnTo>
                    <a:pt x="22896" y="2167467"/>
                  </a:lnTo>
                  <a:cubicBezTo>
                    <a:pt x="16823" y="2167467"/>
                    <a:pt x="11000" y="2165054"/>
                    <a:pt x="6706" y="2160761"/>
                  </a:cubicBezTo>
                  <a:cubicBezTo>
                    <a:pt x="2412" y="2156467"/>
                    <a:pt x="0" y="2150643"/>
                    <a:pt x="0" y="2144571"/>
                  </a:cubicBezTo>
                  <a:lnTo>
                    <a:pt x="0" y="22896"/>
                  </a:lnTo>
                  <a:cubicBezTo>
                    <a:pt x="0" y="16823"/>
                    <a:pt x="2412" y="11000"/>
                    <a:pt x="6706" y="6706"/>
                  </a:cubicBezTo>
                  <a:cubicBezTo>
                    <a:pt x="11000" y="2412"/>
                    <a:pt x="16823" y="0"/>
                    <a:pt x="22896" y="0"/>
                  </a:cubicBezTo>
                  <a:close/>
                </a:path>
              </a:pathLst>
            </a:custGeom>
            <a:solidFill>
              <a:srgbClr val="FFB703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TextBox 4">
              <a:extLst>
                <a:ext uri="{FF2B5EF4-FFF2-40B4-BE49-F238E27FC236}">
                  <a16:creationId xmlns:a16="http://schemas.microsoft.com/office/drawing/2014/main" id="{E67043F9-F018-88A1-A0E0-A82724CCB5F3}"/>
                </a:ext>
              </a:extLst>
            </p:cNvPr>
            <p:cNvSpPr txBox="1"/>
            <p:nvPr/>
          </p:nvSpPr>
          <p:spPr>
            <a:xfrm>
              <a:off x="0" y="-76200"/>
              <a:ext cx="4274726" cy="22436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A591EDF7-8828-B2F3-4C62-BAEAFC3132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325600" y="933450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933DFEF5-23DC-4336-AFDE-4771441A4D4E}" type="datetime1">
              <a:rPr lang="en-US" smtClean="0"/>
              <a:t>5/27/2026</a:t>
            </a:fld>
            <a:endParaRPr lang="en-US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D9AF87C6-CCE3-1361-9947-00536CE4A9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820400" y="9731375"/>
            <a:ext cx="2895600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2F79C82-B26E-0283-3DFC-063E86621A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4325600" y="971550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5AB28FA-6C3A-465D-4EE6-6239D5E2797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62800" y="4168775"/>
            <a:ext cx="9296400" cy="1915635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12500">
                <a:latin typeface="Aptos" panose="020B00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Insert Title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76F997-A790-05AB-1124-6D18092A5C1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2801600" y="6073775"/>
            <a:ext cx="3657600" cy="822325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Subtitle (optional)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43200" y="3817937"/>
            <a:ext cx="6400800" cy="49831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53627" y="3817937"/>
            <a:ext cx="6400800" cy="49831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9EA415B4-1209-AB98-0901-DDB4C0CE95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200" y="2400300"/>
            <a:ext cx="12801600" cy="13414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8E10CBE5-EDA9-A7D2-B90F-9E6957DDFD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325600" y="933450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80B0840E-03D1-4EF8-966D-EA34DA6CCADB}" type="datetime1">
              <a:rPr lang="en-US" smtClean="0"/>
              <a:t>5/27/2026</a:t>
            </a:fld>
            <a:endParaRPr lang="en-US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34E1E7AF-C6FB-A270-E364-546C7B8CBF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820400" y="9731375"/>
            <a:ext cx="2895600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731E54B8-7072-B425-9238-446B959E8E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4325600" y="971550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0" y="240030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46D094A7-441E-BAC7-8BF0-9F306A7CAB9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325600" y="933450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FDF9FEE1-B044-419F-9C3B-B71498E824DD}" type="datetime1">
              <a:rPr lang="en-US" smtClean="0"/>
              <a:t>5/27/2026</a:t>
            </a:fld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F4DD01C7-1A1E-7150-8604-49B9795042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820400" y="9731375"/>
            <a:ext cx="2895600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E87B4561-94F4-9216-081F-85BA7CF940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4325600" y="971550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5415D32-361C-8C7B-1172-EFF4D6001F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325600" y="933450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A44ECD84-0173-4209-95B9-B9E1A6C5A92D}" type="datetime1">
              <a:rPr lang="en-US" smtClean="0"/>
              <a:t>5/27/2026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BF17913-FCB9-47DA-8FD6-9070B7B004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820400" y="9731375"/>
            <a:ext cx="2895600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9F9544D-BDF4-B2B6-86E6-5E20493D89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4325600" y="971550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2414587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46650" y="2414587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3576637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3AD08A0B-9260-82AD-9514-0FBC63D0AD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325600" y="933450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35F74A0F-58A9-4E45-890C-5DC4DD1FC92F}" type="datetime1">
              <a:rPr lang="en-US" smtClean="0"/>
              <a:t>5/27/2026</a:t>
            </a:fld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C43F48B7-6910-A6FA-36E0-DA779797AD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820400" y="9731375"/>
            <a:ext cx="2895600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06ED0571-B1F6-2757-D50D-39492C9D22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4325600" y="971550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5913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24034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71580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CD7F2D1A-6D12-DEE9-6BFB-91B5FCE92E1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325600" y="933450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B1A9048C-7682-4F3A-8E7A-E1462CA7171E}" type="datetime1">
              <a:rPr lang="en-US" smtClean="0"/>
              <a:t>5/27/2026</a:t>
            </a:fld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CA02F595-2F5D-94BE-76B6-13862D4997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820400" y="9731375"/>
            <a:ext cx="2895600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991A2AE5-CB9E-3B7F-53FB-DBCDF518C7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4325600" y="971550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2 Pictures w/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5913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24034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71580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CD7F2D1A-6D12-DEE9-6BFB-91B5FCE92E1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325600" y="933450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95EE382A-331D-4632-B009-DB2197655E1F}" type="datetime1">
              <a:rPr lang="en-US" smtClean="0"/>
              <a:t>5/27/2026</a:t>
            </a:fld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CA02F595-2F5D-94BE-76B6-13862D4997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820400" y="9731375"/>
            <a:ext cx="2895600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991A2AE5-CB9E-3B7F-53FB-DBCDF518C7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4325600" y="971550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C3A3542-939B-A571-FAE4-46171ABD4AD0}"/>
              </a:ext>
            </a:extLst>
          </p:cNvPr>
          <p:cNvSpPr txBox="1">
            <a:spLocks/>
          </p:cNvSpPr>
          <p:nvPr userDrawn="1"/>
        </p:nvSpPr>
        <p:spPr>
          <a:xfrm>
            <a:off x="10972800" y="6591300"/>
            <a:ext cx="5486400" cy="566738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CA0658ED-1E03-EF12-53DE-6C4E20DB86FE}"/>
              </a:ext>
            </a:extLst>
          </p:cNvPr>
          <p:cNvSpPr>
            <a:spLocks noGrp="1"/>
          </p:cNvSpPr>
          <p:nvPr>
            <p:ph type="pic" idx="11"/>
          </p:nvPr>
        </p:nvSpPr>
        <p:spPr>
          <a:xfrm>
            <a:off x="10972800" y="24034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FF187E92-23B4-6F94-6E58-5B1FB900245B}"/>
              </a:ext>
            </a:extLst>
          </p:cNvPr>
          <p:cNvSpPr>
            <a:spLocks noGrp="1"/>
          </p:cNvSpPr>
          <p:nvPr>
            <p:ph type="body" sz="half" idx="12"/>
          </p:nvPr>
        </p:nvSpPr>
        <p:spPr>
          <a:xfrm>
            <a:off x="10972800" y="71580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5459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241617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8800" y="3741737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254CFF4-E504-5D00-6F77-1B6D3ED1F4B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325600" y="933450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F82A8A82-E349-4CEC-A6C0-24E74CD05EA0}" type="datetime1">
              <a:rPr lang="en-US" smtClean="0"/>
              <a:t>5/27/2026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9556783F-58C6-4AA4-04B4-F6EAF85B22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820400" y="9731375"/>
            <a:ext cx="2895600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06839F7-C9C4-FF33-0F64-4940047BA1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4325600" y="971550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001000" y="2416175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8800" y="2416175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8413725-D941-A06A-51AD-B02B775937D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325600" y="933450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EF54918E-79E4-45ED-B4EB-87671EDB2EE2}" type="datetime1">
              <a:rPr lang="en-US" smtClean="0"/>
              <a:t>5/27/2026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A9A77E6-2677-CA8D-C835-134DF4EA7D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820400" y="9731375"/>
            <a:ext cx="2895600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A35B5632-127E-C1C5-073D-9926DF5916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4325600" y="971550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w/contact inf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2">
            <a:extLst>
              <a:ext uri="{FF2B5EF4-FFF2-40B4-BE49-F238E27FC236}">
                <a16:creationId xmlns:a16="http://schemas.microsoft.com/office/drawing/2014/main" id="{000AB473-8EAE-DF9F-5FCE-E8BA54914554}"/>
              </a:ext>
            </a:extLst>
          </p:cNvPr>
          <p:cNvSpPr/>
          <p:nvPr userDrawn="1"/>
        </p:nvSpPr>
        <p:spPr>
          <a:xfrm>
            <a:off x="-47625" y="5143501"/>
            <a:ext cx="5053952" cy="5143500"/>
          </a:xfrm>
          <a:custGeom>
            <a:avLst/>
            <a:gdLst/>
            <a:ahLst/>
            <a:cxnLst/>
            <a:rect l="l" t="t" r="r" b="b"/>
            <a:pathLst>
              <a:path w="5053952" h="5185959">
                <a:moveTo>
                  <a:pt x="0" y="0"/>
                </a:moveTo>
                <a:lnTo>
                  <a:pt x="5053952" y="0"/>
                </a:lnTo>
                <a:lnTo>
                  <a:pt x="5053952" y="5185959"/>
                </a:lnTo>
                <a:lnTo>
                  <a:pt x="0" y="518595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CAA28A19-D2C2-3DEA-9B81-90DE85A36C4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325600" y="933450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2AD25C83-5A7C-4F06-BDD1-1FC75EFB1894}" type="datetime1">
              <a:rPr lang="en-US" smtClean="0"/>
              <a:t>5/27/2026</a:t>
            </a:fld>
            <a:endParaRPr lang="en-US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25C719A0-80D3-7C60-6138-98616731E6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820400" y="9731375"/>
            <a:ext cx="2895600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7FC63FD2-380B-08D2-85C0-1378047CED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4325600" y="971550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EEB1ED81-7C8B-BD4C-5E54-57039D69D14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006327" y="3238500"/>
            <a:ext cx="11452873" cy="1915635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12500">
                <a:latin typeface="Aptos" panose="020B00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Ending slide title</a:t>
            </a:r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B7463CB3-3AD6-EB70-6E26-9DD51CE89CD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658600" y="6057900"/>
            <a:ext cx="4800600" cy="10668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Contact information (optional)</a:t>
            </a:r>
          </a:p>
        </p:txBody>
      </p:sp>
    </p:spTree>
    <p:extLst>
      <p:ext uri="{BB962C8B-B14F-4D97-AF65-F5344CB8AC3E}">
        <p14:creationId xmlns:p14="http://schemas.microsoft.com/office/powerpoint/2010/main" val="8282820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914400" y="183356"/>
            <a:ext cx="15087600" cy="194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914400" y="2578893"/>
            <a:ext cx="16459200" cy="661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685800" lvl="0" indent="-462915" algn="l">
              <a:lnSpc>
                <a:spcPct val="115000"/>
              </a:lnSpc>
              <a:spcBef>
                <a:spcPts val="540"/>
              </a:spcBef>
              <a:spcAft>
                <a:spcPts val="0"/>
              </a:spcAft>
              <a:buSzPts val="1260"/>
              <a:buChar char="●"/>
              <a:defRPr/>
            </a:lvl1pPr>
            <a:lvl2pPr marL="1371600" lvl="1" indent="-462915" algn="l">
              <a:lnSpc>
                <a:spcPct val="115000"/>
              </a:lnSpc>
              <a:spcBef>
                <a:spcPts val="540"/>
              </a:spcBef>
              <a:spcAft>
                <a:spcPts val="0"/>
              </a:spcAft>
              <a:buSzPts val="1260"/>
              <a:buChar char="○"/>
              <a:defRPr/>
            </a:lvl2pPr>
            <a:lvl3pPr marL="2057400" lvl="2" indent="-462915" algn="l">
              <a:lnSpc>
                <a:spcPct val="115000"/>
              </a:lnSpc>
              <a:spcBef>
                <a:spcPts val="540"/>
              </a:spcBef>
              <a:spcAft>
                <a:spcPts val="0"/>
              </a:spcAft>
              <a:buSzPts val="1260"/>
              <a:buChar char="■"/>
              <a:defRPr/>
            </a:lvl3pPr>
            <a:lvl4pPr marL="2743200" lvl="3" indent="-471488" algn="l">
              <a:lnSpc>
                <a:spcPct val="115000"/>
              </a:lnSpc>
              <a:spcBef>
                <a:spcPts val="540"/>
              </a:spcBef>
              <a:spcAft>
                <a:spcPts val="0"/>
              </a:spcAft>
              <a:buSzPts val="1350"/>
              <a:buChar char="●"/>
              <a:defRPr/>
            </a:lvl4pPr>
            <a:lvl5pPr marL="3429000" lvl="4" indent="-480059" algn="l">
              <a:lnSpc>
                <a:spcPct val="115000"/>
              </a:lnSpc>
              <a:spcBef>
                <a:spcPts val="540"/>
              </a:spcBef>
              <a:spcAft>
                <a:spcPts val="0"/>
              </a:spcAft>
              <a:buSzPts val="1440"/>
              <a:buChar char="○"/>
              <a:defRPr/>
            </a:lvl5pPr>
            <a:lvl6pPr marL="4114800" lvl="5" indent="-480059" algn="l">
              <a:lnSpc>
                <a:spcPct val="115000"/>
              </a:lnSpc>
              <a:spcBef>
                <a:spcPts val="540"/>
              </a:spcBef>
              <a:spcAft>
                <a:spcPts val="0"/>
              </a:spcAft>
              <a:buSzPts val="1440"/>
              <a:buChar char="■"/>
              <a:defRPr/>
            </a:lvl6pPr>
            <a:lvl7pPr marL="4800600" lvl="6" indent="-480059" algn="l">
              <a:lnSpc>
                <a:spcPct val="115000"/>
              </a:lnSpc>
              <a:spcBef>
                <a:spcPts val="540"/>
              </a:spcBef>
              <a:spcAft>
                <a:spcPts val="0"/>
              </a:spcAft>
              <a:buSzPts val="1440"/>
              <a:buChar char="●"/>
              <a:defRPr/>
            </a:lvl7pPr>
            <a:lvl8pPr marL="5486400" lvl="7" indent="-480060" algn="l">
              <a:lnSpc>
                <a:spcPct val="115000"/>
              </a:lnSpc>
              <a:spcBef>
                <a:spcPts val="540"/>
              </a:spcBef>
              <a:spcAft>
                <a:spcPts val="0"/>
              </a:spcAft>
              <a:buSzPts val="1440"/>
              <a:buChar char="○"/>
              <a:defRPr/>
            </a:lvl8pPr>
            <a:lvl9pPr marL="6172200" lvl="8" indent="-480060" algn="l">
              <a:lnSpc>
                <a:spcPct val="115000"/>
              </a:lnSpc>
              <a:spcBef>
                <a:spcPts val="540"/>
              </a:spcBef>
              <a:spcAft>
                <a:spcPts val="0"/>
              </a:spcAft>
              <a:buSzPts val="1440"/>
              <a:buChar char="■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914400" y="9372600"/>
            <a:ext cx="42672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6248400" y="9372600"/>
            <a:ext cx="57912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13106400" y="9372600"/>
            <a:ext cx="42672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>
              <a:solidFill>
                <a:schemeClr val="accent3"/>
              </a:solidFill>
              <a:latin typeface="Average"/>
              <a:ea typeface="Average"/>
              <a:cs typeface="Average"/>
              <a:sym typeface="Average"/>
            </a:endParaRPr>
          </a:p>
        </p:txBody>
      </p:sp>
    </p:spTree>
    <p:extLst>
      <p:ext uri="{BB962C8B-B14F-4D97-AF65-F5344CB8AC3E}">
        <p14:creationId xmlns:p14="http://schemas.microsoft.com/office/powerpoint/2010/main" val="846545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sv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3">
            <a:extLst>
              <a:ext uri="{FF2B5EF4-FFF2-40B4-BE49-F238E27FC236}">
                <a16:creationId xmlns:a16="http://schemas.microsoft.com/office/drawing/2014/main" id="{1DF26E41-23DB-2813-B750-A99F481250DC}"/>
              </a:ext>
            </a:extLst>
          </p:cNvPr>
          <p:cNvSpPr/>
          <p:nvPr userDrawn="1"/>
        </p:nvSpPr>
        <p:spPr>
          <a:xfrm>
            <a:off x="-311426" y="419100"/>
            <a:ext cx="18835940" cy="1576226"/>
          </a:xfrm>
          <a:custGeom>
            <a:avLst/>
            <a:gdLst/>
            <a:ahLst/>
            <a:cxnLst/>
            <a:rect l="l" t="t" r="r" b="b"/>
            <a:pathLst>
              <a:path w="18835940" h="1271426">
                <a:moveTo>
                  <a:pt x="0" y="0"/>
                </a:moveTo>
                <a:lnTo>
                  <a:pt x="18835940" y="0"/>
                </a:lnTo>
                <a:lnTo>
                  <a:pt x="18835940" y="1271426"/>
                </a:lnTo>
                <a:lnTo>
                  <a:pt x="0" y="127142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2" name="Date Placeholder 3">
            <a:extLst>
              <a:ext uri="{FF2B5EF4-FFF2-40B4-BE49-F238E27FC236}">
                <a16:creationId xmlns:a16="http://schemas.microsoft.com/office/drawing/2014/main" id="{BCD260B4-D88E-A2E4-A015-02DB5EBE0C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4325600" y="933450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9E034CB7-CE56-457F-9220-0D64E98E967B}" type="datetime1">
              <a:rPr lang="en-US" smtClean="0"/>
              <a:t>5/27/2026</a:t>
            </a:fld>
            <a:endParaRPr lang="en-US"/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BB26F0D5-ABA0-4939-86BF-39BCB1B3E5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820400" y="9731375"/>
            <a:ext cx="2895600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CB9B57A4-32D0-D35F-B828-9B87AF85FB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4325600" y="971550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 descr="Logo&#10;&#10;AI-generated content may be incorrect.">
            <a:extLst>
              <a:ext uri="{FF2B5EF4-FFF2-40B4-BE49-F238E27FC236}">
                <a16:creationId xmlns:a16="http://schemas.microsoft.com/office/drawing/2014/main" id="{E4CDD197-D6C6-D6ED-559A-2097D14C7BC8}"/>
              </a:ext>
            </a:extLst>
          </p:cNvPr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1290" y="8813289"/>
            <a:ext cx="2185420" cy="1435611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4" r:id="rId5"/>
    <p:sldLayoutId id="2147483655" r:id="rId6"/>
    <p:sldLayoutId id="2147483656" r:id="rId7"/>
    <p:sldLayoutId id="2147483657" r:id="rId8"/>
    <p:sldLayoutId id="2147483660" r:id="rId9"/>
    <p:sldLayoutId id="2147483658" r:id="rId10"/>
    <p:sldLayoutId id="2147483659" r:id="rId11"/>
    <p:sldLayoutId id="2147483661" r:id="rId12"/>
    <p:sldLayoutId id="2147483662" r:id="rId13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240" userDrawn="1">
          <p15:clr>
            <a:srgbClr val="F26B43"/>
          </p15:clr>
        </p15:guide>
        <p15:guide id="2" pos="57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0B02AE-12A0-A3AC-FACE-4F9FECA457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Picture 134">
            <a:extLst>
              <a:ext uri="{FF2B5EF4-FFF2-40B4-BE49-F238E27FC236}">
                <a16:creationId xmlns:a16="http://schemas.microsoft.com/office/drawing/2014/main" id="{716BA527-2D83-B93A-F51A-329C69934F0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8722" r="91750" b="23100"/>
          <a:stretch>
            <a:fillRect/>
          </a:stretch>
        </p:blipFill>
        <p:spPr>
          <a:xfrm>
            <a:off x="994417" y="4330518"/>
            <a:ext cx="933638" cy="3647922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D0F356B6-E9AF-F803-C87A-9C53FD70C06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0051" t="49298" r="21909" b="23506"/>
          <a:stretch>
            <a:fillRect/>
          </a:stretch>
        </p:blipFill>
        <p:spPr>
          <a:xfrm>
            <a:off x="6543738" y="5920137"/>
            <a:ext cx="2041708" cy="2059219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CA68EB1F-F721-639C-BA35-90840180F8C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3152" t="28670" r="42388" b="23506"/>
          <a:stretch>
            <a:fillRect/>
          </a:stretch>
        </p:blipFill>
        <p:spPr>
          <a:xfrm>
            <a:off x="3722548" y="4358799"/>
            <a:ext cx="2768207" cy="3621118"/>
          </a:xfrm>
          <a:prstGeom prst="rect">
            <a:avLst/>
          </a:prstGeom>
        </p:spPr>
      </p:pic>
      <p:grpSp>
        <p:nvGrpSpPr>
          <p:cNvPr id="35" name="Group 34">
            <a:extLst>
              <a:ext uri="{FF2B5EF4-FFF2-40B4-BE49-F238E27FC236}">
                <a16:creationId xmlns:a16="http://schemas.microsoft.com/office/drawing/2014/main" id="{C11E58C5-3563-2535-A52B-28C676159DDF}"/>
              </a:ext>
            </a:extLst>
          </p:cNvPr>
          <p:cNvGrpSpPr/>
          <p:nvPr/>
        </p:nvGrpSpPr>
        <p:grpSpPr>
          <a:xfrm>
            <a:off x="16249598" y="5917537"/>
            <a:ext cx="1416101" cy="1934754"/>
            <a:chOff x="15870775" y="5917537"/>
            <a:chExt cx="1801127" cy="1934754"/>
          </a:xfrm>
        </p:grpSpPr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1A3DD70B-2685-7D68-B3A2-75565889E8E9}"/>
                </a:ext>
              </a:extLst>
            </p:cNvPr>
            <p:cNvSpPr/>
            <p:nvPr/>
          </p:nvSpPr>
          <p:spPr>
            <a:xfrm>
              <a:off x="15870779" y="6129204"/>
              <a:ext cx="1801123" cy="217098"/>
            </a:xfrm>
            <a:prstGeom prst="rect">
              <a:avLst/>
            </a:prstGeom>
            <a:solidFill>
              <a:srgbClr val="C49743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199" name="Rectangle 198">
              <a:extLst>
                <a:ext uri="{FF2B5EF4-FFF2-40B4-BE49-F238E27FC236}">
                  <a16:creationId xmlns:a16="http://schemas.microsoft.com/office/drawing/2014/main" id="{DECB10DA-0A29-446A-C7E4-02AD1C3BEB49}"/>
                </a:ext>
              </a:extLst>
            </p:cNvPr>
            <p:cNvSpPr/>
            <p:nvPr/>
          </p:nvSpPr>
          <p:spPr>
            <a:xfrm>
              <a:off x="15870779" y="5917537"/>
              <a:ext cx="1801123" cy="217098"/>
            </a:xfrm>
            <a:prstGeom prst="rect">
              <a:avLst/>
            </a:prstGeom>
            <a:solidFill>
              <a:srgbClr val="C49743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982318A5-8A39-932E-87D0-727E779255BA}"/>
                </a:ext>
              </a:extLst>
            </p:cNvPr>
            <p:cNvSpPr/>
            <p:nvPr/>
          </p:nvSpPr>
          <p:spPr>
            <a:xfrm>
              <a:off x="15870778" y="6336620"/>
              <a:ext cx="1801123" cy="217098"/>
            </a:xfrm>
            <a:prstGeom prst="rect">
              <a:avLst/>
            </a:prstGeom>
            <a:solidFill>
              <a:srgbClr val="C49743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84A0A11E-5B2E-FAB3-FCE7-85BDC62DB844}"/>
                </a:ext>
              </a:extLst>
            </p:cNvPr>
            <p:cNvSpPr/>
            <p:nvPr/>
          </p:nvSpPr>
          <p:spPr>
            <a:xfrm>
              <a:off x="15870778" y="6555038"/>
              <a:ext cx="1801123" cy="217098"/>
            </a:xfrm>
            <a:prstGeom prst="rect">
              <a:avLst/>
            </a:prstGeom>
            <a:solidFill>
              <a:srgbClr val="C49743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812CD455-A1B8-8CC1-AE6C-8B34D845CA96}"/>
                </a:ext>
              </a:extLst>
            </p:cNvPr>
            <p:cNvSpPr/>
            <p:nvPr/>
          </p:nvSpPr>
          <p:spPr>
            <a:xfrm>
              <a:off x="15870778" y="6765386"/>
              <a:ext cx="1801123" cy="217098"/>
            </a:xfrm>
            <a:prstGeom prst="rect">
              <a:avLst/>
            </a:prstGeom>
            <a:solidFill>
              <a:srgbClr val="C49743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91349019-62B6-C55F-B686-C38DE38D1F9E}"/>
                </a:ext>
              </a:extLst>
            </p:cNvPr>
            <p:cNvSpPr/>
            <p:nvPr/>
          </p:nvSpPr>
          <p:spPr>
            <a:xfrm>
              <a:off x="15870777" y="6985560"/>
              <a:ext cx="1801123" cy="217098"/>
            </a:xfrm>
            <a:prstGeom prst="rect">
              <a:avLst/>
            </a:prstGeom>
            <a:solidFill>
              <a:srgbClr val="C49743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3C7381A0-77A2-BD15-87F5-811FA1441341}"/>
                </a:ext>
              </a:extLst>
            </p:cNvPr>
            <p:cNvSpPr/>
            <p:nvPr/>
          </p:nvSpPr>
          <p:spPr>
            <a:xfrm>
              <a:off x="15870775" y="7203978"/>
              <a:ext cx="1801123" cy="217098"/>
            </a:xfrm>
            <a:prstGeom prst="rect">
              <a:avLst/>
            </a:prstGeom>
            <a:solidFill>
              <a:srgbClr val="C49743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99970251-0EFE-5869-89E0-983AC219F3B8}"/>
                </a:ext>
              </a:extLst>
            </p:cNvPr>
            <p:cNvSpPr/>
            <p:nvPr/>
          </p:nvSpPr>
          <p:spPr>
            <a:xfrm>
              <a:off x="15870776" y="7424976"/>
              <a:ext cx="1801123" cy="21709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0BF7C86F-BF27-88AD-7FF0-73EDB2B90B78}"/>
                </a:ext>
              </a:extLst>
            </p:cNvPr>
            <p:cNvSpPr/>
            <p:nvPr/>
          </p:nvSpPr>
          <p:spPr>
            <a:xfrm>
              <a:off x="15870775" y="7635193"/>
              <a:ext cx="1801123" cy="217098"/>
            </a:xfrm>
            <a:prstGeom prst="rect">
              <a:avLst/>
            </a:prstGeom>
            <a:solidFill>
              <a:srgbClr val="C49743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1B28BFDB-27D1-ED83-AA28-EECE4D1BD892}"/>
              </a:ext>
            </a:extLst>
          </p:cNvPr>
          <p:cNvSpPr/>
          <p:nvPr/>
        </p:nvSpPr>
        <p:spPr>
          <a:xfrm>
            <a:off x="13095215" y="7637262"/>
            <a:ext cx="1182263" cy="204469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AA353A5-4AE9-BD78-F911-FD36F379C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7960" y="815181"/>
            <a:ext cx="12801600" cy="1341437"/>
          </a:xfrm>
        </p:spPr>
        <p:txBody>
          <a:bodyPr lIns="91440" tIns="45720" rIns="91440" bIns="45720" anchor="t"/>
          <a:lstStyle/>
          <a:p>
            <a:r>
              <a:rPr lang="en-US"/>
              <a:t>Supply: Office Portfolio Owned Buildings – Current State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6C7B20-19E4-58EA-F349-992DD82A33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88DAEB1-CB1E-68D9-9370-8E384B4B812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334" t="33826" r="71462" b="23100"/>
          <a:stretch>
            <a:fillRect/>
          </a:stretch>
        </p:blipFill>
        <p:spPr>
          <a:xfrm>
            <a:off x="1975891" y="4743184"/>
            <a:ext cx="1607368" cy="326147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65762A5-4344-A24D-E3F0-AFC2E07FB1D0}"/>
              </a:ext>
            </a:extLst>
          </p:cNvPr>
          <p:cNvSpPr/>
          <p:nvPr/>
        </p:nvSpPr>
        <p:spPr>
          <a:xfrm>
            <a:off x="1975892" y="7185905"/>
            <a:ext cx="1582034" cy="203876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111864D-36AF-5379-0BDF-4E46103C060E}"/>
              </a:ext>
            </a:extLst>
          </p:cNvPr>
          <p:cNvSpPr txBox="1"/>
          <p:nvPr/>
        </p:nvSpPr>
        <p:spPr>
          <a:xfrm>
            <a:off x="2097758" y="7155508"/>
            <a:ext cx="16186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1"/>
              <a:t>Future DCHS</a:t>
            </a:r>
          </a:p>
          <a:p>
            <a:endParaRPr lang="en-US" i="1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73DEB9E-E860-BC93-D9D4-E5499FDD4139}"/>
              </a:ext>
            </a:extLst>
          </p:cNvPr>
          <p:cNvSpPr txBox="1"/>
          <p:nvPr/>
        </p:nvSpPr>
        <p:spPr>
          <a:xfrm>
            <a:off x="2667001" y="3449315"/>
            <a:ext cx="1219200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1600" i="1"/>
              <a:t>~260 RSF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A9414D7E-7496-5675-EAA1-C31877BEBA1D}"/>
              </a:ext>
            </a:extLst>
          </p:cNvPr>
          <p:cNvSpPr/>
          <p:nvPr/>
        </p:nvSpPr>
        <p:spPr>
          <a:xfrm>
            <a:off x="2269922" y="2048546"/>
            <a:ext cx="9975908" cy="13976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40" name="Rectangle 139">
            <a:extLst>
              <a:ext uri="{FF2B5EF4-FFF2-40B4-BE49-F238E27FC236}">
                <a16:creationId xmlns:a16="http://schemas.microsoft.com/office/drawing/2014/main" id="{91C0A375-8682-807D-AB5A-B1838FB187BC}"/>
              </a:ext>
            </a:extLst>
          </p:cNvPr>
          <p:cNvSpPr/>
          <p:nvPr/>
        </p:nvSpPr>
        <p:spPr>
          <a:xfrm>
            <a:off x="14594194" y="7627755"/>
            <a:ext cx="1350167" cy="217098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FBB36892-6470-8138-5BE1-AB2C9031F5B5}"/>
              </a:ext>
            </a:extLst>
          </p:cNvPr>
          <p:cNvSpPr/>
          <p:nvPr/>
        </p:nvSpPr>
        <p:spPr>
          <a:xfrm>
            <a:off x="14594194" y="7422402"/>
            <a:ext cx="1350167" cy="217098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314DF288-86F6-A597-774C-ED90FFC3D7CF}"/>
              </a:ext>
            </a:extLst>
          </p:cNvPr>
          <p:cNvSpPr/>
          <p:nvPr/>
        </p:nvSpPr>
        <p:spPr>
          <a:xfrm>
            <a:off x="14595474" y="7204421"/>
            <a:ext cx="1348887" cy="217098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D223D7E7-32DE-C7EB-F763-4161212B04D3}"/>
              </a:ext>
            </a:extLst>
          </p:cNvPr>
          <p:cNvSpPr/>
          <p:nvPr/>
        </p:nvSpPr>
        <p:spPr>
          <a:xfrm>
            <a:off x="14595474" y="6999068"/>
            <a:ext cx="1348887" cy="210784"/>
          </a:xfrm>
          <a:prstGeom prst="rect">
            <a:avLst/>
          </a:prstGeom>
          <a:solidFill>
            <a:srgbClr val="C4974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A0EFF611-3EA0-6BDC-8581-E0746F545843}"/>
              </a:ext>
            </a:extLst>
          </p:cNvPr>
          <p:cNvSpPr/>
          <p:nvPr/>
        </p:nvSpPr>
        <p:spPr>
          <a:xfrm>
            <a:off x="14595474" y="6781088"/>
            <a:ext cx="1348887" cy="223412"/>
          </a:xfrm>
          <a:prstGeom prst="rect">
            <a:avLst/>
          </a:prstGeom>
          <a:solidFill>
            <a:srgbClr val="C4974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5" name="Rectangle 184">
            <a:extLst>
              <a:ext uri="{FF2B5EF4-FFF2-40B4-BE49-F238E27FC236}">
                <a16:creationId xmlns:a16="http://schemas.microsoft.com/office/drawing/2014/main" id="{94189A0F-00C7-F756-B236-A3D47704D7E5}"/>
              </a:ext>
            </a:extLst>
          </p:cNvPr>
          <p:cNvSpPr/>
          <p:nvPr/>
        </p:nvSpPr>
        <p:spPr>
          <a:xfrm>
            <a:off x="14595474" y="6569421"/>
            <a:ext cx="1348887" cy="21078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5867941D-650E-7BFF-F265-ED5FAD15F553}"/>
              </a:ext>
            </a:extLst>
          </p:cNvPr>
          <p:cNvSpPr/>
          <p:nvPr/>
        </p:nvSpPr>
        <p:spPr>
          <a:xfrm>
            <a:off x="14594896" y="6350508"/>
            <a:ext cx="1346679" cy="220344"/>
          </a:xfrm>
          <a:prstGeom prst="rect">
            <a:avLst/>
          </a:prstGeom>
          <a:solidFill>
            <a:srgbClr val="C4974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AADAC669-BBA6-3257-6199-57E636AA60EF}"/>
              </a:ext>
            </a:extLst>
          </p:cNvPr>
          <p:cNvGrpSpPr/>
          <p:nvPr/>
        </p:nvGrpSpPr>
        <p:grpSpPr>
          <a:xfrm>
            <a:off x="16554105" y="5905343"/>
            <a:ext cx="879051" cy="1981312"/>
            <a:chOff x="16433455" y="5905343"/>
            <a:chExt cx="879051" cy="1981312"/>
          </a:xfrm>
        </p:grpSpPr>
        <p:sp>
          <p:nvSpPr>
            <p:cNvPr id="187" name="TextBox 186">
              <a:extLst>
                <a:ext uri="{FF2B5EF4-FFF2-40B4-BE49-F238E27FC236}">
                  <a16:creationId xmlns:a16="http://schemas.microsoft.com/office/drawing/2014/main" id="{390310B0-6085-9761-ED71-DA56DAA5F9F3}"/>
                </a:ext>
              </a:extLst>
            </p:cNvPr>
            <p:cNvSpPr txBox="1"/>
            <p:nvPr/>
          </p:nvSpPr>
          <p:spPr>
            <a:xfrm>
              <a:off x="16433456" y="5905343"/>
              <a:ext cx="879050" cy="27699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US" sz="1200" b="1"/>
                <a:t>VACANT</a:t>
              </a:r>
            </a:p>
          </p:txBody>
        </p:sp>
        <p:sp>
          <p:nvSpPr>
            <p:cNvPr id="220" name="TextBox 219">
              <a:extLst>
                <a:ext uri="{FF2B5EF4-FFF2-40B4-BE49-F238E27FC236}">
                  <a16:creationId xmlns:a16="http://schemas.microsoft.com/office/drawing/2014/main" id="{9D8600EC-CB83-286A-3A44-EDF7C9E626F2}"/>
                </a:ext>
              </a:extLst>
            </p:cNvPr>
            <p:cNvSpPr txBox="1"/>
            <p:nvPr/>
          </p:nvSpPr>
          <p:spPr>
            <a:xfrm>
              <a:off x="16433455" y="6115611"/>
              <a:ext cx="879050" cy="27699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US" sz="1200" b="1"/>
                <a:t>VACANT</a:t>
              </a:r>
            </a:p>
          </p:txBody>
        </p:sp>
        <p:sp>
          <p:nvSpPr>
            <p:cNvPr id="221" name="TextBox 220">
              <a:extLst>
                <a:ext uri="{FF2B5EF4-FFF2-40B4-BE49-F238E27FC236}">
                  <a16:creationId xmlns:a16="http://schemas.microsoft.com/office/drawing/2014/main" id="{3B714EF9-5D05-A945-F758-B82E1341D0E5}"/>
                </a:ext>
              </a:extLst>
            </p:cNvPr>
            <p:cNvSpPr txBox="1"/>
            <p:nvPr/>
          </p:nvSpPr>
          <p:spPr>
            <a:xfrm>
              <a:off x="16433455" y="6325880"/>
              <a:ext cx="879050" cy="27699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US" sz="1200" b="1"/>
                <a:t>VACANT</a:t>
              </a:r>
            </a:p>
          </p:txBody>
        </p:sp>
        <p:sp>
          <p:nvSpPr>
            <p:cNvPr id="222" name="TextBox 221">
              <a:extLst>
                <a:ext uri="{FF2B5EF4-FFF2-40B4-BE49-F238E27FC236}">
                  <a16:creationId xmlns:a16="http://schemas.microsoft.com/office/drawing/2014/main" id="{A362DEFA-7B34-75CB-57C9-61E179F83E22}"/>
                </a:ext>
              </a:extLst>
            </p:cNvPr>
            <p:cNvSpPr txBox="1"/>
            <p:nvPr/>
          </p:nvSpPr>
          <p:spPr>
            <a:xfrm>
              <a:off x="16433456" y="6546932"/>
              <a:ext cx="879050" cy="27699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US" sz="1200" b="1"/>
                <a:t>VACANT</a:t>
              </a:r>
            </a:p>
          </p:txBody>
        </p:sp>
        <p:sp>
          <p:nvSpPr>
            <p:cNvPr id="223" name="TextBox 222">
              <a:extLst>
                <a:ext uri="{FF2B5EF4-FFF2-40B4-BE49-F238E27FC236}">
                  <a16:creationId xmlns:a16="http://schemas.microsoft.com/office/drawing/2014/main" id="{E6378E78-C7AB-0D08-9056-34CA560E3691}"/>
                </a:ext>
              </a:extLst>
            </p:cNvPr>
            <p:cNvSpPr txBox="1"/>
            <p:nvPr/>
          </p:nvSpPr>
          <p:spPr>
            <a:xfrm>
              <a:off x="16433456" y="6762593"/>
              <a:ext cx="879050" cy="27699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US" sz="1200" b="1"/>
                <a:t>VACANT</a:t>
              </a:r>
            </a:p>
          </p:txBody>
        </p:sp>
        <p:sp>
          <p:nvSpPr>
            <p:cNvPr id="224" name="TextBox 223">
              <a:extLst>
                <a:ext uri="{FF2B5EF4-FFF2-40B4-BE49-F238E27FC236}">
                  <a16:creationId xmlns:a16="http://schemas.microsoft.com/office/drawing/2014/main" id="{6ED9BBDB-E9D3-5D79-2617-D32068084486}"/>
                </a:ext>
              </a:extLst>
            </p:cNvPr>
            <p:cNvSpPr txBox="1"/>
            <p:nvPr/>
          </p:nvSpPr>
          <p:spPr>
            <a:xfrm>
              <a:off x="16433455" y="6967470"/>
              <a:ext cx="879050" cy="27699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US" sz="1200" b="1"/>
                <a:t>VACANT</a:t>
              </a:r>
            </a:p>
          </p:txBody>
        </p:sp>
        <p:sp>
          <p:nvSpPr>
            <p:cNvPr id="225" name="TextBox 224">
              <a:extLst>
                <a:ext uri="{FF2B5EF4-FFF2-40B4-BE49-F238E27FC236}">
                  <a16:creationId xmlns:a16="http://schemas.microsoft.com/office/drawing/2014/main" id="{E23CC9C3-4CB5-B128-AA06-6F735F20EE60}"/>
                </a:ext>
              </a:extLst>
            </p:cNvPr>
            <p:cNvSpPr txBox="1"/>
            <p:nvPr/>
          </p:nvSpPr>
          <p:spPr>
            <a:xfrm>
              <a:off x="16433455" y="7187760"/>
              <a:ext cx="879050" cy="27699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US" sz="1200" b="1"/>
                <a:t>VACANT</a:t>
              </a:r>
            </a:p>
          </p:txBody>
        </p:sp>
        <p:sp>
          <p:nvSpPr>
            <p:cNvPr id="227" name="TextBox 226">
              <a:extLst>
                <a:ext uri="{FF2B5EF4-FFF2-40B4-BE49-F238E27FC236}">
                  <a16:creationId xmlns:a16="http://schemas.microsoft.com/office/drawing/2014/main" id="{23659CA6-A3F2-6D95-87A9-90A2F141E271}"/>
                </a:ext>
              </a:extLst>
            </p:cNvPr>
            <p:cNvSpPr txBox="1"/>
            <p:nvPr/>
          </p:nvSpPr>
          <p:spPr>
            <a:xfrm>
              <a:off x="16433456" y="7609656"/>
              <a:ext cx="879050" cy="27699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US" sz="1200" b="1"/>
                <a:t>VACANT</a:t>
              </a:r>
            </a:p>
          </p:txBody>
        </p:sp>
      </p:grpSp>
      <p:sp>
        <p:nvSpPr>
          <p:cNvPr id="45" name="TextBox 44">
            <a:extLst>
              <a:ext uri="{FF2B5EF4-FFF2-40B4-BE49-F238E27FC236}">
                <a16:creationId xmlns:a16="http://schemas.microsoft.com/office/drawing/2014/main" id="{DCFB0879-2F8A-2438-4E65-6AD36658AA7B}"/>
              </a:ext>
            </a:extLst>
          </p:cNvPr>
          <p:cNvSpPr txBox="1"/>
          <p:nvPr/>
        </p:nvSpPr>
        <p:spPr>
          <a:xfrm>
            <a:off x="14803600" y="6546191"/>
            <a:ext cx="799136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/>
              <a:t>KCRHA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9F74B6A5-5EA0-F912-7FB0-200D00DA1DF9}"/>
              </a:ext>
            </a:extLst>
          </p:cNvPr>
          <p:cNvSpPr txBox="1"/>
          <p:nvPr/>
        </p:nvSpPr>
        <p:spPr>
          <a:xfrm>
            <a:off x="14815509" y="6762427"/>
            <a:ext cx="799136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/>
              <a:t>VACANT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6D91A0A6-50BE-581C-68F6-EF81F62DE3EC}"/>
              </a:ext>
            </a:extLst>
          </p:cNvPr>
          <p:cNvSpPr txBox="1"/>
          <p:nvPr/>
        </p:nvSpPr>
        <p:spPr>
          <a:xfrm>
            <a:off x="14819617" y="6972572"/>
            <a:ext cx="799136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/>
              <a:t>VACANT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8460555-D216-E75B-2441-F6C39DC0D79C}"/>
              </a:ext>
            </a:extLst>
          </p:cNvPr>
          <p:cNvSpPr txBox="1"/>
          <p:nvPr/>
        </p:nvSpPr>
        <p:spPr>
          <a:xfrm>
            <a:off x="14803600" y="7393380"/>
            <a:ext cx="799136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/>
              <a:t>DAJD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7302BA91-8F78-F121-4FA9-701CB925CF60}"/>
              </a:ext>
            </a:extLst>
          </p:cNvPr>
          <p:cNvSpPr txBox="1"/>
          <p:nvPr/>
        </p:nvSpPr>
        <p:spPr>
          <a:xfrm>
            <a:off x="14803599" y="7593940"/>
            <a:ext cx="799136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/>
              <a:t>DAJD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FE8D8A3D-6479-C7E5-854F-D690E48DE597}"/>
              </a:ext>
            </a:extLst>
          </p:cNvPr>
          <p:cNvSpPr txBox="1"/>
          <p:nvPr/>
        </p:nvSpPr>
        <p:spPr>
          <a:xfrm>
            <a:off x="14803600" y="6324647"/>
            <a:ext cx="799136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/>
              <a:t>VACANT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2EF045B7-5DD1-A711-8836-5AFF42E7DE13}"/>
              </a:ext>
            </a:extLst>
          </p:cNvPr>
          <p:cNvSpPr/>
          <p:nvPr/>
        </p:nvSpPr>
        <p:spPr>
          <a:xfrm>
            <a:off x="15467677" y="7421519"/>
            <a:ext cx="473898" cy="211666"/>
          </a:xfrm>
          <a:prstGeom prst="rect">
            <a:avLst/>
          </a:prstGeom>
          <a:solidFill>
            <a:srgbClr val="C4974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04622970-1EA6-5BFC-1679-D79D57361349}"/>
              </a:ext>
            </a:extLst>
          </p:cNvPr>
          <p:cNvSpPr txBox="1"/>
          <p:nvPr/>
        </p:nvSpPr>
        <p:spPr>
          <a:xfrm>
            <a:off x="13110271" y="7646531"/>
            <a:ext cx="1164990" cy="21544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800" b="1"/>
              <a:t>DLS/AFIS/TRADES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E36AA12-3969-A14B-068A-36EF93630BF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90392" y="2387450"/>
            <a:ext cx="2079010" cy="206074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FECDBF7-551B-6239-8AF3-AD723941F240}"/>
              </a:ext>
            </a:extLst>
          </p:cNvPr>
          <p:cNvSpPr txBox="1"/>
          <p:nvPr/>
        </p:nvSpPr>
        <p:spPr>
          <a:xfrm>
            <a:off x="13067398" y="8206638"/>
            <a:ext cx="41318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/>
              <a:t>*</a:t>
            </a:r>
            <a:r>
              <a:rPr lang="en-US" sz="1400" err="1"/>
              <a:t>Blackriver</a:t>
            </a:r>
            <a:r>
              <a:rPr lang="en-US" sz="1400"/>
              <a:t> is primarily occupied by KCSO. </a:t>
            </a:r>
          </a:p>
          <a:p>
            <a:r>
              <a:rPr lang="en-US" sz="1400"/>
              <a:t>Assumes a building count of 275 seats. 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91D4CE6D-37C8-CA30-7B31-7EFEEBBA6736}"/>
              </a:ext>
            </a:extLst>
          </p:cNvPr>
          <p:cNvSpPr txBox="1"/>
          <p:nvPr/>
        </p:nvSpPr>
        <p:spPr>
          <a:xfrm>
            <a:off x="-212022" y="3951324"/>
            <a:ext cx="2475092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r>
              <a:rPr lang="en-US" sz="1600" b="1"/>
              <a:t>Vacant Space RSF: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27F6F3-534A-EB87-11DE-A2B494FD8251}"/>
              </a:ext>
            </a:extLst>
          </p:cNvPr>
          <p:cNvSpPr txBox="1"/>
          <p:nvPr/>
        </p:nvSpPr>
        <p:spPr>
          <a:xfrm>
            <a:off x="-194112" y="2338243"/>
            <a:ext cx="2475092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r>
              <a:rPr lang="en-US" sz="1600" b="1"/>
              <a:t>Average Floorplate: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30FE967-1AC7-B860-AAD4-A86E743B43B3}"/>
              </a:ext>
            </a:extLst>
          </p:cNvPr>
          <p:cNvSpPr txBox="1"/>
          <p:nvPr/>
        </p:nvSpPr>
        <p:spPr>
          <a:xfrm>
            <a:off x="-164804" y="3142722"/>
            <a:ext cx="2475092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r>
              <a:rPr lang="en-US" sz="1400" b="1"/>
              <a:t>Total Est. KC Occupied: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3788AC0-CE27-76CB-9EED-E0A4080D9D61}"/>
              </a:ext>
            </a:extLst>
          </p:cNvPr>
          <p:cNvSpPr txBox="1"/>
          <p:nvPr/>
        </p:nvSpPr>
        <p:spPr>
          <a:xfrm>
            <a:off x="-203637" y="2754954"/>
            <a:ext cx="2475092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r>
              <a:rPr lang="en-US" sz="1600" b="1"/>
              <a:t>Total Occupiable RSF: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664E8D4-DEE2-C42A-E0F1-9D50EFC31F14}"/>
              </a:ext>
            </a:extLst>
          </p:cNvPr>
          <p:cNvSpPr txBox="1"/>
          <p:nvPr/>
        </p:nvSpPr>
        <p:spPr>
          <a:xfrm>
            <a:off x="563473" y="3460310"/>
            <a:ext cx="1708224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r>
              <a:rPr lang="en-US" sz="1200" b="1"/>
              <a:t>Non-KC Tenant Occupied RSF: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3845B2-3577-6A9B-B386-1DFF6E751097}"/>
              </a:ext>
            </a:extLst>
          </p:cNvPr>
          <p:cNvSpPr/>
          <p:nvPr/>
        </p:nvSpPr>
        <p:spPr>
          <a:xfrm>
            <a:off x="11487830" y="7633185"/>
            <a:ext cx="558027" cy="1932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529EC00-3CD1-F642-2992-1DA5D620DF6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84200" y="8050106"/>
            <a:ext cx="11201400" cy="22275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03ADA4B-8EE0-B5C5-4885-E1BCCF73D38D}"/>
              </a:ext>
            </a:extLst>
          </p:cNvPr>
          <p:cNvSpPr txBox="1"/>
          <p:nvPr/>
        </p:nvSpPr>
        <p:spPr>
          <a:xfrm>
            <a:off x="1928055" y="8355096"/>
            <a:ext cx="4388598" cy="369332"/>
          </a:xfrm>
          <a:prstGeom prst="rect">
            <a:avLst/>
          </a:prstGeom>
          <a:solidFill>
            <a:srgbClr val="92D050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b="1"/>
              <a:t>Owned &amp; Occupied: 760,500 RSF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6082761-AAEA-C56E-5327-6279CB13DB7F}"/>
              </a:ext>
            </a:extLst>
          </p:cNvPr>
          <p:cNvSpPr txBox="1"/>
          <p:nvPr/>
        </p:nvSpPr>
        <p:spPr>
          <a:xfrm>
            <a:off x="1928055" y="8802292"/>
            <a:ext cx="4388599" cy="369332"/>
          </a:xfrm>
          <a:prstGeom prst="rect">
            <a:avLst/>
          </a:prstGeom>
          <a:solidFill>
            <a:srgbClr val="C49743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b="1"/>
              <a:t>Owned &amp; Vacant: 441,300 RSF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D27E6E7-65B5-59B4-507D-4A31D5B66655}"/>
              </a:ext>
            </a:extLst>
          </p:cNvPr>
          <p:cNvSpPr txBox="1"/>
          <p:nvPr/>
        </p:nvSpPr>
        <p:spPr>
          <a:xfrm>
            <a:off x="1926894" y="9315103"/>
            <a:ext cx="4388597" cy="553998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b="1"/>
              <a:t>Owned &amp; Non-KC Occupied: 42,700 RSF</a:t>
            </a:r>
          </a:p>
          <a:p>
            <a:r>
              <a:rPr lang="en-US" sz="1200"/>
              <a:t>(externally leased)</a:t>
            </a:r>
            <a:endParaRPr lang="en-US" sz="1200" b="1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B37BCC8-4C4D-8E3A-4A75-ECCFD1C15409}"/>
              </a:ext>
            </a:extLst>
          </p:cNvPr>
          <p:cNvSpPr txBox="1"/>
          <p:nvPr/>
        </p:nvSpPr>
        <p:spPr>
          <a:xfrm>
            <a:off x="2568696" y="7864426"/>
            <a:ext cx="19899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/>
              <a:t>Chinook </a:t>
            </a:r>
            <a:endParaRPr 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FAA5B0F-62A3-0BDA-844F-2A4FBB81912A}"/>
              </a:ext>
            </a:extLst>
          </p:cNvPr>
          <p:cNvSpPr txBox="1"/>
          <p:nvPr/>
        </p:nvSpPr>
        <p:spPr>
          <a:xfrm>
            <a:off x="15962405" y="7828356"/>
            <a:ext cx="19899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/>
              <a:t>Administration</a:t>
            </a:r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7C4470F-7A86-9094-5F43-AD4B1C15BCD4}"/>
              </a:ext>
            </a:extLst>
          </p:cNvPr>
          <p:cNvSpPr/>
          <p:nvPr/>
        </p:nvSpPr>
        <p:spPr>
          <a:xfrm>
            <a:off x="0" y="1575906"/>
            <a:ext cx="18287999" cy="43382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3709B1B-D068-DDF4-C0A9-11E9435A36BA}"/>
              </a:ext>
            </a:extLst>
          </p:cNvPr>
          <p:cNvSpPr txBox="1"/>
          <p:nvPr/>
        </p:nvSpPr>
        <p:spPr>
          <a:xfrm>
            <a:off x="4067544" y="7848869"/>
            <a:ext cx="19899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/>
              <a:t>Dexter Horton</a:t>
            </a:r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921AA47-26D6-09B8-818F-B45F1966966B}"/>
              </a:ext>
            </a:extLst>
          </p:cNvPr>
          <p:cNvSpPr/>
          <p:nvPr/>
        </p:nvSpPr>
        <p:spPr>
          <a:xfrm>
            <a:off x="1" y="365190"/>
            <a:ext cx="18287999" cy="43382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2F37C46-1E75-384E-8880-55274636117E}"/>
              </a:ext>
            </a:extLst>
          </p:cNvPr>
          <p:cNvSpPr txBox="1"/>
          <p:nvPr/>
        </p:nvSpPr>
        <p:spPr>
          <a:xfrm>
            <a:off x="12700138" y="7861156"/>
            <a:ext cx="19899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err="1"/>
              <a:t>Blackriver</a:t>
            </a:r>
            <a:endParaRPr 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2B2F0B8-4201-03C0-C293-63FAD1114871}"/>
              </a:ext>
            </a:extLst>
          </p:cNvPr>
          <p:cNvSpPr txBox="1"/>
          <p:nvPr/>
        </p:nvSpPr>
        <p:spPr>
          <a:xfrm>
            <a:off x="14692286" y="7832811"/>
            <a:ext cx="110209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/>
              <a:t>Yesler</a:t>
            </a:r>
            <a:endParaRPr 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AAA6B05-7D3D-3C74-5112-66DDB864FC1D}"/>
              </a:ext>
            </a:extLst>
          </p:cNvPr>
          <p:cNvSpPr txBox="1"/>
          <p:nvPr/>
        </p:nvSpPr>
        <p:spPr>
          <a:xfrm>
            <a:off x="8590637" y="7867110"/>
            <a:ext cx="176999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/>
              <a:t>Kent Valley PC</a:t>
            </a:r>
            <a:endParaRPr 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174CEC5-8715-FC3E-EF42-307E0CB80900}"/>
              </a:ext>
            </a:extLst>
          </p:cNvPr>
          <p:cNvSpPr txBox="1"/>
          <p:nvPr/>
        </p:nvSpPr>
        <p:spPr>
          <a:xfrm>
            <a:off x="6490397" y="7853090"/>
            <a:ext cx="222403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/>
              <a:t>King Street Center</a:t>
            </a:r>
            <a:endParaRPr 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993A423-F301-09FE-F32D-CF4312CAEF9F}"/>
              </a:ext>
            </a:extLst>
          </p:cNvPr>
          <p:cNvSpPr txBox="1"/>
          <p:nvPr/>
        </p:nvSpPr>
        <p:spPr>
          <a:xfrm>
            <a:off x="14515087" y="7214991"/>
            <a:ext cx="1463584" cy="21544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800" b="1"/>
              <a:t>SOBERING CENTER - TEMP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AB4249E-FD1F-D13A-4035-2F65F8E89DA3}"/>
              </a:ext>
            </a:extLst>
          </p:cNvPr>
          <p:cNvSpPr/>
          <p:nvPr/>
        </p:nvSpPr>
        <p:spPr>
          <a:xfrm>
            <a:off x="13095215" y="7429164"/>
            <a:ext cx="1182263" cy="204469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E40F50FF-B5EA-492F-FCBA-71F4EBDD3D85}"/>
              </a:ext>
            </a:extLst>
          </p:cNvPr>
          <p:cNvSpPr/>
          <p:nvPr/>
        </p:nvSpPr>
        <p:spPr>
          <a:xfrm>
            <a:off x="13095214" y="7222880"/>
            <a:ext cx="1182263" cy="204469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6EE18A55-5D4C-D127-BA4B-4CA8D9B674FB}"/>
              </a:ext>
            </a:extLst>
          </p:cNvPr>
          <p:cNvSpPr txBox="1"/>
          <p:nvPr/>
        </p:nvSpPr>
        <p:spPr>
          <a:xfrm>
            <a:off x="13102598" y="7219480"/>
            <a:ext cx="1194893" cy="21544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800" b="1"/>
              <a:t>ASSESSOR/KCSO CID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6F3A36B0-724C-0F89-C7C4-876C2AE79E0A}"/>
              </a:ext>
            </a:extLst>
          </p:cNvPr>
          <p:cNvSpPr txBox="1"/>
          <p:nvPr/>
        </p:nvSpPr>
        <p:spPr>
          <a:xfrm>
            <a:off x="13113813" y="7426453"/>
            <a:ext cx="1172465" cy="21544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800" b="1"/>
              <a:t>DPER/DLS/KCSO CID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EC43852C-2EC9-6D66-2F0F-D97A70A6C1E3}"/>
              </a:ext>
            </a:extLst>
          </p:cNvPr>
          <p:cNvSpPr/>
          <p:nvPr/>
        </p:nvSpPr>
        <p:spPr>
          <a:xfrm>
            <a:off x="3809631" y="6748367"/>
            <a:ext cx="2557518" cy="234587"/>
          </a:xfrm>
          <a:prstGeom prst="rect">
            <a:avLst/>
          </a:prstGeom>
          <a:solidFill>
            <a:srgbClr val="92D050"/>
          </a:solidFill>
          <a:ln w="127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CBBB79C5-78E5-77A4-B555-AB50DC2AC053}"/>
              </a:ext>
            </a:extLst>
          </p:cNvPr>
          <p:cNvSpPr txBox="1"/>
          <p:nvPr/>
        </p:nvSpPr>
        <p:spPr>
          <a:xfrm>
            <a:off x="4116857" y="6745025"/>
            <a:ext cx="1934375" cy="2462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000" b="1"/>
              <a:t>OMBUDS/OLEO/DPD</a:t>
            </a:r>
          </a:p>
        </p:txBody>
      </p:sp>
      <p:graphicFrame>
        <p:nvGraphicFramePr>
          <p:cNvPr id="69" name="Table 68">
            <a:extLst>
              <a:ext uri="{FF2B5EF4-FFF2-40B4-BE49-F238E27FC236}">
                <a16:creationId xmlns:a16="http://schemas.microsoft.com/office/drawing/2014/main" id="{0BB05D2E-72F5-9B10-E3AE-A4FDFA1FD2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6539841"/>
              </p:ext>
            </p:extLst>
          </p:nvPr>
        </p:nvGraphicFramePr>
        <p:xfrm>
          <a:off x="2194560" y="2017319"/>
          <a:ext cx="15522895" cy="22250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443990">
                  <a:extLst>
                    <a:ext uri="{9D8B030D-6E8A-4147-A177-3AD203B41FA5}">
                      <a16:colId xmlns:a16="http://schemas.microsoft.com/office/drawing/2014/main" val="2588622820"/>
                    </a:ext>
                  </a:extLst>
                </a:gridCol>
                <a:gridCol w="2800350">
                  <a:extLst>
                    <a:ext uri="{9D8B030D-6E8A-4147-A177-3AD203B41FA5}">
                      <a16:colId xmlns:a16="http://schemas.microsoft.com/office/drawing/2014/main" val="1360632779"/>
                    </a:ext>
                  </a:extLst>
                </a:gridCol>
                <a:gridCol w="2120900">
                  <a:extLst>
                    <a:ext uri="{9D8B030D-6E8A-4147-A177-3AD203B41FA5}">
                      <a16:colId xmlns:a16="http://schemas.microsoft.com/office/drawing/2014/main" val="2288365142"/>
                    </a:ext>
                  </a:extLst>
                </a:gridCol>
                <a:gridCol w="1949450">
                  <a:extLst>
                    <a:ext uri="{9D8B030D-6E8A-4147-A177-3AD203B41FA5}">
                      <a16:colId xmlns:a16="http://schemas.microsoft.com/office/drawing/2014/main" val="2085664498"/>
                    </a:ext>
                  </a:extLst>
                </a:gridCol>
                <a:gridCol w="2254250">
                  <a:extLst>
                    <a:ext uri="{9D8B030D-6E8A-4147-A177-3AD203B41FA5}">
                      <a16:colId xmlns:a16="http://schemas.microsoft.com/office/drawing/2014/main" val="3321101219"/>
                    </a:ext>
                  </a:extLst>
                </a:gridCol>
                <a:gridCol w="1670311">
                  <a:extLst>
                    <a:ext uri="{9D8B030D-6E8A-4147-A177-3AD203B41FA5}">
                      <a16:colId xmlns:a16="http://schemas.microsoft.com/office/drawing/2014/main" val="3068446275"/>
                    </a:ext>
                  </a:extLst>
                </a:gridCol>
                <a:gridCol w="1660480">
                  <a:extLst>
                    <a:ext uri="{9D8B030D-6E8A-4147-A177-3AD203B41FA5}">
                      <a16:colId xmlns:a16="http://schemas.microsoft.com/office/drawing/2014/main" val="3237400228"/>
                    </a:ext>
                  </a:extLst>
                </a:gridCol>
                <a:gridCol w="1623164">
                  <a:extLst>
                    <a:ext uri="{9D8B030D-6E8A-4147-A177-3AD203B41FA5}">
                      <a16:colId xmlns:a16="http://schemas.microsoft.com/office/drawing/2014/main" val="11031047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Chinook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Dexter Horton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King Street Center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Kent Valley PC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Polyclinic (EAST)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600" err="1">
                          <a:solidFill>
                            <a:schemeClr val="tx1"/>
                          </a:solidFill>
                        </a:rPr>
                        <a:t>Blackriver</a:t>
                      </a:r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*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Yesler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Administration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68466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~20,000 RSF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~19,400 RSF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~33,000 RSF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~12,450 RSF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/>
                        <a:t>~14,000 RSF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/>
                        <a:t>~22,000 RSF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/>
                        <a:t>~10,800 RSF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~18,000 RSF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46916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400" b="1"/>
                        <a:t>~260,000 RSF</a:t>
                      </a:r>
                    </a:p>
                  </a:txBody>
                  <a:tcPr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/>
                        <a:t>~336,000 RSF</a:t>
                      </a:r>
                    </a:p>
                  </a:txBody>
                  <a:tcPr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/>
                        <a:t>~264,000 RSF</a:t>
                      </a:r>
                    </a:p>
                  </a:txBody>
                  <a:tcPr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/>
                        <a:t>~24,900 RSF</a:t>
                      </a:r>
                    </a:p>
                  </a:txBody>
                  <a:tcPr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1"/>
                        <a:t>~56,000 RSF</a:t>
                      </a:r>
                    </a:p>
                  </a:txBody>
                  <a:tcPr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1"/>
                        <a:t>~66,000 RSF</a:t>
                      </a:r>
                    </a:p>
                  </a:txBody>
                  <a:tcPr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1"/>
                        <a:t>~75,600 RSF</a:t>
                      </a:r>
                    </a:p>
                  </a:txBody>
                  <a:tcPr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/>
                        <a:t>~162,000 RSF</a:t>
                      </a:r>
                    </a:p>
                  </a:txBody>
                  <a:tcPr>
                    <a:solidFill>
                      <a:srgbClr val="EBF1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21274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~260,000 RSF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~142,000 RSF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~264,000 RSF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~9,700 RSF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/>
                        <a:t>0 RSF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/>
                        <a:t>~66,000 RSF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~18,800 RSF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0 RSF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54324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0</a:t>
                      </a:r>
                    </a:p>
                  </a:txBody>
                  <a:tcP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/>
                        <a:t>~21,200 RSF</a:t>
                      </a:r>
                    </a:p>
                  </a:txBody>
                  <a:tcP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0</a:t>
                      </a:r>
                    </a:p>
                  </a:txBody>
                  <a:tcP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~10,700  RSF</a:t>
                      </a:r>
                    </a:p>
                  </a:txBody>
                  <a:tcP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/>
                        <a:t>0 (</a:t>
                      </a:r>
                      <a:r>
                        <a:rPr lang="en-US" sz="1400" i="1"/>
                        <a:t>future state</a:t>
                      </a:r>
                      <a:r>
                        <a:rPr lang="en-US" sz="1400"/>
                        <a:t>)</a:t>
                      </a:r>
                    </a:p>
                  </a:txBody>
                  <a:tcP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/>
                        <a:t>0</a:t>
                      </a:r>
                    </a:p>
                  </a:txBody>
                  <a:tcP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/>
                        <a:t>~10,800 RSF</a:t>
                      </a:r>
                    </a:p>
                  </a:txBody>
                  <a:tcP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0</a:t>
                      </a:r>
                    </a:p>
                  </a:txBody>
                  <a:tcPr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03290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0</a:t>
                      </a:r>
                    </a:p>
                  </a:txBody>
                  <a:tcPr>
                    <a:solidFill>
                      <a:srgbClr val="C4974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~172,800 RSF </a:t>
                      </a:r>
                    </a:p>
                  </a:txBody>
                  <a:tcPr>
                    <a:solidFill>
                      <a:srgbClr val="C4974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0</a:t>
                      </a:r>
                    </a:p>
                  </a:txBody>
                  <a:tcPr>
                    <a:solidFill>
                      <a:srgbClr val="C4974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~4,500 RSF</a:t>
                      </a:r>
                    </a:p>
                  </a:txBody>
                  <a:tcPr>
                    <a:solidFill>
                      <a:srgbClr val="C49743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/>
                        <a:t>~56,000 RSF</a:t>
                      </a:r>
                    </a:p>
                  </a:txBody>
                  <a:tcPr>
                    <a:solidFill>
                      <a:srgbClr val="C49743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/>
                        <a:t>0</a:t>
                      </a:r>
                    </a:p>
                  </a:txBody>
                  <a:tcPr>
                    <a:solidFill>
                      <a:srgbClr val="C49743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/>
                        <a:t>~46,000 RSF</a:t>
                      </a:r>
                    </a:p>
                  </a:txBody>
                  <a:tcPr>
                    <a:solidFill>
                      <a:srgbClr val="C4974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/>
                        <a:t>~162,000 RSF</a:t>
                      </a:r>
                    </a:p>
                  </a:txBody>
                  <a:tcPr>
                    <a:solidFill>
                      <a:srgbClr val="C4974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9365082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80CB31FA-8A8B-D615-B087-D2F543EF9FCE}"/>
              </a:ext>
            </a:extLst>
          </p:cNvPr>
          <p:cNvSpPr/>
          <p:nvPr/>
        </p:nvSpPr>
        <p:spPr>
          <a:xfrm>
            <a:off x="3814302" y="4751273"/>
            <a:ext cx="2554121" cy="217098"/>
          </a:xfrm>
          <a:prstGeom prst="rect">
            <a:avLst/>
          </a:prstGeom>
          <a:solidFill>
            <a:srgbClr val="C4974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EE99BF5-B5E7-0C6E-E6F9-B61CA8B14A9D}"/>
              </a:ext>
            </a:extLst>
          </p:cNvPr>
          <p:cNvSpPr/>
          <p:nvPr/>
        </p:nvSpPr>
        <p:spPr>
          <a:xfrm>
            <a:off x="3806983" y="5423903"/>
            <a:ext cx="2554121" cy="217098"/>
          </a:xfrm>
          <a:prstGeom prst="rect">
            <a:avLst/>
          </a:prstGeom>
          <a:solidFill>
            <a:srgbClr val="C4974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7440FA89-9C8E-E056-A3F5-6E7831E04764}"/>
              </a:ext>
            </a:extLst>
          </p:cNvPr>
          <p:cNvSpPr txBox="1"/>
          <p:nvPr/>
        </p:nvSpPr>
        <p:spPr>
          <a:xfrm>
            <a:off x="4698009" y="5372250"/>
            <a:ext cx="16186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/>
              <a:t>Vacant</a:t>
            </a:r>
          </a:p>
          <a:p>
            <a:endParaRPr lang="en-US" i="1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07205E7E-B45F-1AB0-D8A8-D13595F6B04A}"/>
              </a:ext>
            </a:extLst>
          </p:cNvPr>
          <p:cNvSpPr txBox="1"/>
          <p:nvPr/>
        </p:nvSpPr>
        <p:spPr>
          <a:xfrm>
            <a:off x="4749778" y="4697628"/>
            <a:ext cx="16186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/>
              <a:t>Vacant</a:t>
            </a:r>
          </a:p>
          <a:p>
            <a:endParaRPr lang="en-US" i="1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3B1763A-45DA-F48B-3E5F-8221D2135828}"/>
              </a:ext>
            </a:extLst>
          </p:cNvPr>
          <p:cNvSpPr txBox="1"/>
          <p:nvPr/>
        </p:nvSpPr>
        <p:spPr>
          <a:xfrm>
            <a:off x="13905322" y="1458252"/>
            <a:ext cx="16186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/>
              <a:t>May 21,2026</a:t>
            </a:r>
          </a:p>
          <a:p>
            <a:endParaRPr lang="en-US" sz="2800" i="1"/>
          </a:p>
        </p:txBody>
      </p:sp>
      <p:grpSp>
        <p:nvGrpSpPr>
          <p:cNvPr id="113" name="Group 112">
            <a:extLst>
              <a:ext uri="{FF2B5EF4-FFF2-40B4-BE49-F238E27FC236}">
                <a16:creationId xmlns:a16="http://schemas.microsoft.com/office/drawing/2014/main" id="{3C50E336-1434-E9CA-0D48-CFC5316F6A95}"/>
              </a:ext>
            </a:extLst>
          </p:cNvPr>
          <p:cNvGrpSpPr/>
          <p:nvPr/>
        </p:nvGrpSpPr>
        <p:grpSpPr>
          <a:xfrm>
            <a:off x="8896225" y="7473338"/>
            <a:ext cx="1182264" cy="361116"/>
            <a:chOff x="8908735" y="7231264"/>
            <a:chExt cx="1761021" cy="361116"/>
          </a:xfrm>
        </p:grpSpPr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8BAB55B1-60DC-6970-AB2B-059312B75352}"/>
                </a:ext>
              </a:extLst>
            </p:cNvPr>
            <p:cNvSpPr/>
            <p:nvPr/>
          </p:nvSpPr>
          <p:spPr>
            <a:xfrm>
              <a:off x="8908735" y="7409483"/>
              <a:ext cx="1761021" cy="182897"/>
            </a:xfrm>
            <a:prstGeom prst="rect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F6D592EC-7FE7-130C-134C-F4D11E3F3DAA}"/>
                </a:ext>
              </a:extLst>
            </p:cNvPr>
            <p:cNvSpPr/>
            <p:nvPr/>
          </p:nvSpPr>
          <p:spPr>
            <a:xfrm>
              <a:off x="8908735" y="7231264"/>
              <a:ext cx="1761021" cy="182897"/>
            </a:xfrm>
            <a:prstGeom prst="rect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416C2F66-2CED-F7CB-1EDB-0F5FC4141110}"/>
              </a:ext>
            </a:extLst>
          </p:cNvPr>
          <p:cNvSpPr/>
          <p:nvPr/>
        </p:nvSpPr>
        <p:spPr>
          <a:xfrm>
            <a:off x="8899627" y="7655760"/>
            <a:ext cx="422174" cy="20751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DEC5206A-6D69-65E4-166B-8D6A92FD773E}"/>
              </a:ext>
            </a:extLst>
          </p:cNvPr>
          <p:cNvCxnSpPr/>
          <p:nvPr/>
        </p:nvCxnSpPr>
        <p:spPr>
          <a:xfrm>
            <a:off x="589943" y="7846226"/>
            <a:ext cx="17230345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14" name="Group 113">
            <a:extLst>
              <a:ext uri="{FF2B5EF4-FFF2-40B4-BE49-F238E27FC236}">
                <a16:creationId xmlns:a16="http://schemas.microsoft.com/office/drawing/2014/main" id="{713A6F39-25C8-62C3-9AA0-C95FE028BA37}"/>
              </a:ext>
            </a:extLst>
          </p:cNvPr>
          <p:cNvGrpSpPr/>
          <p:nvPr/>
        </p:nvGrpSpPr>
        <p:grpSpPr>
          <a:xfrm>
            <a:off x="10443014" y="6978285"/>
            <a:ext cx="2287149" cy="1512220"/>
            <a:chOff x="10194924" y="6978285"/>
            <a:chExt cx="2287149" cy="1512220"/>
          </a:xfrm>
        </p:grpSpPr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3EEA43D9-EF0E-FA58-43CF-50735B76AEB9}"/>
                </a:ext>
              </a:extLst>
            </p:cNvPr>
            <p:cNvSpPr/>
            <p:nvPr/>
          </p:nvSpPr>
          <p:spPr>
            <a:xfrm>
              <a:off x="11487830" y="7633185"/>
              <a:ext cx="558027" cy="19324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366D63A6-70F7-52EC-CB71-09C50A2B8F82}"/>
                </a:ext>
              </a:extLst>
            </p:cNvPr>
            <p:cNvSpPr/>
            <p:nvPr/>
          </p:nvSpPr>
          <p:spPr>
            <a:xfrm>
              <a:off x="11194300" y="7628000"/>
              <a:ext cx="371614" cy="210783"/>
            </a:xfrm>
            <a:prstGeom prst="rect">
              <a:avLst/>
            </a:prstGeom>
            <a:solidFill>
              <a:srgbClr val="C49743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117" name="TextBox 116">
              <a:extLst>
                <a:ext uri="{FF2B5EF4-FFF2-40B4-BE49-F238E27FC236}">
                  <a16:creationId xmlns:a16="http://schemas.microsoft.com/office/drawing/2014/main" id="{C880B897-8E6B-FA0E-90C7-D8FE4BCFFC42}"/>
                </a:ext>
              </a:extLst>
            </p:cNvPr>
            <p:cNvSpPr txBox="1"/>
            <p:nvPr/>
          </p:nvSpPr>
          <p:spPr>
            <a:xfrm>
              <a:off x="10194924" y="7844174"/>
              <a:ext cx="1328111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b="1"/>
                <a:t>Polyclinic </a:t>
              </a:r>
            </a:p>
            <a:p>
              <a:pPr algn="ctr"/>
              <a:r>
                <a:rPr lang="en-US" b="1"/>
                <a:t>Broadway</a:t>
              </a:r>
              <a:endParaRPr lang="en-US"/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C063960D-05F0-3120-CBB1-ED0B7F1461C0}"/>
                </a:ext>
              </a:extLst>
            </p:cNvPr>
            <p:cNvSpPr/>
            <p:nvPr/>
          </p:nvSpPr>
          <p:spPr>
            <a:xfrm>
              <a:off x="11492442" y="7630912"/>
              <a:ext cx="988254" cy="204469"/>
            </a:xfrm>
            <a:prstGeom prst="rect">
              <a:avLst/>
            </a:prstGeom>
            <a:solidFill>
              <a:srgbClr val="C49743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E98C015E-E7AC-C3BB-25A1-EDC215484F3A}"/>
                </a:ext>
              </a:extLst>
            </p:cNvPr>
            <p:cNvSpPr/>
            <p:nvPr/>
          </p:nvSpPr>
          <p:spPr>
            <a:xfrm>
              <a:off x="11492442" y="7422814"/>
              <a:ext cx="988252" cy="204469"/>
            </a:xfrm>
            <a:prstGeom prst="rect">
              <a:avLst/>
            </a:prstGeom>
            <a:solidFill>
              <a:srgbClr val="C49743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  </a:t>
              </a:r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EFF84A2A-32A6-D0B0-5B87-042B9180C0D2}"/>
                </a:ext>
              </a:extLst>
            </p:cNvPr>
            <p:cNvSpPr/>
            <p:nvPr/>
          </p:nvSpPr>
          <p:spPr>
            <a:xfrm>
              <a:off x="11489655" y="7216530"/>
              <a:ext cx="990212" cy="204469"/>
            </a:xfrm>
            <a:prstGeom prst="rect">
              <a:avLst/>
            </a:prstGeom>
            <a:solidFill>
              <a:srgbClr val="C49743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69653B49-05A4-967D-8D22-C3BD1ACA79C9}"/>
                </a:ext>
              </a:extLst>
            </p:cNvPr>
            <p:cNvSpPr/>
            <p:nvPr/>
          </p:nvSpPr>
          <p:spPr>
            <a:xfrm>
              <a:off x="11492441" y="7844650"/>
              <a:ext cx="989632" cy="204469"/>
            </a:xfrm>
            <a:prstGeom prst="rect">
              <a:avLst/>
            </a:prstGeom>
            <a:solidFill>
              <a:srgbClr val="C49743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 </a:t>
              </a:r>
            </a:p>
          </p:txBody>
        </p:sp>
        <p:sp>
          <p:nvSpPr>
            <p:cNvPr id="122" name="TextBox 121">
              <a:extLst>
                <a:ext uri="{FF2B5EF4-FFF2-40B4-BE49-F238E27FC236}">
                  <a16:creationId xmlns:a16="http://schemas.microsoft.com/office/drawing/2014/main" id="{F15C9884-28BC-5517-377D-647E5EAD868B}"/>
                </a:ext>
              </a:extLst>
            </p:cNvPr>
            <p:cNvSpPr txBox="1"/>
            <p:nvPr/>
          </p:nvSpPr>
          <p:spPr>
            <a:xfrm>
              <a:off x="11563672" y="7840483"/>
              <a:ext cx="873257" cy="200055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US" sz="700" b="1"/>
                <a:t>VACANT</a:t>
              </a:r>
            </a:p>
          </p:txBody>
        </p:sp>
        <p:sp>
          <p:nvSpPr>
            <p:cNvPr id="123" name="TextBox 122">
              <a:extLst>
                <a:ext uri="{FF2B5EF4-FFF2-40B4-BE49-F238E27FC236}">
                  <a16:creationId xmlns:a16="http://schemas.microsoft.com/office/drawing/2014/main" id="{20A9910B-B9C6-9DC6-3635-9E0B0A183E71}"/>
                </a:ext>
              </a:extLst>
            </p:cNvPr>
            <p:cNvSpPr txBox="1"/>
            <p:nvPr/>
          </p:nvSpPr>
          <p:spPr>
            <a:xfrm>
              <a:off x="11566924" y="7630094"/>
              <a:ext cx="846967" cy="200055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US" sz="700" b="1"/>
                <a:t>VACANT</a:t>
              </a:r>
            </a:p>
          </p:txBody>
        </p:sp>
        <p:sp>
          <p:nvSpPr>
            <p:cNvPr id="124" name="TextBox 123">
              <a:extLst>
                <a:ext uri="{FF2B5EF4-FFF2-40B4-BE49-F238E27FC236}">
                  <a16:creationId xmlns:a16="http://schemas.microsoft.com/office/drawing/2014/main" id="{81E09CB6-695A-A575-13EA-E23BC5D91410}"/>
                </a:ext>
              </a:extLst>
            </p:cNvPr>
            <p:cNvSpPr txBox="1"/>
            <p:nvPr/>
          </p:nvSpPr>
          <p:spPr>
            <a:xfrm>
              <a:off x="11498453" y="7226749"/>
              <a:ext cx="972945" cy="200055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US" sz="700" b="1"/>
                <a:t>VACANT</a:t>
              </a:r>
            </a:p>
          </p:txBody>
        </p:sp>
        <p:sp>
          <p:nvSpPr>
            <p:cNvPr id="125" name="TextBox 124">
              <a:extLst>
                <a:ext uri="{FF2B5EF4-FFF2-40B4-BE49-F238E27FC236}">
                  <a16:creationId xmlns:a16="http://schemas.microsoft.com/office/drawing/2014/main" id="{91303938-821C-0453-B3C0-122916A7280A}"/>
                </a:ext>
              </a:extLst>
            </p:cNvPr>
            <p:cNvSpPr txBox="1"/>
            <p:nvPr/>
          </p:nvSpPr>
          <p:spPr>
            <a:xfrm>
              <a:off x="11509607" y="7420683"/>
              <a:ext cx="945919" cy="200055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US" sz="700" b="1"/>
                <a:t>VACANT</a:t>
              </a:r>
            </a:p>
          </p:txBody>
        </p:sp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67907B5E-8D9F-418D-D9DF-4988B27C700A}"/>
                </a:ext>
              </a:extLst>
            </p:cNvPr>
            <p:cNvSpPr/>
            <p:nvPr/>
          </p:nvSpPr>
          <p:spPr>
            <a:xfrm>
              <a:off x="10302875" y="7422814"/>
              <a:ext cx="1186843" cy="204469"/>
            </a:xfrm>
            <a:prstGeom prst="rect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32779F8F-A8AA-0954-2B2E-6E89A63392BF}"/>
                </a:ext>
              </a:extLst>
            </p:cNvPr>
            <p:cNvSpPr/>
            <p:nvPr/>
          </p:nvSpPr>
          <p:spPr>
            <a:xfrm>
              <a:off x="10303137" y="7630912"/>
              <a:ext cx="1186581" cy="204469"/>
            </a:xfrm>
            <a:prstGeom prst="rect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128" name="TextBox 127">
              <a:extLst>
                <a:ext uri="{FF2B5EF4-FFF2-40B4-BE49-F238E27FC236}">
                  <a16:creationId xmlns:a16="http://schemas.microsoft.com/office/drawing/2014/main" id="{223D8D49-1132-0127-016F-7690DD0C4CD7}"/>
                </a:ext>
              </a:extLst>
            </p:cNvPr>
            <p:cNvSpPr txBox="1"/>
            <p:nvPr/>
          </p:nvSpPr>
          <p:spPr>
            <a:xfrm>
              <a:off x="10286012" y="7424975"/>
              <a:ext cx="1229102" cy="215444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US" sz="800" b="1"/>
                <a:t>CRISIS CARE CENTER</a:t>
              </a:r>
            </a:p>
          </p:txBody>
        </p:sp>
        <p:sp>
          <p:nvSpPr>
            <p:cNvPr id="129" name="TextBox 128">
              <a:extLst>
                <a:ext uri="{FF2B5EF4-FFF2-40B4-BE49-F238E27FC236}">
                  <a16:creationId xmlns:a16="http://schemas.microsoft.com/office/drawing/2014/main" id="{FC87C4AE-2086-408D-7840-6E936F2F08D5}"/>
                </a:ext>
              </a:extLst>
            </p:cNvPr>
            <p:cNvSpPr txBox="1"/>
            <p:nvPr/>
          </p:nvSpPr>
          <p:spPr>
            <a:xfrm>
              <a:off x="11700310" y="6978285"/>
              <a:ext cx="584804" cy="246221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US" sz="1000" b="1"/>
                <a:t>EAST</a:t>
              </a:r>
              <a:endParaRPr lang="en-US" sz="600" b="1"/>
            </a:p>
          </p:txBody>
        </p:sp>
        <p:sp>
          <p:nvSpPr>
            <p:cNvPr id="130" name="TextBox 129">
              <a:extLst>
                <a:ext uri="{FF2B5EF4-FFF2-40B4-BE49-F238E27FC236}">
                  <a16:creationId xmlns:a16="http://schemas.microsoft.com/office/drawing/2014/main" id="{7C3E269C-6551-BEAF-C4A8-707098921999}"/>
                </a:ext>
              </a:extLst>
            </p:cNvPr>
            <p:cNvSpPr txBox="1"/>
            <p:nvPr/>
          </p:nvSpPr>
          <p:spPr>
            <a:xfrm>
              <a:off x="10602263" y="7209852"/>
              <a:ext cx="514096" cy="230832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US" sz="900" b="1"/>
                <a:t>WEST</a:t>
              </a:r>
              <a:endParaRPr lang="en-US" sz="700" b="1"/>
            </a:p>
          </p:txBody>
        </p:sp>
        <p:sp>
          <p:nvSpPr>
            <p:cNvPr id="131" name="TextBox 130">
              <a:extLst>
                <a:ext uri="{FF2B5EF4-FFF2-40B4-BE49-F238E27FC236}">
                  <a16:creationId xmlns:a16="http://schemas.microsoft.com/office/drawing/2014/main" id="{52EAC433-C0E1-7071-8F2C-038032FB2964}"/>
                </a:ext>
              </a:extLst>
            </p:cNvPr>
            <p:cNvSpPr txBox="1"/>
            <p:nvPr/>
          </p:nvSpPr>
          <p:spPr>
            <a:xfrm>
              <a:off x="10292362" y="7628175"/>
              <a:ext cx="1229102" cy="215444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US" sz="800" b="1"/>
                <a:t>CRISIS CARE CENTER</a:t>
              </a:r>
            </a:p>
          </p:txBody>
        </p:sp>
      </p:grpSp>
      <p:sp>
        <p:nvSpPr>
          <p:cNvPr id="133" name="TextBox 132">
            <a:extLst>
              <a:ext uri="{FF2B5EF4-FFF2-40B4-BE49-F238E27FC236}">
                <a16:creationId xmlns:a16="http://schemas.microsoft.com/office/drawing/2014/main" id="{221DC835-36F3-AB75-84A7-FC2CFD5ABD71}"/>
              </a:ext>
            </a:extLst>
          </p:cNvPr>
          <p:cNvSpPr txBox="1"/>
          <p:nvPr/>
        </p:nvSpPr>
        <p:spPr>
          <a:xfrm>
            <a:off x="8941250" y="7459944"/>
            <a:ext cx="1164990" cy="21544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800" b="1"/>
              <a:t>DPD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884973E0-0603-939E-B3A3-903D7DCBC486}"/>
              </a:ext>
            </a:extLst>
          </p:cNvPr>
          <p:cNvSpPr txBox="1"/>
          <p:nvPr/>
        </p:nvSpPr>
        <p:spPr>
          <a:xfrm>
            <a:off x="8953950" y="7637744"/>
            <a:ext cx="1164990" cy="21544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800" b="1"/>
              <a:t>DPD</a:t>
            </a:r>
          </a:p>
        </p:txBody>
      </p:sp>
      <p:sp>
        <p:nvSpPr>
          <p:cNvPr id="136" name="Rectangle 135">
            <a:extLst>
              <a:ext uri="{FF2B5EF4-FFF2-40B4-BE49-F238E27FC236}">
                <a16:creationId xmlns:a16="http://schemas.microsoft.com/office/drawing/2014/main" id="{F77E248B-5B94-C8BA-0538-3F0241E766DA}"/>
              </a:ext>
            </a:extLst>
          </p:cNvPr>
          <p:cNvSpPr/>
          <p:nvPr/>
        </p:nvSpPr>
        <p:spPr>
          <a:xfrm>
            <a:off x="1975891" y="4968371"/>
            <a:ext cx="1611476" cy="28927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572080B-3BC9-CCDE-6F8C-92CF698CE2A0}"/>
              </a:ext>
            </a:extLst>
          </p:cNvPr>
          <p:cNvSpPr/>
          <p:nvPr/>
        </p:nvSpPr>
        <p:spPr>
          <a:xfrm>
            <a:off x="16254518" y="7415370"/>
            <a:ext cx="1416098" cy="217098"/>
          </a:xfrm>
          <a:prstGeom prst="rect">
            <a:avLst/>
          </a:prstGeom>
          <a:solidFill>
            <a:srgbClr val="C4974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>
                <a:solidFill>
                  <a:schemeClr val="tx1"/>
                </a:solidFill>
              </a:rPr>
              <a:t>VACANT</a:t>
            </a:r>
            <a:endParaRPr lang="en-US" sz="120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750046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A296445-DDAA-11E9-4058-9EC2C7672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183356"/>
            <a:ext cx="15087600" cy="1320979"/>
          </a:xfrm>
        </p:spPr>
        <p:txBody>
          <a:bodyPr/>
          <a:lstStyle/>
          <a:p>
            <a:r>
              <a:rPr lang="en-US"/>
              <a:t>RTO Current Status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9C98A1B-219A-F894-654F-E5511371C7B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E87D9E9-15A2-AC1A-FEE7-B8661ABA26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9520315"/>
              </p:ext>
            </p:extLst>
          </p:nvPr>
        </p:nvGraphicFramePr>
        <p:xfrm>
          <a:off x="3048000" y="2377440"/>
          <a:ext cx="12192000" cy="5532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7832">
                  <a:extLst>
                    <a:ext uri="{9D8B030D-6E8A-4147-A177-3AD203B41FA5}">
                      <a16:colId xmlns:a16="http://schemas.microsoft.com/office/drawing/2014/main" val="3850462775"/>
                    </a:ext>
                  </a:extLst>
                </a:gridCol>
                <a:gridCol w="9134168">
                  <a:extLst>
                    <a:ext uri="{9D8B030D-6E8A-4147-A177-3AD203B41FA5}">
                      <a16:colId xmlns:a16="http://schemas.microsoft.com/office/drawing/2014/main" val="13029913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DEPARTMENT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CURRENT STATUS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94334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DAJD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3 days/week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05372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DCHS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2 days/week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21714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DES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3 days/week for most teams; FBOD and ORMS need additional space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55195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DHR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/>
                        <a:t>3 days/week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24070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DLS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/>
                        <a:t>3 days/week except Permitting, which is 100% remote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27033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DNRP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1 day/week as of March 30</a:t>
                      </a:r>
                      <a:r>
                        <a:rPr lang="en-US" sz="2000" baseline="30000"/>
                        <a:t>th</a:t>
                      </a:r>
                      <a:r>
                        <a:rPr lang="en-US" sz="2000"/>
                        <a:t>; 2 days starting June 30</a:t>
                      </a:r>
                      <a:r>
                        <a:rPr lang="en-US" sz="2000" baseline="30000"/>
                        <a:t>th</a:t>
                      </a:r>
                      <a:r>
                        <a:rPr lang="en-US" sz="2000"/>
                        <a:t> **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**All unions except TEA signed MOA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34985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DPD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/>
                        <a:t>3 days/week for attorneys; 2 days/week for administrative support staff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2490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DPH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2.5 days/week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14785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EO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/>
                        <a:t>3 days/week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81028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KCIT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2.5 days/week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32970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KCSO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/>
                        <a:t>3 days/week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49190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Metro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No standard – some teams coming in 1-2 days now; 2 days starting June 1</a:t>
                      </a:r>
                      <a:r>
                        <a:rPr lang="en-US" sz="2000" baseline="30000"/>
                        <a:t>st</a:t>
                      </a:r>
                      <a:r>
                        <a:rPr lang="en-US" sz="200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92937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46954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386A38-06FF-8B66-684C-C650B22FEC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0737A4B-45B3-16D9-71DC-B5B80BEB9F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183356"/>
            <a:ext cx="15087600" cy="1320979"/>
          </a:xfrm>
        </p:spPr>
        <p:txBody>
          <a:bodyPr/>
          <a:lstStyle/>
          <a:p>
            <a:r>
              <a:rPr lang="en-US"/>
              <a:t>RTO Adjustments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A689E79-53C4-6DF0-2741-F19261DFF79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204C2CA-2A24-D72E-BB82-C6BF4A6ED3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8780453"/>
              </p:ext>
            </p:extLst>
          </p:nvPr>
        </p:nvGraphicFramePr>
        <p:xfrm>
          <a:off x="3048000" y="2377440"/>
          <a:ext cx="12192000" cy="539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7832">
                  <a:extLst>
                    <a:ext uri="{9D8B030D-6E8A-4147-A177-3AD203B41FA5}">
                      <a16:colId xmlns:a16="http://schemas.microsoft.com/office/drawing/2014/main" val="3850462775"/>
                    </a:ext>
                  </a:extLst>
                </a:gridCol>
                <a:gridCol w="9134168">
                  <a:extLst>
                    <a:ext uri="{9D8B030D-6E8A-4147-A177-3AD203B41FA5}">
                      <a16:colId xmlns:a16="http://schemas.microsoft.com/office/drawing/2014/main" val="13029913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DEPARTMENT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CURRENT STATUS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94334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DCHS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3</a:t>
                      </a:r>
                      <a:r>
                        <a:rPr lang="en-US" sz="2000" b="0" i="0" kern="1200" baseline="300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rd</a:t>
                      </a:r>
                      <a:r>
                        <a:rPr lang="en-US" sz="20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floor of Chinook is currently being built out for DCHS and should be ready for occupancy in June. This should enable occupancy at 3 days/week. </a:t>
                      </a:r>
                      <a:endParaRPr lang="en-US" sz="2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21714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DES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Evaluating vacant spaces and needed tenant improvements for FBOD and ORMS </a:t>
                      </a:r>
                      <a:endParaRPr lang="en-US" sz="2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55195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DLS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/>
                        <a:t>Have identified space for Permitting with occupancy in early Fall 2026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27033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DNRP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FMD and DNRP are working to put together a department strategy that considers locations outside the Seattle CBD; strategy should be finalized by Fall 2026 with full 3 days/week TBD but no sooner than January 1, 2027 </a:t>
                      </a:r>
                      <a:endParaRPr lang="en-US" sz="2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34985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DPD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Evaluating vacant space in Dexter Horton and reconfiguration of Kent Valley Professional Center </a:t>
                      </a:r>
                      <a:endParaRPr lang="en-US" sz="2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2490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DPH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Evaluating vacant spaces and needed tenant improvements </a:t>
                      </a:r>
                      <a:endParaRPr lang="en-US" sz="2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14785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KCIT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Evaluating vacant spaces and needed tenant improvements </a:t>
                      </a:r>
                      <a:endParaRPr lang="en-US" sz="2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32970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/>
                        <a:t>Metro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US" sz="20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Metro is developing their occupancy strategy and evaluating the addition of workstations at King Street Center; once final numbers are understood Metro &amp; FMD will develop location strategy for remaining seat deficit </a:t>
                      </a:r>
                      <a:endParaRPr lang="en-US" sz="2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92937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86473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4291B2-6BD1-E728-6A7B-56514A1E5F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183356"/>
            <a:ext cx="15087600" cy="1379973"/>
          </a:xfrm>
        </p:spPr>
        <p:txBody>
          <a:bodyPr/>
          <a:lstStyle/>
          <a:p>
            <a:r>
              <a:rPr lang="en-US"/>
              <a:t>Cost Estimates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A9322E-0AD9-00B8-D8AE-687B63046AA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-US" smtClean="0"/>
              <a:pPr/>
              <a:t>4</a:t>
            </a:fld>
            <a:endParaRPr lang="en-US">
              <a:solidFill>
                <a:schemeClr val="accent3"/>
              </a:solidFill>
              <a:latin typeface="Average"/>
              <a:ea typeface="Average"/>
              <a:cs typeface="Average"/>
              <a:sym typeface="Average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E9769F2-918B-CD53-7CC9-6917995FE4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5254840"/>
              </p:ext>
            </p:extLst>
          </p:nvPr>
        </p:nvGraphicFramePr>
        <p:xfrm>
          <a:off x="3048000" y="2775565"/>
          <a:ext cx="9144000" cy="30082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782582985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43157465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00098322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Category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Omnibus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Omnibus 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32755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Moving Expenses </a:t>
                      </a:r>
                      <a:r>
                        <a:rPr lang="en-US" sz="1000"/>
                        <a:t>(1)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$765,000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n/a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81936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Furniture &amp; Fixtures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$2,340,000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$3,150,000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5950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KCIT Activation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$832,000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$1,890,000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80198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Rent/Leases (Short Term)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$3,500,000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4288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Tenant Improvements </a:t>
                      </a:r>
                      <a:r>
                        <a:rPr lang="en-US" sz="1000"/>
                        <a:t>(2)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$8,220,000</a:t>
                      </a:r>
                      <a:r>
                        <a:rPr lang="en-US" sz="1000"/>
                        <a:t>(3)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02978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Other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$1,500,000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n/a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9320409"/>
                  </a:ext>
                </a:extLst>
              </a:tr>
              <a:tr h="412348">
                <a:tc>
                  <a:txBody>
                    <a:bodyPr/>
                    <a:lstStyle/>
                    <a:p>
                      <a:r>
                        <a:rPr lang="en-US"/>
                        <a:t>TOTAL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$5,437,000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$16,760,000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0927027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9090FEAB-925C-239D-6357-68099A7B1350}"/>
              </a:ext>
            </a:extLst>
          </p:cNvPr>
          <p:cNvSpPr txBox="1"/>
          <p:nvPr/>
        </p:nvSpPr>
        <p:spPr>
          <a:xfrm>
            <a:off x="3048000" y="7034981"/>
            <a:ext cx="12192000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AutoNum type="arabicParenBoth"/>
            </a:pPr>
            <a:r>
              <a:rPr lang="en-US"/>
              <a:t>Omnibus 1 anticipates consolidating some departments, requiring moves; Omnibus 2 presumes most occupancies are for staff who did not previously have permanent seating.</a:t>
            </a:r>
          </a:p>
          <a:p>
            <a:pPr marL="342900" indent="-342900">
              <a:buAutoNum type="arabicParenBoth"/>
            </a:pPr>
            <a:r>
              <a:rPr lang="en-US"/>
              <a:t>Omnibus 1 presumes tenants take space largely “as is”; Omnibus 2 includes changes to the floor layouts as needed.</a:t>
            </a:r>
          </a:p>
          <a:p>
            <a:r>
              <a:rPr lang="en-US"/>
              <a:t>(3)  Core and shell cost of $5.48 million will also need to be considered.</a:t>
            </a:r>
          </a:p>
        </p:txBody>
      </p:sp>
    </p:spTree>
    <p:extLst>
      <p:ext uri="{BB962C8B-B14F-4D97-AF65-F5344CB8AC3E}">
        <p14:creationId xmlns:p14="http://schemas.microsoft.com/office/powerpoint/2010/main" val="39480554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18168B7D-1E89-42FC-8888-DC31C6AA8496}" vid="{2C2AF744-411B-4C23-B87A-03234A3C4ED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beaef9f-cf1f-479f-a374-c737fe2c05cb" xsi:nil="true"/>
    <lcf76f155ced4ddcb4097134ff3c332f xmlns="ef0ef5e1-c606-427f-8af5-0db7ce701adb">
      <Terms xmlns="http://schemas.microsoft.com/office/infopath/2007/PartnerControls"/>
    </lcf76f155ced4ddcb4097134ff3c332f>
    <_dlc_DocId xmlns="cfc4bdfe-72e7-4bcf-8777-527aa6965755">YQKKTEHHRR7V-627676281-38500</_dlc_DocId>
    <_dlc_DocIdUrl xmlns="cfc4bdfe-72e7-4bcf-8777-527aa6965755">
      <Url>https://kc1-portal38.sharepoint.com/FMD/_layouts/15/DocIdRedir.aspx?ID=YQKKTEHHRR7V-627676281-38500</Url>
      <Description>YQKKTEHHRR7V-627676281-38500</Description>
    </_dlc_DocIdUrl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4A715B417ADBC4B9A94BF2A5F66B1FA" ma:contentTypeVersion="15" ma:contentTypeDescription="Create a new document." ma:contentTypeScope="" ma:versionID="a9514b482a1c1bd0a8c18978d23652a4">
  <xsd:schema xmlns:xsd="http://www.w3.org/2001/XMLSchema" xmlns:xs="http://www.w3.org/2001/XMLSchema" xmlns:p="http://schemas.microsoft.com/office/2006/metadata/properties" xmlns:ns2="cfc4bdfe-72e7-4bcf-8777-527aa6965755" xmlns:ns3="ef0ef5e1-c606-427f-8af5-0db7ce701adb" xmlns:ns4="2beaef9f-cf1f-479f-a374-c737fe2c05cb" targetNamespace="http://schemas.microsoft.com/office/2006/metadata/properties" ma:root="true" ma:fieldsID="e84522400aaed28b0773b4d3757074fc" ns2:_="" ns3:_="" ns4:_="">
    <xsd:import namespace="cfc4bdfe-72e7-4bcf-8777-527aa6965755"/>
    <xsd:import namespace="ef0ef5e1-c606-427f-8af5-0db7ce701adb"/>
    <xsd:import namespace="2beaef9f-cf1f-479f-a374-c737fe2c05cb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4:TaxCatchAll" minOccurs="0"/>
                <xsd:element ref="ns3:MediaServiceDateTaken" minOccurs="0"/>
                <xsd:element ref="ns3:MediaServiceLocation" minOccurs="0"/>
                <xsd:element ref="ns3:MediaServiceOCR" minOccurs="0"/>
                <xsd:element ref="ns2:SharedWithUsers" minOccurs="0"/>
                <xsd:element ref="ns2:SharedWithDetail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4bdfe-72e7-4bcf-8777-527aa6965755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0ef5e1-c606-427f-8af5-0db7ce701ad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487192d8-99aa-4f2d-82ad-d3af49b789f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eaef9f-cf1f-479f-a374-c737fe2c05cb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d154a830-9724-4f2e-9277-d15f5810fac1}" ma:internalName="TaxCatchAll" ma:showField="CatchAllData" ma:web="cfc4bdfe-72e7-4bcf-8777-527aa696575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FD12B43-7526-4301-857B-9D79135D5E86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AAD4C9DE-0D2D-4624-AD2A-C7BF74461B41}">
  <ds:schemaRefs>
    <ds:schemaRef ds:uri="2beaef9f-cf1f-479f-a374-c737fe2c05cb"/>
    <ds:schemaRef ds:uri="cfc4bdfe-72e7-4bcf-8777-527aa6965755"/>
    <ds:schemaRef ds:uri="ef0ef5e1-c606-427f-8af5-0db7ce701adb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7F3C5B7-4DFF-4093-B7D6-53398DA0D1B5}">
  <ds:schemaRefs>
    <ds:schemaRef ds:uri="2beaef9f-cf1f-479f-a374-c737fe2c05cb"/>
    <ds:schemaRef ds:uri="cfc4bdfe-72e7-4bcf-8777-527aa6965755"/>
    <ds:schemaRef ds:uri="ef0ef5e1-c606-427f-8af5-0db7ce701ad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4.xml><?xml version="1.0" encoding="utf-8"?>
<ds:datastoreItem xmlns:ds="http://schemas.openxmlformats.org/officeDocument/2006/customXml" ds:itemID="{5132C04D-D0E0-4344-915C-A89D0E9F03F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FMD Minimalist PowerPoint Template</Template>
  <TotalTime>0</TotalTime>
  <Words>699</Words>
  <Application>Microsoft Office PowerPoint</Application>
  <PresentationFormat>Custom</PresentationFormat>
  <Paragraphs>187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Average</vt:lpstr>
      <vt:lpstr>Aptos</vt:lpstr>
      <vt:lpstr>Office Theme</vt:lpstr>
      <vt:lpstr>Supply: Office Portfolio Owned Buildings – Current State</vt:lpstr>
      <vt:lpstr>RTO Current Status</vt:lpstr>
      <vt:lpstr>RTO Adjustments</vt:lpstr>
      <vt:lpstr>Cost Estimates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Phakdymanivong, Maliq</dc:creator>
  <cp:lastModifiedBy>Muhm, Jeff (EXEC)</cp:lastModifiedBy>
  <cp:revision>2</cp:revision>
  <cp:lastPrinted>2026-05-27T17:21:58Z</cp:lastPrinted>
  <dcterms:created xsi:type="dcterms:W3CDTF">2025-06-12T20:25:44Z</dcterms:created>
  <dcterms:modified xsi:type="dcterms:W3CDTF">2026-05-27T19:30:45Z</dcterms:modified>
  <dc:identifier>DAGbdBaQ_54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0x01010024A715B417ADBC4B9A94BF2A5F66B1FA</vt:lpwstr>
  </property>
  <property fmtid="{D5CDD505-2E9C-101B-9397-08002B2CF9AE}" pid="4" name="_dlc_DocIdItemGuid">
    <vt:lpwstr>ec9a7e4f-8b6b-468f-babe-36775707cdc3</vt:lpwstr>
  </property>
</Properties>
</file>