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9" r:id="rId5"/>
    <p:sldMasterId id="2147483681" r:id="rId6"/>
    <p:sldMasterId id="2147483683" r:id="rId7"/>
    <p:sldMasterId id="2147483685" r:id="rId8"/>
    <p:sldMasterId id="2147483687" r:id="rId9"/>
  </p:sldMasterIdLst>
  <p:notesMasterIdLst>
    <p:notesMasterId r:id="rId21"/>
  </p:notesMasterIdLst>
  <p:handoutMasterIdLst>
    <p:handoutMasterId r:id="rId22"/>
  </p:handoutMasterIdLst>
  <p:sldIdLst>
    <p:sldId id="256" r:id="rId10"/>
    <p:sldId id="296" r:id="rId11"/>
    <p:sldId id="311" r:id="rId12"/>
    <p:sldId id="272" r:id="rId13"/>
    <p:sldId id="318" r:id="rId14"/>
    <p:sldId id="319" r:id="rId15"/>
    <p:sldId id="330" r:id="rId16"/>
    <p:sldId id="328" r:id="rId17"/>
    <p:sldId id="331" r:id="rId18"/>
    <p:sldId id="332" r:id="rId19"/>
    <p:sldId id="333" r:id="rId20"/>
  </p:sldIdLst>
  <p:sldSz cx="9144000" cy="6858000" type="screen4x3"/>
  <p:notesSz cx="6950075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2E42"/>
    <a:srgbClr val="4F6476"/>
    <a:srgbClr val="3B566A"/>
    <a:srgbClr val="0A3F54"/>
    <a:srgbClr val="005776"/>
    <a:srgbClr val="00658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52" autoAdjust="0"/>
    <p:restoredTop sz="97682" autoAdjust="0"/>
  </p:normalViewPr>
  <p:slideViewPr>
    <p:cSldViewPr>
      <p:cViewPr varScale="1">
        <p:scale>
          <a:sx n="71" d="100"/>
          <a:sy n="71" d="100"/>
        </p:scale>
        <p:origin x="-5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882"/>
    </p:cViewPr>
  </p:sorter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6768" y="0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pPr>
              <a:defRPr/>
            </a:pPr>
            <a:fld id="{429779AB-81DA-4BF0-8369-D35FC98F5D47}" type="datetimeFigureOut">
              <a:rPr lang="en-US"/>
              <a:pPr>
                <a:defRPr/>
              </a:pPr>
              <a:t>03/21/2012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668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6768" y="8772668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pPr>
              <a:defRPr/>
            </a:pPr>
            <a:fld id="{C6701D95-F3D6-4845-8153-569CD359E0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84302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0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B1CEA2-CB71-46B6-B67F-EE2F0C22A714}" type="datetimeFigureOut">
              <a:rPr lang="en-US"/>
              <a:pPr>
                <a:defRPr/>
              </a:pPr>
              <a:t>03/21/2012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692150"/>
            <a:ext cx="46196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92" tIns="46246" rIns="92492" bIns="46246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387136"/>
            <a:ext cx="5560060" cy="4156234"/>
          </a:xfrm>
          <a:prstGeom prst="rect">
            <a:avLst/>
          </a:prstGeom>
        </p:spPr>
        <p:txBody>
          <a:bodyPr vert="horz" lIns="92492" tIns="46246" rIns="92492" bIns="46246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68"/>
            <a:ext cx="3011699" cy="461804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6D99548-2840-4133-A781-CF2D9C8B93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52045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00"/>
            <a:ext cx="7772400" cy="1470025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5283200"/>
            <a:ext cx="6400800" cy="682625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6" name="Picture 5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3"/>
          <p:cNvCxnSpPr/>
          <p:nvPr userDrawn="1"/>
        </p:nvCxnSpPr>
        <p:spPr>
          <a:xfrm>
            <a:off x="533400" y="1085850"/>
            <a:ext cx="8229600" cy="0"/>
          </a:xfrm>
          <a:prstGeom prst="line">
            <a:avLst/>
          </a:prstGeom>
          <a:ln>
            <a:gradFill>
              <a:gsLst>
                <a:gs pos="5000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229600" cy="8683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34340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cKinstry Capabil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4" name="Picture 5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/>
          <p:nvPr userDrawn="1"/>
        </p:nvSpPr>
        <p:spPr>
          <a:xfrm>
            <a:off x="0" y="0"/>
            <a:ext cx="9144000" cy="609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6" name="Picture 7" descr="Capabilities.jpg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19063" y="128588"/>
            <a:ext cx="89154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3"/>
          <p:cNvSpPr txBox="1"/>
          <p:nvPr userDrawn="1"/>
        </p:nvSpPr>
        <p:spPr>
          <a:xfrm>
            <a:off x="609600" y="1076325"/>
            <a:ext cx="78486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spc="-70" dirty="0">
                <a:latin typeface="+mn-lt"/>
              </a:rPr>
              <a:t>McKinstry Capabilities</a:t>
            </a:r>
          </a:p>
        </p:txBody>
      </p:sp>
      <p:cxnSp>
        <p:nvCxnSpPr>
          <p:cNvPr id="8" name="Straight Connector 4"/>
          <p:cNvCxnSpPr/>
          <p:nvPr userDrawn="1"/>
        </p:nvCxnSpPr>
        <p:spPr>
          <a:xfrm>
            <a:off x="1299972" y="1695450"/>
            <a:ext cx="6553200" cy="0"/>
          </a:xfrm>
          <a:prstGeom prst="line">
            <a:avLst/>
          </a:prstGeom>
          <a:ln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8"/>
          <p:cNvGrpSpPr>
            <a:grpSpLocks/>
          </p:cNvGrpSpPr>
          <p:nvPr userDrawn="1"/>
        </p:nvGrpSpPr>
        <p:grpSpPr bwMode="auto">
          <a:xfrm>
            <a:off x="557213" y="4343400"/>
            <a:ext cx="1828800" cy="446088"/>
            <a:chOff x="609600" y="4343400"/>
            <a:chExt cx="1828800" cy="446088"/>
          </a:xfrm>
        </p:grpSpPr>
        <p:sp>
          <p:nvSpPr>
            <p:cNvPr id="10" name="TextBox 6"/>
            <p:cNvSpPr txBox="1"/>
            <p:nvPr userDrawn="1"/>
          </p:nvSpPr>
          <p:spPr>
            <a:xfrm>
              <a:off x="609600" y="4419600"/>
              <a:ext cx="1828800" cy="369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pc="-70" dirty="0">
                  <a:latin typeface="+mn-lt"/>
                </a:rPr>
                <a:t>Consulting</a:t>
              </a:r>
            </a:p>
          </p:txBody>
        </p:sp>
        <p:cxnSp>
          <p:nvCxnSpPr>
            <p:cNvPr id="11" name="Straight Connector 7"/>
            <p:cNvCxnSpPr/>
            <p:nvPr userDrawn="1"/>
          </p:nvCxnSpPr>
          <p:spPr>
            <a:xfrm>
              <a:off x="840486" y="4285488"/>
              <a:ext cx="1367028" cy="0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9"/>
          <p:cNvGrpSpPr>
            <a:grpSpLocks/>
          </p:cNvGrpSpPr>
          <p:nvPr userDrawn="1"/>
        </p:nvGrpSpPr>
        <p:grpSpPr bwMode="auto">
          <a:xfrm>
            <a:off x="2651125" y="4343400"/>
            <a:ext cx="1828800" cy="446088"/>
            <a:chOff x="2743200" y="4343400"/>
            <a:chExt cx="1828800" cy="446088"/>
          </a:xfrm>
        </p:grpSpPr>
        <p:sp>
          <p:nvSpPr>
            <p:cNvPr id="13" name="TextBox 9"/>
            <p:cNvSpPr txBox="1"/>
            <p:nvPr userDrawn="1"/>
          </p:nvSpPr>
          <p:spPr>
            <a:xfrm>
              <a:off x="2743200" y="4419600"/>
              <a:ext cx="1828800" cy="369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pc="-70" dirty="0">
                  <a:latin typeface="+mn-lt"/>
                </a:rPr>
                <a:t>Construction</a:t>
              </a:r>
            </a:p>
          </p:txBody>
        </p:sp>
        <p:cxnSp>
          <p:nvCxnSpPr>
            <p:cNvPr id="14" name="Straight Connector 10"/>
            <p:cNvCxnSpPr/>
            <p:nvPr userDrawn="1"/>
          </p:nvCxnSpPr>
          <p:spPr>
            <a:xfrm>
              <a:off x="2974086" y="4285488"/>
              <a:ext cx="1367028" cy="0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1"/>
          <p:cNvGrpSpPr>
            <a:grpSpLocks/>
          </p:cNvGrpSpPr>
          <p:nvPr userDrawn="1"/>
        </p:nvGrpSpPr>
        <p:grpSpPr bwMode="auto">
          <a:xfrm>
            <a:off x="6858000" y="4343400"/>
            <a:ext cx="1981200" cy="446088"/>
            <a:chOff x="6934200" y="4343400"/>
            <a:chExt cx="1981200" cy="446088"/>
          </a:xfrm>
        </p:grpSpPr>
        <p:sp>
          <p:nvSpPr>
            <p:cNvPr id="16" name="TextBox 12"/>
            <p:cNvSpPr txBox="1"/>
            <p:nvPr userDrawn="1"/>
          </p:nvSpPr>
          <p:spPr>
            <a:xfrm>
              <a:off x="6934200" y="4419600"/>
              <a:ext cx="1981200" cy="369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pc="-70" dirty="0">
                  <a:latin typeface="+mn-lt"/>
                </a:rPr>
                <a:t>Facility Services</a:t>
              </a:r>
            </a:p>
          </p:txBody>
        </p:sp>
        <p:cxnSp>
          <p:nvCxnSpPr>
            <p:cNvPr id="17" name="Straight Connector 13"/>
            <p:cNvCxnSpPr/>
            <p:nvPr userDrawn="1"/>
          </p:nvCxnSpPr>
          <p:spPr>
            <a:xfrm>
              <a:off x="7241286" y="4285488"/>
              <a:ext cx="1367028" cy="0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20"/>
          <p:cNvGrpSpPr>
            <a:grpSpLocks/>
          </p:cNvGrpSpPr>
          <p:nvPr userDrawn="1"/>
        </p:nvGrpSpPr>
        <p:grpSpPr bwMode="auto">
          <a:xfrm>
            <a:off x="4800600" y="4343400"/>
            <a:ext cx="1828800" cy="446088"/>
            <a:chOff x="4876800" y="4343400"/>
            <a:chExt cx="1828800" cy="446088"/>
          </a:xfrm>
        </p:grpSpPr>
        <p:sp>
          <p:nvSpPr>
            <p:cNvPr id="19" name="TextBox 15"/>
            <p:cNvSpPr txBox="1"/>
            <p:nvPr userDrawn="1"/>
          </p:nvSpPr>
          <p:spPr>
            <a:xfrm>
              <a:off x="4876800" y="4419600"/>
              <a:ext cx="1828800" cy="369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pc="-70" dirty="0">
                  <a:latin typeface="+mn-lt"/>
                </a:rPr>
                <a:t>Energy</a:t>
              </a:r>
            </a:p>
          </p:txBody>
        </p:sp>
        <p:cxnSp>
          <p:nvCxnSpPr>
            <p:cNvPr id="20" name="Straight Connector 16"/>
            <p:cNvCxnSpPr/>
            <p:nvPr userDrawn="1"/>
          </p:nvCxnSpPr>
          <p:spPr>
            <a:xfrm>
              <a:off x="5107686" y="4285488"/>
              <a:ext cx="1367028" cy="0"/>
            </a:xfrm>
            <a:prstGeom prst="line">
              <a:avLst/>
            </a:prstGeom>
            <a:ln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chemeClr val="bg1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ycle of 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4" name="Picture 5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cycle.jpg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19063" y="128588"/>
            <a:ext cx="89154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ycle of 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4" name="Picture 5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cycle.jpg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19063" y="128588"/>
            <a:ext cx="8915400" cy="586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cKinstry Loc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4" name="Picture 5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\\MCKDATA\data\Marketing\Visual Media\Images\InfoGraphics\Maps\Locations\locations map_darkbg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475" y="267495"/>
            <a:ext cx="8090959" cy="565783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3" name="Picture 3" descr="consult big.jpg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52400" y="152400"/>
            <a:ext cx="889635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McKinstry-FLYB-Logo-McKBlue.gif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3" name="Picture 2" descr="consult big.jpg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9063" y="128588"/>
            <a:ext cx="889635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McKinstry-FLYB-Logo-McKBlue.gif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3" name="Picture 2" descr="consult big.jpg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9063" y="128588"/>
            <a:ext cx="889635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McKinstry-FLYB-Logo-McKBlue.gif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3" name="Picture 2" descr="consult big.jpg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9063" y="128588"/>
            <a:ext cx="889635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McKinstry-FLYB-Logo-McKBlue.gif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McKinstry Capabil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4" name="Picture 5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/>
          <p:nvPr userDrawn="1"/>
        </p:nvSpPr>
        <p:spPr>
          <a:xfrm>
            <a:off x="0" y="0"/>
            <a:ext cx="9144000" cy="609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6" name="Picture 7" descr="Capabiliti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119063" y="146051"/>
            <a:ext cx="8915400" cy="5829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457200" y="533400"/>
            <a:ext cx="8534400" cy="685800"/>
          </a:xfrm>
        </p:spPr>
        <p:txBody>
          <a:bodyPr>
            <a:noAutofit/>
          </a:bodyPr>
          <a:lstStyle>
            <a:lvl1pPr>
              <a:buNone/>
              <a:defRPr sz="3400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1pPr>
            <a:lvl2pPr>
              <a:buNone/>
              <a:defRPr sz="3400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2pPr>
            <a:lvl3pPr>
              <a:buNone/>
              <a:defRPr sz="3400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3pPr>
            <a:lvl4pPr>
              <a:buNone/>
              <a:defRPr sz="3400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4pPr>
            <a:lvl5pPr>
              <a:buNone/>
              <a:defRPr sz="3400">
                <a:solidFill>
                  <a:schemeClr val="bg1"/>
                </a:solidFill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118872" y="128016"/>
            <a:ext cx="8915400" cy="5852160"/>
          </a:xfrm>
          <a:prstGeom prst="rect">
            <a:avLst/>
          </a:prstGeom>
          <a:gradFill>
            <a:gsLst>
              <a:gs pos="19000">
                <a:srgbClr val="0A3F54"/>
              </a:gs>
              <a:gs pos="59000">
                <a:srgbClr val="3B566A"/>
              </a:gs>
              <a:gs pos="74000">
                <a:srgbClr val="3B566A"/>
              </a:gs>
              <a:gs pos="88000">
                <a:srgbClr val="0A3F54"/>
              </a:gs>
            </a:gsLst>
            <a:lin ang="1800000" scaled="0"/>
          </a:gra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95400"/>
            <a:ext cx="8229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2" name="Picture 5" descr="McKinstry-FLYB-Logo-McKBlue.gif"/>
          <p:cNvPicPr>
            <a:picLocks noChangeAspect="1"/>
          </p:cNvPicPr>
          <p:nvPr userDrawn="1"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4F6476"/>
              </a:solidFill>
              <a:latin typeface="Calibri"/>
            </a:endParaRPr>
          </a:p>
        </p:txBody>
      </p:sp>
      <p:pic>
        <p:nvPicPr>
          <p:cNvPr id="8" name="Picture 7" descr="Blue Background without Horizon Line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114291" y="128016"/>
            <a:ext cx="8915418" cy="5849124"/>
          </a:xfrm>
          <a:prstGeom prst="rect">
            <a:avLst/>
          </a:prstGeom>
          <a:effectLst>
            <a:innerShdw blurRad="114300">
              <a:srgbClr val="6D6D6D"/>
            </a:innerShdw>
          </a:effectLst>
        </p:spPr>
      </p:pic>
      <p:pic>
        <p:nvPicPr>
          <p:cNvPr id="4100" name="Picture 8" descr="McKinstry-FLYB-Logo-McKBlue.gif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9pPr>
    </p:titleStyle>
    <p:bodyStyle>
      <a:lvl1pPr marL="168275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51276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85566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2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14141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1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148431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1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4F6476"/>
              </a:solidFill>
              <a:latin typeface="Verdana"/>
            </a:endParaRPr>
          </a:p>
        </p:txBody>
      </p:sp>
      <p:sp>
        <p:nvSpPr>
          <p:cNvPr id="30" name="Rectangle 29"/>
          <p:cNvSpPr/>
          <p:nvPr userDrawn="1"/>
        </p:nvSpPr>
        <p:spPr>
          <a:xfrm rot="5400000">
            <a:off x="1592620" y="-1592621"/>
            <a:ext cx="5943601" cy="912884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1280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 rot="16200000">
            <a:off x="5650992" y="3364992"/>
            <a:ext cx="6858000" cy="1280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 rot="16200000">
            <a:off x="-3364992" y="3364992"/>
            <a:ext cx="6858000" cy="1280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5943600"/>
            <a:ext cx="91440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 userDrawn="1"/>
        </p:nvSpPr>
        <p:spPr>
          <a:xfrm rot="5400000">
            <a:off x="1592620" y="-1592621"/>
            <a:ext cx="5943601" cy="9128845"/>
          </a:xfrm>
          <a:prstGeom prst="rect">
            <a:avLst/>
          </a:prstGeom>
          <a:gradFill>
            <a:gsLst>
              <a:gs pos="61000">
                <a:schemeClr val="tx1"/>
              </a:gs>
              <a:gs pos="100000">
                <a:schemeClr val="tx2">
                  <a:alpha val="89000"/>
                </a:schemeClr>
              </a:gs>
            </a:gsLst>
            <a:lin ang="186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 rot="16200000">
            <a:off x="-3364992" y="3364992"/>
            <a:ext cx="6858000" cy="1280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9" name="Picture 8" descr="McKinstry-FLYB-Logo-McKBlue.gif"/>
          <p:cNvPicPr>
            <a:picLocks noChangeAspect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0"/>
            <a:ext cx="9144000" cy="1280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16200000">
            <a:off x="5650992" y="3364992"/>
            <a:ext cx="6858000" cy="1280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457200" y="2057401"/>
            <a:ext cx="8229600" cy="2971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7013" indent="-227013" algn="ctr" defTabSz="914400" rtl="0" eaLnBrk="1" latinLnBrk="0" hangingPunct="1">
        <a:spcBef>
          <a:spcPct val="20000"/>
        </a:spcBef>
        <a:buFont typeface="Arial" pitchFamily="34" charset="0"/>
        <a:buNone/>
        <a:tabLst>
          <a:tab pos="4973638" algn="l"/>
        </a:tabLst>
        <a:defRPr sz="2800" kern="1200">
          <a:solidFill>
            <a:schemeClr val="bg1"/>
          </a:solidFill>
          <a:latin typeface="Calibri" pitchFamily="34" charset="0"/>
          <a:ea typeface="+mn-ea"/>
          <a:cs typeface="Calibri" pitchFamily="34" charset="0"/>
        </a:defRPr>
      </a:lvl1pPr>
      <a:lvl2pPr marL="569913" indent="-225425" algn="l" defTabSz="914400" rtl="0" eaLnBrk="1" latinLnBrk="0" hangingPunct="1">
        <a:spcBef>
          <a:spcPct val="20000"/>
        </a:spcBef>
        <a:buFont typeface="Arial" pitchFamily="34" charset="0"/>
        <a:buNone/>
        <a:tabLst>
          <a:tab pos="4973638" algn="l"/>
        </a:tabLst>
        <a:defRPr sz="1400" kern="1200">
          <a:solidFill>
            <a:schemeClr val="bg1"/>
          </a:solidFill>
          <a:latin typeface="+mn-lt"/>
          <a:ea typeface="+mn-ea"/>
          <a:cs typeface="+mn-cs"/>
        </a:defRPr>
      </a:lvl2pPr>
      <a:lvl3pPr marL="855663" indent="-168275" algn="l" defTabSz="914400" rtl="0" eaLnBrk="1" latinLnBrk="0" hangingPunct="1">
        <a:spcBef>
          <a:spcPct val="20000"/>
        </a:spcBef>
        <a:buFont typeface="Arial" pitchFamily="34" charset="0"/>
        <a:buNone/>
        <a:tabLst>
          <a:tab pos="4973638" algn="l"/>
        </a:tabLst>
        <a:defRPr sz="1200" kern="1200">
          <a:solidFill>
            <a:schemeClr val="bg1"/>
          </a:solidFill>
          <a:latin typeface="+mn-lt"/>
          <a:ea typeface="+mn-ea"/>
          <a:cs typeface="+mn-cs"/>
        </a:defRPr>
      </a:lvl3pPr>
      <a:lvl4pPr marL="1141413" indent="-168275" algn="l" defTabSz="914400" rtl="0" eaLnBrk="1" latinLnBrk="0" hangingPunct="1">
        <a:spcBef>
          <a:spcPct val="20000"/>
        </a:spcBef>
        <a:buFont typeface="Arial" pitchFamily="34" charset="0"/>
        <a:buNone/>
        <a:tabLst>
          <a:tab pos="4973638" algn="l"/>
        </a:tabLst>
        <a:defRPr sz="1100" kern="1200">
          <a:solidFill>
            <a:schemeClr val="bg1"/>
          </a:solidFill>
          <a:latin typeface="+mn-lt"/>
          <a:ea typeface="+mn-ea"/>
          <a:cs typeface="+mn-cs"/>
        </a:defRPr>
      </a:lvl4pPr>
      <a:lvl5pPr marL="1374775" indent="-174625" algn="l" defTabSz="914400" rtl="0" eaLnBrk="1" latinLnBrk="0" hangingPunct="1">
        <a:spcBef>
          <a:spcPct val="20000"/>
        </a:spcBef>
        <a:buFont typeface="Arial" pitchFamily="34" charset="0"/>
        <a:buNone/>
        <a:tabLst>
          <a:tab pos="4973638" algn="l"/>
        </a:tabLst>
        <a:defRPr sz="11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4F6476"/>
              </a:solidFill>
              <a:latin typeface="Calibri"/>
            </a:endParaRPr>
          </a:p>
        </p:txBody>
      </p:sp>
      <p:pic>
        <p:nvPicPr>
          <p:cNvPr id="8" name="Picture 7" descr="Blue Background without Horizon Line.png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114291" y="128016"/>
            <a:ext cx="8915418" cy="5849124"/>
          </a:xfrm>
          <a:prstGeom prst="rect">
            <a:avLst/>
          </a:prstGeom>
          <a:effectLst>
            <a:innerShdw blurRad="114300">
              <a:srgbClr val="6D6D6D"/>
            </a:innerShdw>
          </a:effectLst>
        </p:spPr>
      </p:pic>
      <p:pic>
        <p:nvPicPr>
          <p:cNvPr id="1028" name="Picture 8" descr="McKinstry-FLYB-Logo-McKBlue.gif"/>
          <p:cNvPicPr>
            <a:picLocks noChangeAspect="1"/>
          </p:cNvPicPr>
          <p:nvPr userDrawn="1"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Verdana" pitchFamily="34" charset="0"/>
        </a:defRPr>
      </a:lvl9pPr>
    </p:titleStyle>
    <p:bodyStyle>
      <a:lvl1pPr marL="168275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51276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85566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2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14141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1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1484313" indent="-168275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1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4F6476"/>
              </a:solidFill>
              <a:latin typeface="Verdana"/>
            </a:endParaRPr>
          </a:p>
        </p:txBody>
      </p:sp>
      <p:sp>
        <p:nvSpPr>
          <p:cNvPr id="30" name="Rectangle 29"/>
          <p:cNvSpPr/>
          <p:nvPr userDrawn="1"/>
        </p:nvSpPr>
        <p:spPr>
          <a:xfrm rot="5400000">
            <a:off x="1592263" y="-1592263"/>
            <a:ext cx="5943600" cy="91281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 rot="16200000">
            <a:off x="5650707" y="3364706"/>
            <a:ext cx="6858000" cy="128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 rot="16200000">
            <a:off x="-3364706" y="3364706"/>
            <a:ext cx="6858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5943600"/>
            <a:ext cx="91440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 userDrawn="1"/>
        </p:nvSpPr>
        <p:spPr>
          <a:xfrm rot="5400000">
            <a:off x="1592620" y="-1592621"/>
            <a:ext cx="5943601" cy="9128845"/>
          </a:xfrm>
          <a:prstGeom prst="rect">
            <a:avLst/>
          </a:prstGeom>
          <a:gradFill>
            <a:gsLst>
              <a:gs pos="61000">
                <a:schemeClr val="tx1"/>
              </a:gs>
              <a:gs pos="100000">
                <a:schemeClr val="tx2">
                  <a:alpha val="89000"/>
                </a:schemeClr>
              </a:gs>
            </a:gsLst>
            <a:lin ang="186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 rot="16200000">
            <a:off x="-3364706" y="3364706"/>
            <a:ext cx="6858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3324" name="Picture 8" descr="McKinstry-FLYB-Logo-McKBlue.gif"/>
          <p:cNvPicPr>
            <a:picLocks noChangeAspect="1"/>
          </p:cNvPicPr>
          <p:nvPr userDrawn="1"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0"/>
            <a:ext cx="9144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16200000">
            <a:off x="5650707" y="3364706"/>
            <a:ext cx="6858000" cy="1285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327" name="Text Placeholder 2"/>
          <p:cNvSpPr>
            <a:spLocks noGrp="1"/>
          </p:cNvSpPr>
          <p:nvPr userDrawn="1">
            <p:ph type="body" idx="1"/>
          </p:nvPr>
        </p:nvSpPr>
        <p:spPr bwMode="auto">
          <a:xfrm>
            <a:off x="457200" y="2057400"/>
            <a:ext cx="8229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9pPr>
    </p:titleStyle>
    <p:bodyStyle>
      <a:lvl1pPr marL="227013" indent="-227013" algn="ctr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2800" kern="1200">
          <a:solidFill>
            <a:schemeClr val="bg1"/>
          </a:solidFill>
          <a:latin typeface="Calibri" pitchFamily="34" charset="0"/>
          <a:ea typeface="+mn-ea"/>
          <a:cs typeface="Calibri" pitchFamily="34" charset="0"/>
        </a:defRPr>
      </a:lvl1pPr>
      <a:lvl2pPr marL="569913" indent="-22542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400" kern="1200">
          <a:solidFill>
            <a:schemeClr val="bg1"/>
          </a:solidFill>
          <a:latin typeface="+mn-lt"/>
          <a:ea typeface="+mn-ea"/>
          <a:cs typeface="+mn-cs"/>
        </a:defRPr>
      </a:lvl2pPr>
      <a:lvl3pPr marL="855663" indent="-16827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200" kern="1200">
          <a:solidFill>
            <a:schemeClr val="bg1"/>
          </a:solidFill>
          <a:latin typeface="+mn-lt"/>
          <a:ea typeface="+mn-ea"/>
          <a:cs typeface="+mn-cs"/>
        </a:defRPr>
      </a:lvl3pPr>
      <a:lvl4pPr marL="1141413" indent="-16827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100" kern="1200">
          <a:solidFill>
            <a:schemeClr val="bg1"/>
          </a:solidFill>
          <a:latin typeface="+mn-lt"/>
          <a:ea typeface="+mn-ea"/>
          <a:cs typeface="+mn-cs"/>
        </a:defRPr>
      </a:lvl4pPr>
      <a:lvl5pPr marL="1374775" indent="-17462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1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4F6476"/>
              </a:solidFill>
              <a:latin typeface="Verdana"/>
            </a:endParaRPr>
          </a:p>
        </p:txBody>
      </p:sp>
      <p:pic>
        <p:nvPicPr>
          <p:cNvPr id="16" name="Picture 15" descr="Blue Background without Horizon Line.png"/>
          <p:cNvPicPr>
            <a:picLocks noChangeAspect="1"/>
          </p:cNvPicPr>
          <p:nvPr userDrawn="1"/>
        </p:nvPicPr>
        <p:blipFill>
          <a:blip r:embed="rId4" cstate="screen"/>
          <a:stretch>
            <a:fillRect/>
          </a:stretch>
        </p:blipFill>
        <p:spPr>
          <a:xfrm>
            <a:off x="114291" y="128016"/>
            <a:ext cx="8915418" cy="5849124"/>
          </a:xfrm>
          <a:prstGeom prst="rect">
            <a:avLst/>
          </a:prstGeom>
          <a:effectLst>
            <a:innerShdw blurRad="114300">
              <a:srgbClr val="6D6D6D"/>
            </a:innerShdw>
          </a:effectLst>
        </p:spPr>
      </p:pic>
      <p:sp>
        <p:nvSpPr>
          <p:cNvPr id="17" name="Rectangle 16"/>
          <p:cNvSpPr/>
          <p:nvPr userDrawn="1"/>
        </p:nvSpPr>
        <p:spPr>
          <a:xfrm>
            <a:off x="114300" y="134938"/>
            <a:ext cx="8915400" cy="1770062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Flowchart: Delay 28"/>
          <p:cNvSpPr/>
          <p:nvPr userDrawn="1"/>
        </p:nvSpPr>
        <p:spPr>
          <a:xfrm rot="5400000" flipH="1">
            <a:off x="4332288" y="-2659063"/>
            <a:ext cx="495300" cy="9128125"/>
          </a:xfrm>
          <a:prstGeom prst="flowChartDelay">
            <a:avLst/>
          </a:prstGeom>
          <a:solidFill>
            <a:srgbClr val="D9E2F0"/>
          </a:solidFill>
          <a:ln>
            <a:noFill/>
          </a:ln>
          <a:effectLst>
            <a:outerShdw blurRad="1270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 userDrawn="1"/>
        </p:nvSpPr>
        <p:spPr>
          <a:xfrm rot="5400000">
            <a:off x="2287588" y="-230188"/>
            <a:ext cx="4552950" cy="9128125"/>
          </a:xfrm>
          <a:prstGeom prst="rect">
            <a:avLst/>
          </a:prstGeom>
          <a:gradFill>
            <a:gsLst>
              <a:gs pos="32000">
                <a:srgbClr val="D9E2F0"/>
              </a:gs>
              <a:gs pos="78000">
                <a:srgbClr val="FFFFFF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 rot="16200000">
            <a:off x="5650707" y="3364706"/>
            <a:ext cx="6858000" cy="128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 rot="16200000">
            <a:off x="-3364706" y="3364706"/>
            <a:ext cx="6858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0" y="5943600"/>
            <a:ext cx="91440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 rot="16200000">
            <a:off x="-3364706" y="3364706"/>
            <a:ext cx="6858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6396" name="Picture 8" descr="McKinstry-FLYB-Logo-McKBlue.gif"/>
          <p:cNvPicPr>
            <a:picLocks noChangeAspect="1"/>
          </p:cNvPicPr>
          <p:nvPr userDrawn="1"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7200" y="6189663"/>
            <a:ext cx="9144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0"/>
            <a:ext cx="9144000" cy="1285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16200000">
            <a:off x="5650707" y="3364706"/>
            <a:ext cx="6858000" cy="1285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6399" name="Text Placeholder 2"/>
          <p:cNvSpPr>
            <a:spLocks noGrp="1"/>
          </p:cNvSpPr>
          <p:nvPr userDrawn="1">
            <p:ph type="body" idx="1"/>
          </p:nvPr>
        </p:nvSpPr>
        <p:spPr bwMode="auto">
          <a:xfrm>
            <a:off x="457200" y="2057400"/>
            <a:ext cx="8229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erdana" pitchFamily="34" charset="0"/>
        </a:defRPr>
      </a:lvl9pPr>
    </p:titleStyle>
    <p:bodyStyle>
      <a:lvl1pPr marL="227013" indent="-227013" algn="ctr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2800" kern="1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1pPr>
      <a:lvl2pPr marL="569913" indent="-22542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400" kern="1200">
          <a:solidFill>
            <a:schemeClr val="bg1"/>
          </a:solidFill>
          <a:latin typeface="+mn-lt"/>
          <a:ea typeface="+mn-ea"/>
          <a:cs typeface="+mn-cs"/>
        </a:defRPr>
      </a:lvl2pPr>
      <a:lvl3pPr marL="855663" indent="-16827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200" kern="1200">
          <a:solidFill>
            <a:schemeClr val="bg1"/>
          </a:solidFill>
          <a:latin typeface="+mn-lt"/>
          <a:ea typeface="+mn-ea"/>
          <a:cs typeface="+mn-cs"/>
        </a:defRPr>
      </a:lvl3pPr>
      <a:lvl4pPr marL="1141413" indent="-16827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100" kern="1200">
          <a:solidFill>
            <a:schemeClr val="bg1"/>
          </a:solidFill>
          <a:latin typeface="+mn-lt"/>
          <a:ea typeface="+mn-ea"/>
          <a:cs typeface="+mn-cs"/>
        </a:defRPr>
      </a:lvl4pPr>
      <a:lvl5pPr marL="1374775" indent="-174625" algn="l" rtl="0" fontAlgn="base">
        <a:spcBef>
          <a:spcPct val="20000"/>
        </a:spcBef>
        <a:spcAft>
          <a:spcPct val="0"/>
        </a:spcAft>
        <a:buFont typeface="Arial" charset="0"/>
        <a:tabLst>
          <a:tab pos="4973638" algn="l"/>
        </a:tabLst>
        <a:defRPr sz="11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ctrTitle"/>
          </p:nvPr>
        </p:nvSpPr>
        <p:spPr>
          <a:xfrm>
            <a:off x="616285" y="365943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b="0" dirty="0" smtClean="0"/>
              <a:t>Briefing for the Regional </a:t>
            </a:r>
            <a:br>
              <a:rPr lang="en-US" b="0" dirty="0" smtClean="0"/>
            </a:br>
            <a:r>
              <a:rPr lang="en-US" b="0" dirty="0" smtClean="0"/>
              <a:t>Policy Committee</a:t>
            </a:r>
            <a:br>
              <a:rPr lang="en-US" b="0" dirty="0" smtClean="0"/>
            </a:br>
            <a:r>
              <a:rPr lang="en-US" sz="2800" b="0" dirty="0" smtClean="0"/>
              <a:t/>
            </a:r>
            <a:br>
              <a:rPr lang="en-US" sz="2800" b="0" dirty="0" smtClean="0"/>
            </a:br>
            <a:r>
              <a:rPr lang="en-US" sz="2800" b="0" i="1" dirty="0" smtClean="0">
                <a:solidFill>
                  <a:schemeClr val="bg1">
                    <a:lumMod val="75000"/>
                  </a:schemeClr>
                </a:solidFill>
              </a:rPr>
              <a:t>Renewable Energy and Conservation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0100" y="5146675"/>
            <a:ext cx="6400800" cy="6826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600" dirty="0" smtClean="0"/>
              <a:t>Megan Owen| March 21, 2012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1600" dirty="0"/>
          </a:p>
        </p:txBody>
      </p:sp>
    </p:spTree>
  </p:cSld>
  <p:clrMapOvr>
    <a:masterClrMapping/>
  </p:clrMapOvr>
  <p:transition advClick="0" advTm="4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67200" y="2667000"/>
            <a:ext cx="4114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spc="-30" dirty="0" smtClean="0">
                <a:latin typeface="+mn-lt"/>
              </a:rPr>
              <a:t>McKinstry 1960-2012</a:t>
            </a:r>
            <a:endParaRPr lang="en-US" sz="2800" spc="-30" dirty="0">
              <a:latin typeface="+mn-lt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4343400" y="3219450"/>
            <a:ext cx="3886200" cy="0"/>
          </a:xfrm>
          <a:prstGeom prst="line">
            <a:avLst/>
          </a:prstGeom>
          <a:ln>
            <a:gradFill>
              <a:gsLst>
                <a:gs pos="5000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2133600"/>
            <a:ext cx="1981200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173038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Engineering</a:t>
            </a:r>
          </a:p>
          <a:p>
            <a:pPr marL="228600" indent="-173038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Sustainability </a:t>
            </a:r>
          </a:p>
          <a:p>
            <a:pPr marL="228600" indent="-173038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 smtClean="0">
                <a:solidFill>
                  <a:schemeClr val="bg1"/>
                </a:solidFill>
                <a:latin typeface="+mn-lt"/>
              </a:rPr>
              <a:t>Energy/Environ-mental </a:t>
            </a:r>
            <a:r>
              <a:rPr lang="en-US" sz="1400" spc="-20" dirty="0">
                <a:solidFill>
                  <a:schemeClr val="bg1"/>
                </a:solidFill>
                <a:latin typeface="+mn-lt"/>
              </a:rPr>
              <a:t>Planning </a:t>
            </a:r>
          </a:p>
          <a:p>
            <a:pPr marL="228600" indent="-173038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Financial Modeling</a:t>
            </a:r>
          </a:p>
          <a:p>
            <a:pPr marL="228600" indent="-173038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Operational Modeling  </a:t>
            </a:r>
          </a:p>
          <a:p>
            <a:pPr marL="228600" indent="-173038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Commissioning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554867" y="1721416"/>
            <a:ext cx="16530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400" b="1" spc="100" dirty="0">
                <a:solidFill>
                  <a:schemeClr val="bg1"/>
                </a:solidFill>
                <a:latin typeface="+mn-lt"/>
              </a:rPr>
              <a:t>CONSULTING</a:t>
            </a:r>
            <a:endParaRPr lang="en-US" sz="1600" dirty="0"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2136775"/>
            <a:ext cx="2134495" cy="17697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Mechanical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Electrical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Data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Fire Protection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Architectural Metals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Telecommunications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2726567" y="1721416"/>
            <a:ext cx="18101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  <a:latin typeface="+mn-lt"/>
              </a:rPr>
              <a:t>CONSTRUCTION</a:t>
            </a:r>
            <a:endParaRPr lang="en-US" sz="1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91100" y="2136775"/>
            <a:ext cx="194310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Performance Based Contracting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Smart Building Systems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Active Energy Management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Renewables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Project Funding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168399" y="1721416"/>
            <a:ext cx="10038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  <a:latin typeface="+mn-lt"/>
              </a:rPr>
              <a:t>ENERGY</a:t>
            </a:r>
            <a:endParaRPr lang="en-US" sz="1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0" y="2136775"/>
            <a:ext cx="16732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Mobile Service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Maintenance Programs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Remote Monitoring 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Knowledge Response Center</a:t>
            </a:r>
          </a:p>
          <a:p>
            <a:pPr marL="173038" indent="-117475" fontAlgn="auto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US" sz="1400" spc="-20" dirty="0">
                <a:solidFill>
                  <a:schemeClr val="bg1"/>
                </a:solidFill>
                <a:latin typeface="+mn-lt"/>
              </a:rPr>
              <a:t>Facility Management</a:t>
            </a:r>
          </a:p>
        </p:txBody>
      </p:sp>
      <p:sp>
        <p:nvSpPr>
          <p:cNvPr id="9" name="Rectangle 8"/>
          <p:cNvSpPr/>
          <p:nvPr/>
        </p:nvSpPr>
        <p:spPr>
          <a:xfrm>
            <a:off x="7416042" y="1613694"/>
            <a:ext cx="11945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  <a:latin typeface="+mn-lt"/>
              </a:rPr>
              <a:t>FACILITY</a:t>
            </a:r>
          </a:p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  <a:latin typeface="+mn-lt"/>
              </a:rPr>
              <a:t>SERVICES</a:t>
            </a:r>
            <a:endParaRPr lang="en-US" sz="1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6240" y="4755567"/>
            <a:ext cx="271637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spc="-50" dirty="0">
                <a:latin typeface="+mn-lt"/>
              </a:rPr>
              <a:t>McKinstry </a:t>
            </a:r>
            <a:endParaRPr lang="en-US" sz="2800" spc="-50" dirty="0" smtClean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spc="-50" dirty="0" smtClean="0">
                <a:latin typeface="+mn-lt"/>
              </a:rPr>
              <a:t>Locations</a:t>
            </a:r>
            <a:endParaRPr lang="en-US" sz="2800" spc="-50" dirty="0">
              <a:latin typeface="+mn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96240" y="5733300"/>
            <a:ext cx="3638090" cy="0"/>
          </a:xfrm>
          <a:prstGeom prst="line">
            <a:avLst/>
          </a:prstGeom>
          <a:ln>
            <a:gradFill>
              <a:gsLst>
                <a:gs pos="5000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2057400" y="2057400"/>
            <a:ext cx="5029200" cy="2135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2600" i="1" dirty="0" smtClean="0">
                <a:solidFill>
                  <a:prstClr val="white"/>
                </a:solidFill>
                <a:latin typeface="Calibri" pitchFamily="34" charset="0"/>
              </a:rPr>
              <a:t>Opportunity in the </a:t>
            </a:r>
            <a:endParaRPr lang="en-US" sz="2600" i="1" dirty="0">
              <a:solidFill>
                <a:prstClr val="white"/>
              </a:solidFill>
              <a:latin typeface="Calibri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8800" b="1" dirty="0">
                <a:solidFill>
                  <a:prstClr val="white"/>
                </a:solidFill>
                <a:latin typeface="Verdana" pitchFamily="34" charset="0"/>
              </a:rPr>
              <a:t>BUILT </a:t>
            </a:r>
          </a:p>
          <a:p>
            <a:pPr algn="ctr">
              <a:lnSpc>
                <a:spcPct val="70000"/>
              </a:lnSpc>
            </a:pPr>
            <a:r>
              <a:rPr lang="en-US" sz="4000" b="1" dirty="0" smtClean="0">
                <a:solidFill>
                  <a:prstClr val="white"/>
                </a:solidFill>
                <a:latin typeface="Verdana" pitchFamily="34" charset="0"/>
              </a:rPr>
              <a:t>ENVIRONMENT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6096000" y="2276475"/>
            <a:ext cx="685800" cy="0"/>
          </a:xfrm>
          <a:prstGeom prst="line">
            <a:avLst/>
          </a:prstGeom>
          <a:ln w="12700">
            <a:gradFill>
              <a:gsLst>
                <a:gs pos="0">
                  <a:schemeClr val="bg1"/>
                </a:gs>
                <a:gs pos="89000">
                  <a:schemeClr val="bg2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>
            <a:off x="2362201" y="2276475"/>
            <a:ext cx="685800" cy="0"/>
          </a:xfrm>
          <a:prstGeom prst="line">
            <a:avLst/>
          </a:prstGeom>
          <a:ln w="12700">
            <a:gradFill>
              <a:gsLst>
                <a:gs pos="0">
                  <a:schemeClr val="bg1"/>
                </a:gs>
                <a:gs pos="89000">
                  <a:schemeClr val="bg2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52400" y="1676400"/>
            <a:ext cx="4191000" cy="28194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lnSpc>
                <a:spcPts val="4800"/>
              </a:lnSpc>
              <a:spcAft>
                <a:spcPts val="0"/>
              </a:spcAft>
              <a:defRPr/>
            </a:pPr>
            <a:r>
              <a:rPr lang="en-US" sz="4800" b="1" spc="-200" dirty="0">
                <a:solidFill>
                  <a:srgbClr val="4F647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½ of </a:t>
            </a:r>
            <a:r>
              <a:rPr lang="en-US" sz="4800" b="1" spc="-200" dirty="0" smtClean="0">
                <a:solidFill>
                  <a:srgbClr val="4F647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</a:t>
            </a:r>
            <a:r>
              <a:rPr lang="en-US" sz="4800" b="1" spc="-200" dirty="0">
                <a:solidFill>
                  <a:srgbClr val="4F647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energy in buildings is wasted</a:t>
            </a:r>
          </a:p>
        </p:txBody>
      </p:sp>
      <p:sp>
        <p:nvSpPr>
          <p:cNvPr id="7" name="Rectangle 6"/>
          <p:cNvSpPr/>
          <p:nvPr/>
        </p:nvSpPr>
        <p:spPr>
          <a:xfrm>
            <a:off x="4457700" y="133350"/>
            <a:ext cx="4572000" cy="5843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48200" y="1676400"/>
            <a:ext cx="4495800" cy="2819400"/>
          </a:xfrm>
          <a:prstGeom prst="rect">
            <a:avLst/>
          </a:prstGeom>
        </p:spPr>
        <p:txBody>
          <a:bodyPr anchor="ctr"/>
          <a:lstStyle/>
          <a:p>
            <a:pPr fontAlgn="auto">
              <a:lnSpc>
                <a:spcPts val="4800"/>
              </a:lnSpc>
              <a:spcAft>
                <a:spcPts val="0"/>
              </a:spcAft>
              <a:defRPr/>
            </a:pPr>
            <a:r>
              <a:rPr lang="en-US" sz="4800" b="1" spc="-200" dirty="0">
                <a:solidFill>
                  <a:srgbClr val="E9EDF5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½ of </a:t>
            </a:r>
            <a:r>
              <a:rPr lang="en-US" sz="4800" b="1" spc="-200" dirty="0" smtClean="0">
                <a:solidFill>
                  <a:srgbClr val="E9EDF5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</a:t>
            </a:r>
            <a:r>
              <a:rPr lang="en-US" sz="4800" b="1" spc="-200" dirty="0">
                <a:solidFill>
                  <a:srgbClr val="E9EDF5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labor in construction is wasted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Opportunity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474" y="3198570"/>
            <a:ext cx="8223525" cy="2440231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A TRILLION dollar opportunity over the next ten years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offsets </a:t>
            </a:r>
            <a:r>
              <a:rPr lang="en-US" u="sng" dirty="0" smtClean="0"/>
              <a:t>600 </a:t>
            </a:r>
            <a:r>
              <a:rPr lang="en-US" dirty="0" smtClean="0"/>
              <a:t>million metric tons of carbon per year.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dirty="0" smtClean="0"/>
              <a:t>creates </a:t>
            </a:r>
            <a:r>
              <a:rPr lang="en-US" u="sng" dirty="0" smtClean="0"/>
              <a:t>3.3million</a:t>
            </a:r>
            <a:r>
              <a:rPr lang="en-US" dirty="0" smtClean="0"/>
              <a:t> new direct and indirect job years. </a:t>
            </a:r>
          </a:p>
          <a:p>
            <a:pPr>
              <a:buNone/>
            </a:pPr>
            <a:r>
              <a:rPr lang="en-US" sz="1400" dirty="0" smtClean="0"/>
              <a:t>*</a:t>
            </a:r>
            <a:r>
              <a:rPr lang="en-US" sz="1200" i="1" dirty="0" smtClean="0"/>
              <a:t>United States Building Energy Efficiency Retrofits Study, Rockefeller Foundation and Deutsche Bank Climate Advisors Group; March 2012</a:t>
            </a:r>
            <a:endParaRPr lang="en-US" sz="12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577880" y="1278320"/>
            <a:ext cx="802664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80 billion sq. ft. of non-residential facilities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Represents 70% of electrical energy consumption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Represents 40% of all CO</a:t>
            </a:r>
            <a:r>
              <a:rPr lang="en-US" sz="2400" baseline="30000" dirty="0" smtClean="0">
                <a:latin typeface="+mn-lt"/>
              </a:rPr>
              <a:t>2</a:t>
            </a:r>
            <a:r>
              <a:rPr lang="en-US" sz="2400" dirty="0" smtClean="0">
                <a:latin typeface="+mn-lt"/>
              </a:rPr>
              <a:t> waste</a:t>
            </a:r>
          </a:p>
          <a:p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sz="2700" dirty="0" smtClean="0"/>
              <a:t>Jobs Act for Schools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Smart Building work at UW and WSU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Century Link Field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Bill and Melinda Gates Foundation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Living Buildings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Innovate Washington</a:t>
            </a:r>
          </a:p>
          <a:p>
            <a:endParaRPr lang="en-US" i="1" dirty="0">
              <a:solidFill>
                <a:schemeClr val="tx2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Innovations and Success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dirty="0" smtClean="0"/>
              <a:t>Fractured Decision Making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Split Financial Incentives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Economic Uncertainty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Low Energy Costs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Prescriptive Rebates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Focus on Efficiency</a:t>
            </a: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457200" y="533400"/>
            <a:ext cx="8534400" cy="685800"/>
          </a:xfrm>
          <a:prstGeom prst="rect">
            <a:avLst/>
          </a:prstGeom>
        </p:spPr>
        <p:txBody>
          <a:bodyPr/>
          <a:lstStyle/>
          <a:p>
            <a:pPr marL="227013" marR="0" lvl="0" indent="-227013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>
                <a:tab pos="4973638" algn="l"/>
              </a:tabLst>
              <a:defRPr/>
            </a:pPr>
            <a:r>
              <a:rPr lang="en-US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Barriers to Scale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46420"/>
            <a:ext cx="8229600" cy="2982780"/>
          </a:xfrm>
        </p:spPr>
        <p:txBody>
          <a:bodyPr/>
          <a:lstStyle/>
          <a:p>
            <a:pPr lvl="0">
              <a:buFont typeface="Arial" pitchFamily="34" charset="0"/>
              <a:buChar char="•"/>
            </a:pPr>
            <a:r>
              <a:rPr lang="en-US" dirty="0" smtClean="0"/>
              <a:t>Disclosure Laws in Seattle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Local Government Action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Innovative Utility Programs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Jobs Now Infrastructure Bill</a:t>
            </a: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457200" y="533400"/>
            <a:ext cx="8534400" cy="685800"/>
          </a:xfrm>
          <a:prstGeom prst="rect">
            <a:avLst/>
          </a:prstGeom>
        </p:spPr>
        <p:txBody>
          <a:bodyPr/>
          <a:lstStyle/>
          <a:p>
            <a:pPr marL="227013" marR="0" lvl="0" indent="-227013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>
                <a:tab pos="4973638" algn="l"/>
              </a:tabLst>
              <a:defRPr/>
            </a:pPr>
            <a:r>
              <a:rPr lang="en-US" sz="2800" noProof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Puget Sound: </a:t>
            </a:r>
            <a:r>
              <a:rPr lang="en-US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 </a:t>
            </a:r>
            <a:r>
              <a:rPr lang="en-US" sz="2800" noProof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National Leader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278320"/>
            <a:ext cx="38405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3600" dirty="0" smtClean="0"/>
              <a:t>	</a:t>
            </a:r>
          </a:p>
          <a:p>
            <a:endParaRPr lang="en-US" sz="3600" dirty="0" smtClean="0"/>
          </a:p>
          <a:p>
            <a:endParaRPr lang="en-US" sz="3600" dirty="0" smtClean="0"/>
          </a:p>
          <a:p>
            <a:endParaRPr lang="en-US" sz="3600" dirty="0" smtClean="0"/>
          </a:p>
          <a:p>
            <a:r>
              <a:rPr lang="en-US" sz="3600" dirty="0" smtClean="0"/>
              <a:t>	Thank You</a:t>
            </a:r>
            <a:endParaRPr 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cKinstry Block Master">
  <a:themeElements>
    <a:clrScheme name="McKinstry">
      <a:dk1>
        <a:srgbClr val="FFFFFF"/>
      </a:dk1>
      <a:lt1>
        <a:sysClr val="window" lastClr="FFFFFF"/>
      </a:lt1>
      <a:dk2>
        <a:srgbClr val="FFFFFF"/>
      </a:dk2>
      <a:lt2>
        <a:srgbClr val="FFFFFF"/>
      </a:lt2>
      <a:accent1>
        <a:srgbClr val="0A3F54"/>
      </a:accent1>
      <a:accent2>
        <a:srgbClr val="000000"/>
      </a:accent2>
      <a:accent3>
        <a:srgbClr val="CF6733"/>
      </a:accent3>
      <a:accent4>
        <a:srgbClr val="3F3F3F"/>
      </a:accent4>
      <a:accent5>
        <a:srgbClr val="595959"/>
      </a:accent5>
      <a:accent6>
        <a:srgbClr val="7F7F7F"/>
      </a:accent6>
      <a:hlink>
        <a:srgbClr val="D8D8D8"/>
      </a:hlink>
      <a:folHlink>
        <a:srgbClr val="A5A5A5"/>
      </a:folHlink>
    </a:clrScheme>
    <a:fontScheme name="McKinstry -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ackground with Horizon and Bldg Shadow">
  <a:themeElements>
    <a:clrScheme name="Smart Building">
      <a:dk1>
        <a:srgbClr val="4F6476"/>
      </a:dk1>
      <a:lt1>
        <a:sysClr val="window" lastClr="FFFFFF"/>
      </a:lt1>
      <a:dk2>
        <a:srgbClr val="0A3F54"/>
      </a:dk2>
      <a:lt2>
        <a:srgbClr val="ACC2DF"/>
      </a:lt2>
      <a:accent1>
        <a:srgbClr val="D0DBEC"/>
      </a:accent1>
      <a:accent2>
        <a:srgbClr val="E9EDF5"/>
      </a:accent2>
      <a:accent3>
        <a:srgbClr val="CF6733"/>
      </a:accent3>
      <a:accent4>
        <a:srgbClr val="DD9570"/>
      </a:accent4>
      <a:accent5>
        <a:srgbClr val="9A963C"/>
      </a:accent5>
      <a:accent6>
        <a:srgbClr val="B3B06D"/>
      </a:accent6>
      <a:hlink>
        <a:srgbClr val="00B2DD"/>
      </a:hlink>
      <a:folHlink>
        <a:srgbClr val="8ED4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ection Header">
  <a:themeElements>
    <a:clrScheme name="Smart Building">
      <a:dk1>
        <a:srgbClr val="4F6476"/>
      </a:dk1>
      <a:lt1>
        <a:sysClr val="window" lastClr="FFFFFF"/>
      </a:lt1>
      <a:dk2>
        <a:srgbClr val="0A3F54"/>
      </a:dk2>
      <a:lt2>
        <a:srgbClr val="ACC2DF"/>
      </a:lt2>
      <a:accent1>
        <a:srgbClr val="D0DBEC"/>
      </a:accent1>
      <a:accent2>
        <a:srgbClr val="E9EDF5"/>
      </a:accent2>
      <a:accent3>
        <a:srgbClr val="CF6733"/>
      </a:accent3>
      <a:accent4>
        <a:srgbClr val="DD9570"/>
      </a:accent4>
      <a:accent5>
        <a:srgbClr val="9A963C"/>
      </a:accent5>
      <a:accent6>
        <a:srgbClr val="B3B06D"/>
      </a:accent6>
      <a:hlink>
        <a:srgbClr val="00B2DD"/>
      </a:hlink>
      <a:folHlink>
        <a:srgbClr val="8ED4ED"/>
      </a:folHlink>
    </a:clrScheme>
    <a:fontScheme name="McKinstry -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Background with Horizon">
  <a:themeElements>
    <a:clrScheme name="Smart Building">
      <a:dk1>
        <a:srgbClr val="4F6476"/>
      </a:dk1>
      <a:lt1>
        <a:sysClr val="window" lastClr="FFFFFF"/>
      </a:lt1>
      <a:dk2>
        <a:srgbClr val="0A3F54"/>
      </a:dk2>
      <a:lt2>
        <a:srgbClr val="ACC2DF"/>
      </a:lt2>
      <a:accent1>
        <a:srgbClr val="D0DBEC"/>
      </a:accent1>
      <a:accent2>
        <a:srgbClr val="E9EDF5"/>
      </a:accent2>
      <a:accent3>
        <a:srgbClr val="CF6733"/>
      </a:accent3>
      <a:accent4>
        <a:srgbClr val="DD9570"/>
      </a:accent4>
      <a:accent5>
        <a:srgbClr val="9A963C"/>
      </a:accent5>
      <a:accent6>
        <a:srgbClr val="B3B06D"/>
      </a:accent6>
      <a:hlink>
        <a:srgbClr val="00B2DD"/>
      </a:hlink>
      <a:folHlink>
        <a:srgbClr val="8ED4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Section Header1">
  <a:themeElements>
    <a:clrScheme name="Smart Building">
      <a:dk1>
        <a:srgbClr val="4F6476"/>
      </a:dk1>
      <a:lt1>
        <a:sysClr val="window" lastClr="FFFFFF"/>
      </a:lt1>
      <a:dk2>
        <a:srgbClr val="0A3F54"/>
      </a:dk2>
      <a:lt2>
        <a:srgbClr val="ACC2DF"/>
      </a:lt2>
      <a:accent1>
        <a:srgbClr val="D0DBEC"/>
      </a:accent1>
      <a:accent2>
        <a:srgbClr val="E9EDF5"/>
      </a:accent2>
      <a:accent3>
        <a:srgbClr val="CF6733"/>
      </a:accent3>
      <a:accent4>
        <a:srgbClr val="DD9570"/>
      </a:accent4>
      <a:accent5>
        <a:srgbClr val="9A963C"/>
      </a:accent5>
      <a:accent6>
        <a:srgbClr val="B3B06D"/>
      </a:accent6>
      <a:hlink>
        <a:srgbClr val="00B2DD"/>
      </a:hlink>
      <a:folHlink>
        <a:srgbClr val="8ED4ED"/>
      </a:folHlink>
    </a:clrScheme>
    <a:fontScheme name="McKinstry -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Section Header2">
  <a:themeElements>
    <a:clrScheme name="Smart Building">
      <a:dk1>
        <a:srgbClr val="4F6476"/>
      </a:dk1>
      <a:lt1>
        <a:sysClr val="window" lastClr="FFFFFF"/>
      </a:lt1>
      <a:dk2>
        <a:srgbClr val="0A3F54"/>
      </a:dk2>
      <a:lt2>
        <a:srgbClr val="ACC2DF"/>
      </a:lt2>
      <a:accent1>
        <a:srgbClr val="D0DBEC"/>
      </a:accent1>
      <a:accent2>
        <a:srgbClr val="E9EDF5"/>
      </a:accent2>
      <a:accent3>
        <a:srgbClr val="CF6733"/>
      </a:accent3>
      <a:accent4>
        <a:srgbClr val="DD9570"/>
      </a:accent4>
      <a:accent5>
        <a:srgbClr val="9A963C"/>
      </a:accent5>
      <a:accent6>
        <a:srgbClr val="B3B06D"/>
      </a:accent6>
      <a:hlink>
        <a:srgbClr val="00B2DD"/>
      </a:hlink>
      <a:folHlink>
        <a:srgbClr val="8ED4ED"/>
      </a:folHlink>
    </a:clrScheme>
    <a:fontScheme name="McKinstry -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6BB2B854C67A4F879EF2E89B170D4D" ma:contentTypeVersion="1" ma:contentTypeDescription="Create a new document." ma:contentTypeScope="" ma:versionID="e034f988dfb47add9514df54a84d07e9">
  <xsd:schema xmlns:xsd="http://www.w3.org/2001/XMLSchema" xmlns:p="http://schemas.microsoft.com/office/2006/metadata/properties" xmlns:ns2="a35251a7-fd29-40c2-b220-9646f308a5d7" targetNamespace="http://schemas.microsoft.com/office/2006/metadata/properties" ma:root="true" ma:fieldsID="4a661bba9f83a72510fbdf9ad68f45e1" ns2:_="">
    <xsd:import namespace="a35251a7-fd29-40c2-b220-9646f308a5d7"/>
    <xsd:element name="properties">
      <xsd:complexType>
        <xsd:sequence>
          <xsd:element name="documentManagement">
            <xsd:complexType>
              <xsd:all>
                <xsd:element ref="ns2:Document_x0020_Owner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a35251a7-fd29-40c2-b220-9646f308a5d7" elementFormDefault="qualified">
    <xsd:import namespace="http://schemas.microsoft.com/office/2006/documentManagement/types"/>
    <xsd:element name="Document_x0020_Owner" ma:index="8" ma:displayName="Document Owner" ma:list="UserInfo" ma:internalName="Document_x0020_Owner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Document_x0020_Owner xmlns="a35251a7-fd29-40c2-b220-9646f308a5d7">
      <UserInfo>
        <DisplayName>Michelle Collyer</DisplayName>
        <AccountId>90</AccountId>
        <AccountType/>
      </UserInfo>
    </Document_x0020_Owner>
  </documentManagement>
</p:properties>
</file>

<file path=customXml/itemProps1.xml><?xml version="1.0" encoding="utf-8"?>
<ds:datastoreItem xmlns:ds="http://schemas.openxmlformats.org/officeDocument/2006/customXml" ds:itemID="{7526E43D-82F7-4E72-92CD-6F7309BF61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3EDD09-548D-42AA-AD2F-5A71645C39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5251a7-fd29-40c2-b220-9646f308a5d7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789E8BA2-A47E-4E9E-A47F-C431615BF7E4}">
  <ds:schemaRefs>
    <ds:schemaRef ds:uri="http://schemas.microsoft.com/office/2006/metadata/properties"/>
    <ds:schemaRef ds:uri="a35251a7-fd29-40c2-b220-9646f308a5d7"/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16587</TotalTime>
  <Words>219</Words>
  <Application>Microsoft Office PowerPoint</Application>
  <PresentationFormat>On-screen Show (4:3)</PresentationFormat>
  <Paragraphs>73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McKinstry Block Master</vt:lpstr>
      <vt:lpstr>Background with Horizon and Bldg Shadow</vt:lpstr>
      <vt:lpstr>1_Section Header</vt:lpstr>
      <vt:lpstr>Background with Horizon</vt:lpstr>
      <vt:lpstr>1_Section Header1</vt:lpstr>
      <vt:lpstr>1_Section Header2</vt:lpstr>
      <vt:lpstr>Briefing for the Regional  Policy Committee  Renewable Energy and Conservation</vt:lpstr>
      <vt:lpstr>Slide 2</vt:lpstr>
      <vt:lpstr>Slide 3</vt:lpstr>
      <vt:lpstr>Slide 4</vt:lpstr>
      <vt:lpstr>Slide 5</vt:lpstr>
      <vt:lpstr>Slide 6</vt:lpstr>
      <vt:lpstr>Market Opportunity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Dark Blue, Graphics Align with McKinstry.com</dc:title>
  <dc:creator>juliet</dc:creator>
  <cp:lastModifiedBy>Rasmussen, Joanne</cp:lastModifiedBy>
  <cp:revision>839</cp:revision>
  <dcterms:created xsi:type="dcterms:W3CDTF">2009-03-24T21:39:01Z</dcterms:created>
  <dcterms:modified xsi:type="dcterms:W3CDTF">2012-03-21T20:36:07Z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0x010100C76BB2B854C67A4F879EF2E89B170D4D</vt:lpwstr>
  </property>
</Properties>
</file>