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5"/>
  </p:notesMasterIdLst>
  <p:sldIdLst>
    <p:sldId id="305" r:id="rId5"/>
    <p:sldId id="312" r:id="rId6"/>
    <p:sldId id="313" r:id="rId7"/>
    <p:sldId id="314" r:id="rId8"/>
    <p:sldId id="284" r:id="rId9"/>
    <p:sldId id="307" r:id="rId10"/>
    <p:sldId id="306" r:id="rId11"/>
    <p:sldId id="308" r:id="rId12"/>
    <p:sldId id="311" r:id="rId13"/>
    <p:sldId id="315"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55825F52-20C1-9E18-EE2C-5DFF45779B48}" name="Rubardt, Aaron" initials="AR" userId="S::Aaron.Rubardt@kingcounty.gov::59552d0c-6479-4dce-b29e-14b3dbde64db" providerId="AD"/>
  <p188:author id="{F8A9B474-FBF0-8B1A-835E-BB307F0CD579}" name="Soohoo, Wendy (EXEC)" initials="WS" userId="S::wsoohoo@kingcounty.gov::8ef48232-cd1b-4d89-844a-f196c3f2eb4d" providerId="AD"/>
  <p188:author id="{53ED5FBC-741D-2902-49FF-B9EEA8B7BD65}" name="Rubardt, Aaron" initials="RA" userId="S::aaron.rubardt@kingcounty.gov::59552d0c-6479-4dce-b29e-14b3dbde64db" providerId="AD"/>
  <p188:author id="{00BDB4E1-B6D0-4E7B-7149-F1BCDD087B2C}" name="Green, Amber" initials="GA" userId="S::amber.green@kingcounty.gov::16c23770-a21f-4a26-9139-fa63ddc70864" providerId="AD"/>
  <p188:author id="{20FF83F1-D87C-6938-AF46-070B5050FF27}" name="Green, Amber" initials="AG" userId="S::Amber.Green@kingcounty.gov::16c23770-a21f-4a26-9139-fa63ddc70864"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AB39651-0463-E54C-C53B-5B2A67276634}" v="7" dt="2026-06-08T13:55:31.001"/>
    <p1510:client id="{753E5968-04FF-501F-E437-42FA498D7A42}" v="57" dt="2026-06-08T18:16:11.268"/>
    <p1510:client id="{861C5F33-9F40-373D-E69C-6AEECA62B9C3}" v="889" dt="2026-06-08T16:47:29.995"/>
    <p1510:client id="{F7093A2E-772C-42E7-5170-0C9248865A95}" v="1" dt="2026-06-08T14:06:56.06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548" y="44"/>
      </p:cViewPr>
      <p:guideLst/>
    </p:cSldViewPr>
  </p:slideViewPr>
  <p:notesTextViewPr>
    <p:cViewPr>
      <p:scale>
        <a:sx n="1" d="1"/>
        <a:sy n="1" d="1"/>
      </p:scale>
      <p:origin x="0" y="0"/>
    </p:cViewPr>
  </p:notesTextViewPr>
  <p:notesViewPr>
    <p:cSldViewPr snapToGrid="0">
      <p:cViewPr>
        <p:scale>
          <a:sx n="1" d="2"/>
          <a:sy n="1" d="2"/>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8/10/relationships/authors" Targe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oohoo, Wendy (EXEC)" userId="8ef48232-cd1b-4d89-844a-f196c3f2eb4d" providerId="ADAL" clId="{958ECB5E-D109-4977-91B1-08C1AF6A2A9B}"/>
    <pc:docChg chg="modSld">
      <pc:chgData name="Soohoo, Wendy (EXEC)" userId="8ef48232-cd1b-4d89-844a-f196c3f2eb4d" providerId="ADAL" clId="{958ECB5E-D109-4977-91B1-08C1AF6A2A9B}" dt="2026-06-09T00:14:35.228" v="25" actId="20577"/>
      <pc:docMkLst>
        <pc:docMk/>
      </pc:docMkLst>
      <pc:sldChg chg="modSp mod">
        <pc:chgData name="Soohoo, Wendy (EXEC)" userId="8ef48232-cd1b-4d89-844a-f196c3f2eb4d" providerId="ADAL" clId="{958ECB5E-D109-4977-91B1-08C1AF6A2A9B}" dt="2026-06-09T00:14:35.228" v="25" actId="20577"/>
        <pc:sldMkLst>
          <pc:docMk/>
          <pc:sldMk cId="3953261609" sldId="306"/>
        </pc:sldMkLst>
        <pc:spChg chg="mod">
          <ac:chgData name="Soohoo, Wendy (EXEC)" userId="8ef48232-cd1b-4d89-844a-f196c3f2eb4d" providerId="ADAL" clId="{958ECB5E-D109-4977-91B1-08C1AF6A2A9B}" dt="2026-06-09T00:14:35.228" v="25" actId="20577"/>
          <ac:spMkLst>
            <pc:docMk/>
            <pc:sldMk cId="3953261609" sldId="306"/>
            <ac:spMk id="3" creationId="{ABEBC456-0F0F-3C2C-7AAF-9B9309BDE07F}"/>
          </ac:spMkLst>
        </pc:spChg>
      </pc:sldChg>
      <pc:sldChg chg="modSp mod">
        <pc:chgData name="Soohoo, Wendy (EXEC)" userId="8ef48232-cd1b-4d89-844a-f196c3f2eb4d" providerId="ADAL" clId="{958ECB5E-D109-4977-91B1-08C1AF6A2A9B}" dt="2026-06-09T00:06:22.883" v="13" actId="20577"/>
        <pc:sldMkLst>
          <pc:docMk/>
          <pc:sldMk cId="1524413434" sldId="315"/>
        </pc:sldMkLst>
        <pc:spChg chg="mod">
          <ac:chgData name="Soohoo, Wendy (EXEC)" userId="8ef48232-cd1b-4d89-844a-f196c3f2eb4d" providerId="ADAL" clId="{958ECB5E-D109-4977-91B1-08C1AF6A2A9B}" dt="2026-06-09T00:06:22.883" v="13" actId="20577"/>
          <ac:spMkLst>
            <pc:docMk/>
            <pc:sldMk cId="1524413434" sldId="315"/>
            <ac:spMk id="3" creationId="{F37941D4-0B55-14A5-7D54-872ED8958416}"/>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2E7C3B7-402A-F944-A270-F06B3F0E2A91}" type="datetimeFigureOut">
              <a:rPr lang="en-US" smtClean="0"/>
              <a:t>6/8/2026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DAEA7DD-C62F-AC45-A3BD-A50695AC63C8}" type="slidenum">
              <a:rPr lang="en-US" smtClean="0"/>
              <a:t>‹#›</a:t>
            </a:fld>
            <a:endParaRPr lang="en-US"/>
          </a:p>
        </p:txBody>
      </p:sp>
    </p:spTree>
    <p:extLst>
      <p:ext uri="{BB962C8B-B14F-4D97-AF65-F5344CB8AC3E}">
        <p14:creationId xmlns:p14="http://schemas.microsoft.com/office/powerpoint/2010/main" val="8021284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t>Hyeok</a:t>
            </a:r>
            <a:endParaRPr lang="en-US"/>
          </a:p>
          <a:p>
            <a:pPr marL="171450" indent="-171450">
              <a:buFont typeface="Calibri,Sans-Serif"/>
              <a:buChar char="-"/>
            </a:pPr>
            <a:r>
              <a:rPr lang="en-US"/>
              <a:t>Introduction</a:t>
            </a:r>
          </a:p>
          <a:p>
            <a:pPr marL="171450" indent="-171450">
              <a:buFont typeface="Calibri,Sans-Serif"/>
              <a:buChar char="-"/>
            </a:pPr>
            <a:r>
              <a:rPr lang="en-US"/>
              <a:t>Context setting</a:t>
            </a:r>
          </a:p>
          <a:p>
            <a:pPr marL="628650" lvl="1" indent="-171450">
              <a:buFont typeface="Calibri,Sans-Serif"/>
              <a:buChar char="-"/>
            </a:pPr>
            <a:r>
              <a:rPr lang="en-US"/>
              <a:t>The Executive - and all of us - are committed to seeing improvement in our region’s homelessness response.</a:t>
            </a:r>
          </a:p>
        </p:txBody>
      </p:sp>
      <p:sp>
        <p:nvSpPr>
          <p:cNvPr id="4" name="Slide Number Placeholder 3"/>
          <p:cNvSpPr>
            <a:spLocks noGrp="1"/>
          </p:cNvSpPr>
          <p:nvPr>
            <p:ph type="sldNum" sz="quarter" idx="5"/>
          </p:nvPr>
        </p:nvSpPr>
        <p:spPr/>
        <p:txBody>
          <a:bodyPr/>
          <a:lstStyle/>
          <a:p>
            <a:fld id="{DDAEA7DD-C62F-AC45-A3BD-A50695AC63C8}" type="slidenum">
              <a:rPr lang="en-US" smtClean="0"/>
              <a:t>1</a:t>
            </a:fld>
            <a:endParaRPr lang="en-US"/>
          </a:p>
        </p:txBody>
      </p:sp>
    </p:spTree>
    <p:extLst>
      <p:ext uri="{BB962C8B-B14F-4D97-AF65-F5344CB8AC3E}">
        <p14:creationId xmlns:p14="http://schemas.microsoft.com/office/powerpoint/2010/main" val="25606353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latin typeface="Calibri"/>
                <a:ea typeface="Calibri"/>
                <a:cs typeface="Calibri"/>
              </a:rPr>
              <a:t>Aaron</a:t>
            </a:r>
          </a:p>
          <a:p>
            <a:pPr marL="171450" indent="-171450">
              <a:buFont typeface="Calibri"/>
              <a:buChar char="-"/>
            </a:pPr>
            <a:r>
              <a:rPr lang="en-US">
                <a:latin typeface="Calibri"/>
                <a:ea typeface="Calibri"/>
                <a:cs typeface="Calibri"/>
              </a:rPr>
              <a:t>Intro</a:t>
            </a:r>
          </a:p>
          <a:p>
            <a:endParaRPr lang="en-US">
              <a:latin typeface="Calibri"/>
              <a:ea typeface="Calibri"/>
              <a:cs typeface="Calibri"/>
            </a:endParaRPr>
          </a:p>
        </p:txBody>
      </p:sp>
      <p:sp>
        <p:nvSpPr>
          <p:cNvPr id="4" name="Slide Number Placeholder 3"/>
          <p:cNvSpPr>
            <a:spLocks noGrp="1"/>
          </p:cNvSpPr>
          <p:nvPr>
            <p:ph type="sldNum" sz="quarter" idx="5"/>
          </p:nvPr>
        </p:nvSpPr>
        <p:spPr/>
        <p:txBody>
          <a:bodyPr/>
          <a:lstStyle/>
          <a:p>
            <a:fld id="{DDAEA7DD-C62F-AC45-A3BD-A50695AC63C8}" type="slidenum">
              <a:rPr lang="en-US" smtClean="0"/>
              <a:t>2</a:t>
            </a:fld>
            <a:endParaRPr lang="en-US"/>
          </a:p>
        </p:txBody>
      </p:sp>
    </p:spTree>
    <p:extLst>
      <p:ext uri="{BB962C8B-B14F-4D97-AF65-F5344CB8AC3E}">
        <p14:creationId xmlns:p14="http://schemas.microsoft.com/office/powerpoint/2010/main" val="35213548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latin typeface="Calibri"/>
                <a:ea typeface="Calibri"/>
                <a:cs typeface="Calibri"/>
              </a:rPr>
              <a:t>Amber</a:t>
            </a:r>
          </a:p>
          <a:p>
            <a:pPr marL="171450" indent="-171450">
              <a:buFont typeface="Calibri"/>
              <a:buChar char="-"/>
            </a:pPr>
            <a:r>
              <a:rPr lang="en-US">
                <a:latin typeface="Calibri"/>
                <a:ea typeface="Calibri"/>
                <a:cs typeface="Calibri"/>
              </a:rPr>
              <a:t>Intro</a:t>
            </a:r>
          </a:p>
          <a:p>
            <a:pPr marL="171450" indent="-171450">
              <a:buFont typeface="Calibri"/>
              <a:buChar char="-"/>
            </a:pPr>
            <a:r>
              <a:rPr lang="en-US">
                <a:latin typeface="Calibri"/>
                <a:ea typeface="Calibri"/>
                <a:cs typeface="Calibri"/>
              </a:rPr>
              <a:t>Following forensic evaluation, the Executive and Mayor jointly responded, requiring KCRHA to:</a:t>
            </a:r>
          </a:p>
          <a:p>
            <a:pPr marL="857250" lvl="1" indent="-228600">
              <a:buAutoNum type="arabicPeriod"/>
            </a:pPr>
            <a:r>
              <a:rPr lang="en-US" b="1">
                <a:latin typeface="Calibri"/>
                <a:ea typeface="Calibri"/>
                <a:cs typeface="Calibri"/>
              </a:rPr>
              <a:t>Address several high-risk findings </a:t>
            </a:r>
            <a:r>
              <a:rPr lang="en-US" b="0">
                <a:latin typeface="Calibri"/>
                <a:ea typeface="Calibri"/>
                <a:cs typeface="Calibri"/>
              </a:rPr>
              <a:t>by </a:t>
            </a:r>
            <a:r>
              <a:rPr lang="en-US" b="0">
                <a:solidFill>
                  <a:srgbClr val="0070C0"/>
                </a:solidFill>
                <a:latin typeface="Calibri"/>
                <a:ea typeface="Calibri"/>
                <a:cs typeface="Calibri"/>
              </a:rPr>
              <a:t>May 8</a:t>
            </a:r>
          </a:p>
          <a:p>
            <a:pPr marL="1085850" lvl="2" indent="0">
              <a:buNone/>
            </a:pPr>
            <a:r>
              <a:rPr lang="en-US" b="0">
                <a:latin typeface="Calibri"/>
                <a:ea typeface="Calibri"/>
                <a:cs typeface="Calibri"/>
              </a:rPr>
              <a:t>a. These include things like a </a:t>
            </a:r>
            <a:r>
              <a:rPr lang="en-US" b="1">
                <a:latin typeface="Calibri"/>
                <a:ea typeface="Calibri"/>
                <a:cs typeface="Calibri"/>
              </a:rPr>
              <a:t>plan for ensuring segregation of duties </a:t>
            </a:r>
            <a:r>
              <a:rPr lang="en-US" b="0">
                <a:latin typeface="Calibri"/>
                <a:ea typeface="Calibri"/>
                <a:cs typeface="Calibri"/>
              </a:rPr>
              <a:t>and the need for </a:t>
            </a:r>
            <a:r>
              <a:rPr lang="en-US" b="1">
                <a:latin typeface="Calibri"/>
                <a:ea typeface="Calibri"/>
                <a:cs typeface="Calibri"/>
              </a:rPr>
              <a:t>tighter controls and/or P&amp;Ps </a:t>
            </a:r>
            <a:r>
              <a:rPr lang="en-US" b="0">
                <a:latin typeface="Calibri"/>
                <a:ea typeface="Calibri"/>
                <a:cs typeface="Calibri"/>
              </a:rPr>
              <a:t>for </a:t>
            </a:r>
            <a:r>
              <a:rPr lang="en-US" b="1">
                <a:latin typeface="Calibri"/>
                <a:ea typeface="Calibri"/>
                <a:cs typeface="Calibri"/>
              </a:rPr>
              <a:t>employee reimbursements</a:t>
            </a:r>
            <a:r>
              <a:rPr lang="en-US" b="0">
                <a:latin typeface="Calibri"/>
                <a:ea typeface="Calibri"/>
                <a:cs typeface="Calibri"/>
              </a:rPr>
              <a:t>, </a:t>
            </a:r>
            <a:r>
              <a:rPr lang="en-US" b="1">
                <a:latin typeface="Calibri"/>
                <a:ea typeface="Calibri"/>
                <a:cs typeface="Calibri"/>
              </a:rPr>
              <a:t>gift cards </a:t>
            </a:r>
            <a:r>
              <a:rPr lang="en-US" b="0">
                <a:latin typeface="Calibri"/>
                <a:ea typeface="Calibri"/>
                <a:cs typeface="Calibri"/>
              </a:rPr>
              <a:t>and </a:t>
            </a:r>
            <a:r>
              <a:rPr lang="en-US" b="1">
                <a:latin typeface="Calibri"/>
                <a:ea typeface="Calibri"/>
                <a:cs typeface="Calibri"/>
              </a:rPr>
              <a:t>purchase cards</a:t>
            </a:r>
            <a:r>
              <a:rPr lang="en-US" b="0">
                <a:latin typeface="Calibri"/>
                <a:ea typeface="Calibri"/>
                <a:cs typeface="Calibri"/>
              </a:rPr>
              <a:t>.</a:t>
            </a:r>
          </a:p>
          <a:p>
            <a:pPr marL="857250" lvl="1" indent="-228600">
              <a:buAutoNum type="arabicPeriod"/>
            </a:pPr>
            <a:r>
              <a:rPr lang="en-US" b="1">
                <a:latin typeface="Calibri"/>
                <a:ea typeface="Calibri"/>
                <a:cs typeface="Calibri"/>
              </a:rPr>
              <a:t>Required KCRHA to address all remaining findings from the forensic evaluation</a:t>
            </a:r>
            <a:r>
              <a:rPr lang="en-US" b="0">
                <a:latin typeface="Calibri"/>
                <a:ea typeface="Calibri"/>
                <a:cs typeface="Calibri"/>
              </a:rPr>
              <a:t> through a </a:t>
            </a:r>
            <a:r>
              <a:rPr lang="en-US" b="1">
                <a:latin typeface="Calibri"/>
                <a:ea typeface="Calibri"/>
                <a:cs typeface="Calibri"/>
              </a:rPr>
              <a:t>written corrective action plan (CAP) </a:t>
            </a:r>
            <a:r>
              <a:rPr lang="en-US" b="0">
                <a:solidFill>
                  <a:schemeClr val="tx1"/>
                </a:solidFill>
                <a:latin typeface="Calibri"/>
                <a:ea typeface="Calibri"/>
                <a:cs typeface="Calibri"/>
              </a:rPr>
              <a:t>by</a:t>
            </a:r>
            <a:r>
              <a:rPr lang="en-US" b="0">
                <a:solidFill>
                  <a:srgbClr val="0070C0"/>
                </a:solidFill>
                <a:latin typeface="Calibri"/>
                <a:ea typeface="Calibri"/>
                <a:cs typeface="Calibri"/>
              </a:rPr>
              <a:t> May 23</a:t>
            </a:r>
          </a:p>
          <a:p>
            <a:pPr marL="171450" lvl="0" indent="0">
              <a:buNone/>
            </a:pPr>
            <a:r>
              <a:rPr lang="en-US" b="1">
                <a:latin typeface="Calibri"/>
                <a:ea typeface="Calibri"/>
                <a:cs typeface="Calibri"/>
              </a:rPr>
              <a:t>- </a:t>
            </a:r>
            <a:r>
              <a:rPr lang="en-US" b="0">
                <a:latin typeface="Calibri"/>
                <a:ea typeface="Calibri"/>
                <a:cs typeface="Calibri"/>
              </a:rPr>
              <a:t>KCRHA was responsive to both the May 8 and May 23 requirements. </a:t>
            </a:r>
            <a:r>
              <a:rPr lang="en-US" b="1">
                <a:latin typeface="Calibri"/>
                <a:ea typeface="Calibri"/>
                <a:cs typeface="Calibri"/>
              </a:rPr>
              <a:t>Their CAP established milestones while indicating their ability to meet the milestones depends on implementation capacity</a:t>
            </a:r>
            <a:r>
              <a:rPr lang="en-US" b="0">
                <a:latin typeface="Calibri"/>
                <a:ea typeface="Calibri"/>
                <a:cs typeface="Calibri"/>
              </a:rPr>
              <a:t>. </a:t>
            </a:r>
            <a:endParaRPr lang="en-US" b="1">
              <a:latin typeface="Calibri"/>
              <a:ea typeface="Calibri"/>
              <a:cs typeface="Calibri"/>
            </a:endParaRPr>
          </a:p>
          <a:p>
            <a:pPr marL="857250" lvl="1" indent="-228600">
              <a:buAutoNum type="arabicPeriod"/>
            </a:pPr>
            <a:endParaRPr lang="en-US">
              <a:highlight>
                <a:srgbClr val="FFFF00"/>
              </a:highlight>
            </a:endParaRPr>
          </a:p>
          <a:p>
            <a:pPr marL="800100" lvl="1" indent="-171450">
              <a:buFont typeface="Calibri"/>
              <a:buChar char="-"/>
            </a:pPr>
            <a:endParaRPr lang="en-US">
              <a:latin typeface="Calibri"/>
              <a:ea typeface="Calibri"/>
              <a:cs typeface="Calibri"/>
            </a:endParaRPr>
          </a:p>
          <a:p>
            <a:pPr marL="171450" indent="-171450">
              <a:buFont typeface="Calibri"/>
              <a:buChar char="-"/>
            </a:pPr>
            <a:endParaRPr lang="en-US">
              <a:latin typeface="Calibri"/>
              <a:ea typeface="Calibri"/>
              <a:cs typeface="Calibri"/>
            </a:endParaRPr>
          </a:p>
          <a:p>
            <a:endParaRPr lang="en-US">
              <a:latin typeface="Calibri"/>
              <a:ea typeface="Calibri"/>
              <a:cs typeface="Calibri"/>
            </a:endParaRPr>
          </a:p>
        </p:txBody>
      </p:sp>
      <p:sp>
        <p:nvSpPr>
          <p:cNvPr id="4" name="Slide Number Placeholder 3"/>
          <p:cNvSpPr>
            <a:spLocks noGrp="1"/>
          </p:cNvSpPr>
          <p:nvPr>
            <p:ph type="sldNum" sz="quarter" idx="5"/>
          </p:nvPr>
        </p:nvSpPr>
        <p:spPr/>
        <p:txBody>
          <a:bodyPr/>
          <a:lstStyle/>
          <a:p>
            <a:fld id="{DDAEA7DD-C62F-AC45-A3BD-A50695AC63C8}" type="slidenum">
              <a:rPr lang="en-US" smtClean="0"/>
              <a:t>3</a:t>
            </a:fld>
            <a:endParaRPr lang="en-US"/>
          </a:p>
        </p:txBody>
      </p:sp>
    </p:spTree>
    <p:extLst>
      <p:ext uri="{BB962C8B-B14F-4D97-AF65-F5344CB8AC3E}">
        <p14:creationId xmlns:p14="http://schemas.microsoft.com/office/powerpoint/2010/main" val="23518471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t>Aaron</a:t>
            </a:r>
          </a:p>
        </p:txBody>
      </p:sp>
      <p:sp>
        <p:nvSpPr>
          <p:cNvPr id="4" name="Slide Number Placeholder 3"/>
          <p:cNvSpPr>
            <a:spLocks noGrp="1"/>
          </p:cNvSpPr>
          <p:nvPr>
            <p:ph type="sldNum" sz="quarter" idx="5"/>
          </p:nvPr>
        </p:nvSpPr>
        <p:spPr/>
        <p:txBody>
          <a:bodyPr/>
          <a:lstStyle/>
          <a:p>
            <a:fld id="{DDAEA7DD-C62F-AC45-A3BD-A50695AC63C8}" type="slidenum">
              <a:rPr lang="en-US" smtClean="0"/>
              <a:t>4</a:t>
            </a:fld>
            <a:endParaRPr lang="en-US"/>
          </a:p>
        </p:txBody>
      </p:sp>
    </p:spTree>
    <p:extLst>
      <p:ext uri="{BB962C8B-B14F-4D97-AF65-F5344CB8AC3E}">
        <p14:creationId xmlns:p14="http://schemas.microsoft.com/office/powerpoint/2010/main" val="31948640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latin typeface="Calibri"/>
                <a:ea typeface="Calibri"/>
                <a:cs typeface="Calibri"/>
              </a:rPr>
              <a:t>Amber</a:t>
            </a:r>
          </a:p>
          <a:p>
            <a:pPr marL="171450" indent="-171450">
              <a:buFont typeface="Calibri"/>
              <a:buChar char="-"/>
            </a:pPr>
            <a:r>
              <a:rPr lang="en-US" b="0">
                <a:latin typeface="Calibri"/>
                <a:ea typeface="Calibri"/>
                <a:cs typeface="Calibri"/>
              </a:rPr>
              <a:t>After the forensic evaluation of KCRHA, King County Council </a:t>
            </a:r>
            <a:r>
              <a:rPr lang="en-US" b="0">
                <a:highlight>
                  <a:srgbClr val="FFFF00"/>
                </a:highlight>
                <a:latin typeface="Calibri"/>
                <a:ea typeface="Calibri"/>
                <a:cs typeface="Calibri"/>
              </a:rPr>
              <a:t>introduced</a:t>
            </a:r>
            <a:r>
              <a:rPr lang="en-US" b="0">
                <a:latin typeface="Calibri"/>
                <a:ea typeface="Calibri"/>
                <a:cs typeface="Calibri"/>
              </a:rPr>
              <a:t> Motion 16970.</a:t>
            </a:r>
          </a:p>
          <a:p>
            <a:pPr marL="171450" indent="-171450">
              <a:buFont typeface="Calibri"/>
              <a:buChar char="-"/>
            </a:pPr>
            <a:r>
              <a:rPr lang="en-US" b="0">
                <a:latin typeface="Calibri"/>
                <a:ea typeface="Calibri"/>
                <a:cs typeface="Calibri"/>
              </a:rPr>
              <a:t>Today, we are presenting on requirements of this motion that are due by June 15</a:t>
            </a:r>
            <a:r>
              <a:rPr lang="en-US" b="0" baseline="30000">
                <a:latin typeface="Calibri"/>
                <a:ea typeface="Calibri"/>
                <a:cs typeface="Calibri"/>
              </a:rPr>
              <a:t>th</a:t>
            </a:r>
            <a:r>
              <a:rPr lang="en-US" b="0">
                <a:latin typeface="Calibri"/>
                <a:ea typeface="Calibri"/>
                <a:cs typeface="Calibri"/>
              </a:rPr>
              <a:t>. These include: </a:t>
            </a:r>
          </a:p>
          <a:p>
            <a:pPr marL="628650" lvl="1" indent="-171450">
              <a:buFont typeface="Calibri"/>
              <a:buChar char="-"/>
            </a:pPr>
            <a:r>
              <a:rPr lang="en-US" b="0">
                <a:latin typeface="Calibri"/>
                <a:ea typeface="Calibri"/>
                <a:cs typeface="Calibri"/>
              </a:rPr>
              <a:t>An assessment of the administrative funding shortfall</a:t>
            </a:r>
          </a:p>
          <a:p>
            <a:pPr marL="628650" lvl="1" indent="-171450">
              <a:buFont typeface="Calibri"/>
              <a:buChar char="-"/>
            </a:pPr>
            <a:r>
              <a:rPr lang="en-US" b="0">
                <a:latin typeface="Calibri"/>
                <a:ea typeface="Calibri"/>
                <a:cs typeface="Calibri"/>
              </a:rPr>
              <a:t>KCRHA’s CAP</a:t>
            </a:r>
          </a:p>
          <a:p>
            <a:pPr marL="628650" lvl="1" indent="-171450">
              <a:buFont typeface="Calibri"/>
              <a:buChar char="-"/>
            </a:pPr>
            <a:r>
              <a:rPr lang="en-US" b="0">
                <a:latin typeface="Calibri"/>
                <a:ea typeface="Calibri"/>
                <a:cs typeface="Calibri"/>
              </a:rPr>
              <a:t>An assessment of KCRHA’s CAP</a:t>
            </a:r>
          </a:p>
          <a:p>
            <a:pPr marL="628650" lvl="1" indent="-171450">
              <a:buFont typeface="Calibri"/>
              <a:buChar char="-"/>
            </a:pPr>
            <a:r>
              <a:rPr lang="en-US" b="0">
                <a:latin typeface="Calibri"/>
                <a:ea typeface="Calibri"/>
                <a:cs typeface="Calibri"/>
              </a:rPr>
              <a:t>Assessment of actions necessary to comply with federal, state and other funding requirements. </a:t>
            </a:r>
          </a:p>
        </p:txBody>
      </p:sp>
      <p:sp>
        <p:nvSpPr>
          <p:cNvPr id="4" name="Slide Number Placeholder 3"/>
          <p:cNvSpPr>
            <a:spLocks noGrp="1"/>
          </p:cNvSpPr>
          <p:nvPr>
            <p:ph type="sldNum" sz="quarter" idx="5"/>
          </p:nvPr>
        </p:nvSpPr>
        <p:spPr/>
        <p:txBody>
          <a:bodyPr/>
          <a:lstStyle/>
          <a:p>
            <a:fld id="{DDAEA7DD-C62F-AC45-A3BD-A50695AC63C8}" type="slidenum">
              <a:rPr lang="en-US" smtClean="0"/>
              <a:t>5</a:t>
            </a:fld>
            <a:endParaRPr lang="en-US"/>
          </a:p>
        </p:txBody>
      </p:sp>
    </p:spTree>
    <p:extLst>
      <p:ext uri="{BB962C8B-B14F-4D97-AF65-F5344CB8AC3E}">
        <p14:creationId xmlns:p14="http://schemas.microsoft.com/office/powerpoint/2010/main" val="35371179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latin typeface="Calibri"/>
                <a:ea typeface="Calibri"/>
                <a:cs typeface="Calibri"/>
              </a:rPr>
              <a:t>Aaron</a:t>
            </a:r>
            <a:endParaRPr lang="en-US">
              <a:latin typeface="Calibri"/>
              <a:ea typeface="Calibri"/>
              <a:cs typeface="Calibri"/>
            </a:endParaRPr>
          </a:p>
        </p:txBody>
      </p:sp>
      <p:sp>
        <p:nvSpPr>
          <p:cNvPr id="4" name="Slide Number Placeholder 3"/>
          <p:cNvSpPr>
            <a:spLocks noGrp="1"/>
          </p:cNvSpPr>
          <p:nvPr>
            <p:ph type="sldNum" sz="quarter" idx="5"/>
          </p:nvPr>
        </p:nvSpPr>
        <p:spPr/>
        <p:txBody>
          <a:bodyPr/>
          <a:lstStyle/>
          <a:p>
            <a:fld id="{DDAEA7DD-C62F-AC45-A3BD-A50695AC63C8}" type="slidenum">
              <a:rPr lang="en-US" smtClean="0"/>
              <a:t>6</a:t>
            </a:fld>
            <a:endParaRPr lang="en-US"/>
          </a:p>
        </p:txBody>
      </p:sp>
    </p:spTree>
    <p:extLst>
      <p:ext uri="{BB962C8B-B14F-4D97-AF65-F5344CB8AC3E}">
        <p14:creationId xmlns:p14="http://schemas.microsoft.com/office/powerpoint/2010/main" val="35639095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latin typeface="Calibri"/>
                <a:ea typeface="Calibri"/>
                <a:cs typeface="Calibri"/>
              </a:rPr>
              <a:t>Aaron</a:t>
            </a:r>
          </a:p>
        </p:txBody>
      </p:sp>
      <p:sp>
        <p:nvSpPr>
          <p:cNvPr id="4" name="Slide Number Placeholder 3"/>
          <p:cNvSpPr>
            <a:spLocks noGrp="1"/>
          </p:cNvSpPr>
          <p:nvPr>
            <p:ph type="sldNum" sz="quarter" idx="5"/>
          </p:nvPr>
        </p:nvSpPr>
        <p:spPr/>
        <p:txBody>
          <a:bodyPr/>
          <a:lstStyle/>
          <a:p>
            <a:fld id="{DDAEA7DD-C62F-AC45-A3BD-A50695AC63C8}" type="slidenum">
              <a:rPr lang="en-US" smtClean="0"/>
              <a:t>7</a:t>
            </a:fld>
            <a:endParaRPr lang="en-US"/>
          </a:p>
        </p:txBody>
      </p:sp>
    </p:spTree>
    <p:extLst>
      <p:ext uri="{BB962C8B-B14F-4D97-AF65-F5344CB8AC3E}">
        <p14:creationId xmlns:p14="http://schemas.microsoft.com/office/powerpoint/2010/main" val="10016752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latin typeface="Calibri"/>
                <a:ea typeface="Calibri"/>
                <a:cs typeface="Calibri"/>
              </a:rPr>
              <a:t>Amber</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b="0">
                <a:latin typeface="Calibri"/>
                <a:ea typeface="Calibri"/>
                <a:cs typeface="Calibri"/>
              </a:rPr>
              <a:t>KCRHA’s CAP response </a:t>
            </a:r>
            <a:r>
              <a:rPr lang="en-US" b="1">
                <a:latin typeface="Calibri"/>
                <a:ea typeface="Calibri"/>
                <a:cs typeface="Calibri"/>
              </a:rPr>
              <a:t>identifies plans </a:t>
            </a:r>
            <a:r>
              <a:rPr lang="en-US" b="0">
                <a:latin typeface="Calibri"/>
                <a:ea typeface="Calibri"/>
                <a:cs typeface="Calibri"/>
              </a:rPr>
              <a:t>to address the items identified in the forensic evaluation. </a:t>
            </a:r>
            <a:r>
              <a:rPr lang="en-US" b="1">
                <a:latin typeface="Calibri"/>
                <a:ea typeface="Calibri"/>
                <a:cs typeface="Calibri"/>
              </a:rPr>
              <a:t>We</a:t>
            </a:r>
            <a:r>
              <a:rPr lang="en-US" b="0">
                <a:latin typeface="Calibri"/>
                <a:ea typeface="Calibri"/>
                <a:cs typeface="Calibri"/>
              </a:rPr>
              <a:t> </a:t>
            </a:r>
            <a:r>
              <a:rPr lang="en-US" b="1">
                <a:latin typeface="Calibri"/>
                <a:ea typeface="Calibri"/>
                <a:cs typeface="Calibri"/>
              </a:rPr>
              <a:t>don’t yet have assurance that the items have been corrected or fully addressed.</a:t>
            </a:r>
          </a:p>
          <a:p>
            <a:pPr marL="171450" indent="-171450">
              <a:buFontTx/>
              <a:buChar char="-"/>
            </a:pPr>
            <a:endParaRPr lang="en-US" b="1">
              <a:latin typeface="Calibri"/>
              <a:ea typeface="Calibri"/>
              <a:cs typeface="Calibri"/>
            </a:endParaRPr>
          </a:p>
          <a:p>
            <a:pPr marL="171450" indent="-171450">
              <a:buFontTx/>
              <a:buChar char="-"/>
            </a:pPr>
            <a:r>
              <a:rPr lang="en-US" b="1">
                <a:latin typeface="Calibri"/>
                <a:ea typeface="Calibri"/>
                <a:cs typeface="Calibri"/>
              </a:rPr>
              <a:t>Today, June 8, City &amp; County provided </a:t>
            </a:r>
            <a:r>
              <a:rPr lang="en-US" b="0">
                <a:latin typeface="Calibri"/>
                <a:ea typeface="Calibri"/>
                <a:cs typeface="Calibri"/>
              </a:rPr>
              <a:t>KCRHA with a </a:t>
            </a:r>
            <a:r>
              <a:rPr lang="en-US" b="1">
                <a:latin typeface="Calibri"/>
                <a:ea typeface="Calibri"/>
                <a:cs typeface="Calibri"/>
              </a:rPr>
              <a:t>joint response </a:t>
            </a:r>
            <a:r>
              <a:rPr lang="en-US" b="0">
                <a:latin typeface="Calibri"/>
                <a:ea typeface="Calibri"/>
                <a:cs typeface="Calibri"/>
              </a:rPr>
              <a:t>to the CAP that they submitted.</a:t>
            </a:r>
          </a:p>
          <a:p>
            <a:pPr marL="171450" indent="-171450">
              <a:buFontTx/>
              <a:buChar char="-"/>
            </a:pPr>
            <a:endParaRPr lang="en-US" b="0">
              <a:latin typeface="Calibri"/>
              <a:ea typeface="Calibri"/>
              <a:cs typeface="Calibri"/>
            </a:endParaRPr>
          </a:p>
          <a:p>
            <a:pPr marL="628650" lvl="1" indent="-171450">
              <a:buFontTx/>
              <a:buChar char="-"/>
            </a:pPr>
            <a:r>
              <a:rPr lang="en-US">
                <a:latin typeface="Calibri"/>
                <a:ea typeface="Calibri"/>
                <a:cs typeface="Calibri"/>
              </a:rPr>
              <a:t>The</a:t>
            </a:r>
            <a:r>
              <a:rPr lang="en-US" b="0">
                <a:latin typeface="Calibri"/>
                <a:ea typeface="Calibri"/>
                <a:cs typeface="Calibri"/>
              </a:rPr>
              <a:t> </a:t>
            </a:r>
            <a:r>
              <a:rPr lang="en-US">
                <a:latin typeface="Calibri"/>
                <a:ea typeface="Calibri"/>
                <a:cs typeface="Calibri"/>
              </a:rPr>
              <a:t>City and County's response requires KCRHA</a:t>
            </a:r>
            <a:r>
              <a:rPr lang="en-US" b="0">
                <a:latin typeface="Calibri"/>
                <a:ea typeface="Calibri"/>
                <a:cs typeface="Calibri"/>
              </a:rPr>
              <a:t> to deliver on specific requirements by:</a:t>
            </a:r>
          </a:p>
          <a:p>
            <a:pPr marL="1085850" lvl="2" indent="-171450">
              <a:buFontTx/>
              <a:buChar char="-"/>
            </a:pPr>
            <a:r>
              <a:rPr lang="en-US" b="0">
                <a:latin typeface="Calibri"/>
                <a:ea typeface="Calibri"/>
                <a:cs typeface="Calibri"/>
              </a:rPr>
              <a:t>End of July</a:t>
            </a:r>
          </a:p>
          <a:p>
            <a:pPr marL="1085850" lvl="2" indent="-171450">
              <a:buFontTx/>
              <a:buChar char="-"/>
            </a:pPr>
            <a:r>
              <a:rPr lang="en-US" b="0">
                <a:latin typeface="Calibri"/>
                <a:ea typeface="Calibri"/>
                <a:cs typeface="Calibri"/>
              </a:rPr>
              <a:t>End of August	</a:t>
            </a:r>
          </a:p>
          <a:p>
            <a:pPr marL="1085850" lvl="2" indent="-171450">
              <a:buFontTx/>
              <a:buChar char="-"/>
            </a:pPr>
            <a:r>
              <a:rPr lang="en-US" b="0">
                <a:latin typeface="Calibri"/>
                <a:ea typeface="Calibri"/>
                <a:cs typeface="Calibri"/>
              </a:rPr>
              <a:t>End of September</a:t>
            </a:r>
          </a:p>
          <a:p>
            <a:pPr marL="1085850" lvl="2" indent="-171450">
              <a:buFontTx/>
              <a:buChar char="-"/>
            </a:pPr>
            <a:r>
              <a:rPr lang="en-US" b="0">
                <a:latin typeface="Calibri"/>
                <a:ea typeface="Calibri"/>
                <a:cs typeface="Calibri"/>
              </a:rPr>
              <a:t>The response also includes ongoing requirements of KCRHA. </a:t>
            </a:r>
          </a:p>
          <a:p>
            <a:pPr marL="1085850" lvl="2" indent="-171450">
              <a:buFontTx/>
              <a:buChar char="-"/>
            </a:pPr>
            <a:endParaRPr lang="en-US" b="0">
              <a:latin typeface="Calibri"/>
              <a:ea typeface="Calibri"/>
              <a:cs typeface="Calibri"/>
            </a:endParaRPr>
          </a:p>
          <a:p>
            <a:pPr marL="1085850" lvl="2" indent="-171450">
              <a:buFontTx/>
              <a:buChar char="-"/>
            </a:pPr>
            <a:endParaRPr lang="en-US" b="0">
              <a:latin typeface="Calibri"/>
              <a:ea typeface="Calibri"/>
              <a:cs typeface="Calibri"/>
            </a:endParaRPr>
          </a:p>
          <a:p>
            <a:pPr marL="171450" indent="-171450">
              <a:buFontTx/>
              <a:buChar char="-"/>
            </a:pPr>
            <a:endParaRPr lang="en-US" b="1">
              <a:latin typeface="Calibri"/>
              <a:ea typeface="Calibri"/>
              <a:cs typeface="Calibri"/>
            </a:endParaRPr>
          </a:p>
          <a:p>
            <a:endParaRPr lang="en-US">
              <a:latin typeface="Calibri"/>
              <a:ea typeface="Calibri"/>
              <a:cs typeface="Calibri"/>
            </a:endParaRPr>
          </a:p>
        </p:txBody>
      </p:sp>
      <p:sp>
        <p:nvSpPr>
          <p:cNvPr id="4" name="Slide Number Placeholder 3"/>
          <p:cNvSpPr>
            <a:spLocks noGrp="1"/>
          </p:cNvSpPr>
          <p:nvPr>
            <p:ph type="sldNum" sz="quarter" idx="5"/>
          </p:nvPr>
        </p:nvSpPr>
        <p:spPr/>
        <p:txBody>
          <a:bodyPr/>
          <a:lstStyle/>
          <a:p>
            <a:fld id="{DDAEA7DD-C62F-AC45-A3BD-A50695AC63C8}" type="slidenum">
              <a:rPr lang="en-US" smtClean="0"/>
              <a:t>8</a:t>
            </a:fld>
            <a:endParaRPr lang="en-US"/>
          </a:p>
        </p:txBody>
      </p:sp>
    </p:spTree>
    <p:extLst>
      <p:ext uri="{BB962C8B-B14F-4D97-AF65-F5344CB8AC3E}">
        <p14:creationId xmlns:p14="http://schemas.microsoft.com/office/powerpoint/2010/main" val="17353731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t>Amber</a:t>
            </a:r>
          </a:p>
          <a:p>
            <a:endParaRPr lang="en-US" b="1"/>
          </a:p>
          <a:p>
            <a:pPr marL="171450" indent="-171450">
              <a:buFontTx/>
              <a:buChar char="-"/>
            </a:pPr>
            <a:r>
              <a:rPr lang="en-US" b="0"/>
              <a:t>County and City are aligned on the need to stabilize and support KCHRA. Immediate </a:t>
            </a:r>
            <a:r>
              <a:rPr lang="en-US"/>
              <a:t>next steps include:</a:t>
            </a:r>
            <a:endParaRPr lang="en-US" b="0"/>
          </a:p>
          <a:p>
            <a:pPr marL="171450" indent="-171450">
              <a:buFontTx/>
              <a:buChar char="-"/>
            </a:pPr>
            <a:r>
              <a:rPr lang="en-US" b="0"/>
              <a:t>Partnering to quickly execute a contract with an external financial consultant to embed at KCRHA. The consultant will: </a:t>
            </a:r>
          </a:p>
          <a:p>
            <a:pPr marL="628650" lvl="1" indent="-171450">
              <a:buFontTx/>
              <a:buChar char="-"/>
            </a:pPr>
            <a:r>
              <a:rPr lang="en-US" b="0"/>
              <a:t>Help address the items identified in the forensic evaluation,</a:t>
            </a:r>
            <a:r>
              <a:rPr lang="en-US"/>
              <a:t> including</a:t>
            </a:r>
            <a:endParaRPr lang="en-US" b="0"/>
          </a:p>
          <a:p>
            <a:pPr marL="628650" lvl="1" indent="-171450">
              <a:buFontTx/>
              <a:buChar char="-"/>
            </a:pPr>
            <a:r>
              <a:rPr lang="en-US"/>
              <a:t>Advancing the corrective action items</a:t>
            </a:r>
            <a:r>
              <a:rPr lang="en-US" b="0"/>
              <a:t> to closure</a:t>
            </a:r>
          </a:p>
          <a:p>
            <a:pPr marL="171450" indent="-171450">
              <a:buFontTx/>
              <a:buChar char="-"/>
            </a:pPr>
            <a:r>
              <a:rPr lang="en-US" b="0"/>
              <a:t>Additionally, the consultant will provide twice a month</a:t>
            </a:r>
            <a:r>
              <a:rPr lang="en-US"/>
              <a:t> status briefings</a:t>
            </a:r>
            <a:r>
              <a:rPr lang="en-US" b="0"/>
              <a:t> to county and city leads</a:t>
            </a:r>
          </a:p>
          <a:p>
            <a:pPr marL="171450" lvl="0" indent="-171450">
              <a:buFontTx/>
              <a:buChar char="-"/>
            </a:pPr>
            <a:endParaRPr lang="en-US" b="0"/>
          </a:p>
          <a:p>
            <a:pPr marL="171450" lvl="0" indent="-171450">
              <a:buFontTx/>
              <a:buChar char="-"/>
            </a:pPr>
            <a:endParaRPr lang="en-US" b="0"/>
          </a:p>
          <a:p>
            <a:pPr marL="171450" indent="-171450">
              <a:buFontTx/>
              <a:buChar char="-"/>
            </a:pPr>
            <a:endParaRPr lang="en-US" b="0"/>
          </a:p>
          <a:p>
            <a:endParaRPr lang="en-US" b="0"/>
          </a:p>
        </p:txBody>
      </p:sp>
      <p:sp>
        <p:nvSpPr>
          <p:cNvPr id="4" name="Slide Number Placeholder 3"/>
          <p:cNvSpPr>
            <a:spLocks noGrp="1"/>
          </p:cNvSpPr>
          <p:nvPr>
            <p:ph type="sldNum" sz="quarter" idx="5"/>
          </p:nvPr>
        </p:nvSpPr>
        <p:spPr/>
        <p:txBody>
          <a:bodyPr/>
          <a:lstStyle/>
          <a:p>
            <a:fld id="{DDAEA7DD-C62F-AC45-A3BD-A50695AC63C8}" type="slidenum">
              <a:rPr lang="en-US" smtClean="0"/>
              <a:t>9</a:t>
            </a:fld>
            <a:endParaRPr lang="en-US"/>
          </a:p>
        </p:txBody>
      </p:sp>
    </p:spTree>
    <p:extLst>
      <p:ext uri="{BB962C8B-B14F-4D97-AF65-F5344CB8AC3E}">
        <p14:creationId xmlns:p14="http://schemas.microsoft.com/office/powerpoint/2010/main" val="38685638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t>Hyeok</a:t>
            </a:r>
          </a:p>
          <a:p>
            <a:r>
              <a:rPr lang="en-US"/>
              <a:t> </a:t>
            </a:r>
          </a:p>
          <a:p>
            <a:pPr marL="171450" indent="-171450">
              <a:buFont typeface="Arial"/>
              <a:buChar char="•"/>
            </a:pPr>
            <a:r>
              <a:rPr lang="en-US"/>
              <a:t>The Executive and Department of Community and Human Services (DCHS) are in strong coordination with Mayor Wilson and the City of Seattle’s and Human Services Department (HSD). And together with the City of Seattle, we are in good communication with Dr. Kinnison and her team at KCRHA as well. </a:t>
            </a:r>
          </a:p>
          <a:p>
            <a:pPr marL="171450" indent="-171450">
              <a:buFont typeface="Arial"/>
              <a:buChar char="•"/>
            </a:pPr>
            <a:r>
              <a:rPr lang="en-US"/>
              <a:t>We will work closely with KCRHA to both support and hold them accountable for taking specific and immediate steps to implement the actions they’ve identified in their corrective action plan as well as address the shortcomings identified in Clark Nuber’s assessment of their CAP.</a:t>
            </a:r>
          </a:p>
          <a:p>
            <a:pPr marL="171450" indent="-171450">
              <a:buFont typeface="Arial"/>
              <a:buChar char="•"/>
            </a:pPr>
            <a:r>
              <a:rPr lang="en-US"/>
              <a:t>Over the next few months, we will continue the strong collaboration with the Mayor’s Office and KCRHA to come back to the County Council by Aug 1</a:t>
            </a:r>
            <a:r>
              <a:rPr lang="en-US" baseline="30000"/>
              <a:t>st</a:t>
            </a:r>
            <a:r>
              <a:rPr lang="en-US"/>
              <a:t> with the information requested, including a recommended decision-making framework for the future of KCRHA.</a:t>
            </a:r>
          </a:p>
          <a:p>
            <a:endParaRPr lang="en-US" b="1"/>
          </a:p>
        </p:txBody>
      </p:sp>
      <p:sp>
        <p:nvSpPr>
          <p:cNvPr id="4" name="Slide Number Placeholder 3"/>
          <p:cNvSpPr>
            <a:spLocks noGrp="1"/>
          </p:cNvSpPr>
          <p:nvPr>
            <p:ph type="sldNum" sz="quarter" idx="5"/>
          </p:nvPr>
        </p:nvSpPr>
        <p:spPr/>
        <p:txBody>
          <a:bodyPr/>
          <a:lstStyle/>
          <a:p>
            <a:fld id="{DDAEA7DD-C62F-AC45-A3BD-A50695AC63C8}" type="slidenum">
              <a:rPr lang="en-US" smtClean="0"/>
              <a:t>10</a:t>
            </a:fld>
            <a:endParaRPr lang="en-US"/>
          </a:p>
        </p:txBody>
      </p:sp>
    </p:spTree>
    <p:extLst>
      <p:ext uri="{BB962C8B-B14F-4D97-AF65-F5344CB8AC3E}">
        <p14:creationId xmlns:p14="http://schemas.microsoft.com/office/powerpoint/2010/main" val="416213812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 Image">
    <p:bg>
      <p:bgPr>
        <a:solidFill>
          <a:schemeClr val="bg1">
            <a:alpha val="0"/>
          </a:schemeClr>
        </a:solidFill>
        <a:effectLst/>
      </p:bgPr>
    </p:bg>
    <p:spTree>
      <p:nvGrpSpPr>
        <p:cNvPr id="1" name=""/>
        <p:cNvGrpSpPr/>
        <p:nvPr/>
      </p:nvGrpSpPr>
      <p:grpSpPr>
        <a:xfrm>
          <a:off x="0" y="0"/>
          <a:ext cx="0" cy="0"/>
          <a:chOff x="0" y="0"/>
          <a:chExt cx="0" cy="0"/>
        </a:xfrm>
      </p:grpSpPr>
      <p:sp>
        <p:nvSpPr>
          <p:cNvPr id="6" name="Picture Background">
            <a:extLst>
              <a:ext uri="{FF2B5EF4-FFF2-40B4-BE49-F238E27FC236}">
                <a16:creationId xmlns:a16="http://schemas.microsoft.com/office/drawing/2014/main" id="{5FEE86B5-5CAB-B8F0-101E-05F8B64465D8}"/>
              </a:ext>
            </a:extLst>
          </p:cNvPr>
          <p:cNvSpPr>
            <a:spLocks noGrp="1"/>
          </p:cNvSpPr>
          <p:nvPr>
            <p:ph type="pic" sz="quarter" idx="11"/>
          </p:nvPr>
        </p:nvSpPr>
        <p:spPr>
          <a:xfrm>
            <a:off x="-5884" y="0"/>
            <a:ext cx="12197884" cy="6858000"/>
          </a:xfrm>
        </p:spPr>
        <p:txBody>
          <a:bodyPr lIns="0" tIns="0" rIns="0" bIns="0"/>
          <a:lstStyle/>
          <a:p>
            <a:r>
              <a:rPr lang="en-US"/>
              <a:t>Click icon to add picture</a:t>
            </a:r>
          </a:p>
        </p:txBody>
      </p:sp>
      <p:sp>
        <p:nvSpPr>
          <p:cNvPr id="5" name="Rectangle Bottom">
            <a:extLst>
              <a:ext uri="{FF2B5EF4-FFF2-40B4-BE49-F238E27FC236}">
                <a16:creationId xmlns:a16="http://schemas.microsoft.com/office/drawing/2014/main" id="{39B0978A-2EB1-219C-F21A-6B07BFF30D6E}"/>
              </a:ext>
              <a:ext uri="{C183D7F6-B498-43B3-948B-1728B52AA6E4}">
                <adec:decorative xmlns:adec="http://schemas.microsoft.com/office/drawing/2017/decorative" val="1"/>
              </a:ext>
            </a:extLst>
          </p:cNvPr>
          <p:cNvSpPr/>
          <p:nvPr userDrawn="1"/>
        </p:nvSpPr>
        <p:spPr>
          <a:xfrm>
            <a:off x="1" y="6583680"/>
            <a:ext cx="12191999" cy="274320"/>
          </a:xfrm>
          <a:prstGeom prst="rect">
            <a:avLst/>
          </a:prstGeom>
          <a:solidFill>
            <a:schemeClr val="accent2"/>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accent1"/>
              </a:solidFill>
            </a:endParaRPr>
          </a:p>
        </p:txBody>
      </p:sp>
      <p:sp>
        <p:nvSpPr>
          <p:cNvPr id="2" name="Title">
            <a:extLst>
              <a:ext uri="{FF2B5EF4-FFF2-40B4-BE49-F238E27FC236}">
                <a16:creationId xmlns:a16="http://schemas.microsoft.com/office/drawing/2014/main" id="{07031311-7491-FCDB-407A-E6315A6BC519}"/>
              </a:ext>
            </a:extLst>
          </p:cNvPr>
          <p:cNvSpPr>
            <a:spLocks noGrp="1"/>
          </p:cNvSpPr>
          <p:nvPr>
            <p:ph type="ctrTitle" hasCustomPrompt="1"/>
          </p:nvPr>
        </p:nvSpPr>
        <p:spPr>
          <a:xfrm>
            <a:off x="-5884" y="3757806"/>
            <a:ext cx="12208530" cy="1558520"/>
          </a:xfrm>
          <a:prstGeom prst="rect">
            <a:avLst/>
          </a:prstGeom>
          <a:solidFill>
            <a:schemeClr val="accent1">
              <a:alpha val="75000"/>
            </a:schemeClr>
          </a:solidFill>
        </p:spPr>
        <p:txBody>
          <a:bodyPr lIns="0" rIns="0" anchor="b">
            <a:normAutofit/>
          </a:bodyPr>
          <a:lstStyle>
            <a:lvl1pPr marL="11113" indent="0" algn="ctr" rtl="0">
              <a:tabLst/>
              <a:defRPr sz="5400">
                <a:solidFill>
                  <a:schemeClr val="bg1"/>
                </a:solidFill>
                <a:latin typeface="+mj-lt"/>
              </a:defRPr>
            </a:lvl1pPr>
          </a:lstStyle>
          <a:p>
            <a:r>
              <a:rPr lang="en-US"/>
              <a:t>Click to Edit Presentation Title</a:t>
            </a:r>
          </a:p>
        </p:txBody>
      </p:sp>
      <p:sp>
        <p:nvSpPr>
          <p:cNvPr id="8" name="Subtitle">
            <a:extLst>
              <a:ext uri="{FF2B5EF4-FFF2-40B4-BE49-F238E27FC236}">
                <a16:creationId xmlns:a16="http://schemas.microsoft.com/office/drawing/2014/main" id="{786CCEEF-6F5D-5CC5-C3ED-3082FB51B311}"/>
              </a:ext>
            </a:extLst>
          </p:cNvPr>
          <p:cNvSpPr>
            <a:spLocks noGrp="1"/>
          </p:cNvSpPr>
          <p:nvPr>
            <p:ph type="body" sz="quarter" idx="10" hasCustomPrompt="1"/>
          </p:nvPr>
        </p:nvSpPr>
        <p:spPr>
          <a:xfrm>
            <a:off x="-5885" y="5313177"/>
            <a:ext cx="12208529" cy="504825"/>
          </a:xfrm>
          <a:solidFill>
            <a:schemeClr val="accent1">
              <a:alpha val="75275"/>
            </a:schemeClr>
          </a:solidFill>
        </p:spPr>
        <p:txBody>
          <a:bodyPr lIns="0" rIns="0">
            <a:noAutofit/>
          </a:bodyPr>
          <a:lstStyle>
            <a:lvl1pPr marL="9525" indent="0" algn="ctr">
              <a:buFontTx/>
              <a:buNone/>
              <a:defRPr sz="2800">
                <a:solidFill>
                  <a:schemeClr val="bg1"/>
                </a:solidFill>
              </a:defRPr>
            </a:lvl1pPr>
            <a:lvl2pPr algn="ctr">
              <a:defRPr>
                <a:solidFill>
                  <a:schemeClr val="bg1"/>
                </a:solidFill>
              </a:defRPr>
            </a:lvl2pPr>
            <a:lvl3pPr algn="ctr">
              <a:defRPr>
                <a:solidFill>
                  <a:schemeClr val="bg1"/>
                </a:solidFill>
              </a:defRPr>
            </a:lvl3pPr>
            <a:lvl4pPr algn="ctr">
              <a:defRPr>
                <a:solidFill>
                  <a:schemeClr val="bg1"/>
                </a:solidFill>
              </a:defRPr>
            </a:lvl4pPr>
            <a:lvl5pPr algn="ctr">
              <a:defRPr>
                <a:solidFill>
                  <a:schemeClr val="bg1"/>
                </a:solidFill>
              </a:defRPr>
            </a:lvl5pPr>
          </a:lstStyle>
          <a:p>
            <a:pPr lvl="0"/>
            <a:r>
              <a:rPr lang="en-US"/>
              <a:t>Click to edit subtitle</a:t>
            </a:r>
          </a:p>
        </p:txBody>
      </p:sp>
      <p:sp>
        <p:nvSpPr>
          <p:cNvPr id="7" name="Slide Number">
            <a:extLst>
              <a:ext uri="{FF2B5EF4-FFF2-40B4-BE49-F238E27FC236}">
                <a16:creationId xmlns:a16="http://schemas.microsoft.com/office/drawing/2014/main" id="{DD6AB0EB-C515-74CD-9F01-FC4722862F65}"/>
              </a:ext>
            </a:extLst>
          </p:cNvPr>
          <p:cNvSpPr>
            <a:spLocks noGrp="1"/>
          </p:cNvSpPr>
          <p:nvPr>
            <p:ph type="sldNum" sz="quarter" idx="4"/>
          </p:nvPr>
        </p:nvSpPr>
        <p:spPr>
          <a:xfrm>
            <a:off x="519768" y="6536087"/>
            <a:ext cx="1373820" cy="365125"/>
          </a:xfrm>
          <a:prstGeom prst="rect">
            <a:avLst/>
          </a:prstGeom>
        </p:spPr>
        <p:txBody>
          <a:bodyPr vert="horz" lIns="91440" tIns="45720" rIns="91440" bIns="45720" rtlCol="0" anchor="ctr"/>
          <a:lstStyle>
            <a:lvl1pPr algn="l">
              <a:defRPr sz="1200">
                <a:solidFill>
                  <a:schemeClr val="bg1"/>
                </a:solidFill>
              </a:defRPr>
            </a:lvl1pPr>
          </a:lstStyle>
          <a:p>
            <a:fld id="{5FDABB1A-455D-6441-85C3-B72C9945D671}" type="slidenum">
              <a:rPr lang="en-US" smtClean="0"/>
              <a:pPr/>
              <a:t>‹#›</a:t>
            </a:fld>
            <a:endParaRPr lang="en-US"/>
          </a:p>
        </p:txBody>
      </p:sp>
      <p:pic>
        <p:nvPicPr>
          <p:cNvPr id="9" name="Picture Logo" descr="King County Council logo.">
            <a:extLst>
              <a:ext uri="{FF2B5EF4-FFF2-40B4-BE49-F238E27FC236}">
                <a16:creationId xmlns:a16="http://schemas.microsoft.com/office/drawing/2014/main" id="{72CC67DE-8E37-749F-4CF6-E9ACE7DE9A8D}"/>
              </a:ext>
            </a:extLst>
          </p:cNvPr>
          <p:cNvPicPr>
            <a:picLocks noChangeAspect="1"/>
          </p:cNvPicPr>
          <p:nvPr userDrawn="1"/>
        </p:nvPicPr>
        <p:blipFill>
          <a:blip r:embed="rId2"/>
          <a:stretch>
            <a:fillRect/>
          </a:stretch>
        </p:blipFill>
        <p:spPr>
          <a:xfrm>
            <a:off x="9436100" y="6118953"/>
            <a:ext cx="2330115" cy="412907"/>
          </a:xfrm>
          <a:prstGeom prst="rect">
            <a:avLst/>
          </a:prstGeom>
        </p:spPr>
      </p:pic>
    </p:spTree>
    <p:extLst>
      <p:ext uri="{BB962C8B-B14F-4D97-AF65-F5344CB8AC3E}">
        <p14:creationId xmlns:p14="http://schemas.microsoft.com/office/powerpoint/2010/main" val="845622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 Solid Background">
    <p:bg>
      <p:bgPr>
        <a:solidFill>
          <a:schemeClr val="accent1"/>
        </a:solidFill>
        <a:effectLst/>
      </p:bgPr>
    </p:bg>
    <p:spTree>
      <p:nvGrpSpPr>
        <p:cNvPr id="1" name=""/>
        <p:cNvGrpSpPr/>
        <p:nvPr/>
      </p:nvGrpSpPr>
      <p:grpSpPr>
        <a:xfrm>
          <a:off x="0" y="0"/>
          <a:ext cx="0" cy="0"/>
          <a:chOff x="0" y="0"/>
          <a:chExt cx="0" cy="0"/>
        </a:xfrm>
      </p:grpSpPr>
      <p:sp>
        <p:nvSpPr>
          <p:cNvPr id="18" name="Rectangle Bottom">
            <a:extLst>
              <a:ext uri="{FF2B5EF4-FFF2-40B4-BE49-F238E27FC236}">
                <a16:creationId xmlns:a16="http://schemas.microsoft.com/office/drawing/2014/main" id="{9DFF3B73-83B1-0657-B42D-BDA1848783FD}"/>
              </a:ext>
              <a:ext uri="{C183D7F6-B498-43B3-948B-1728B52AA6E4}">
                <adec:decorative xmlns:adec="http://schemas.microsoft.com/office/drawing/2017/decorative" val="1"/>
              </a:ext>
            </a:extLst>
          </p:cNvPr>
          <p:cNvSpPr/>
          <p:nvPr userDrawn="1"/>
        </p:nvSpPr>
        <p:spPr>
          <a:xfrm>
            <a:off x="1" y="6616377"/>
            <a:ext cx="12191999" cy="274320"/>
          </a:xfrm>
          <a:prstGeom prst="rect">
            <a:avLst/>
          </a:prstGeom>
          <a:solidFill>
            <a:schemeClr val="accent2"/>
          </a:solidFill>
          <a:ln>
            <a:noFill/>
          </a:ln>
        </p:spPr>
        <p:style>
          <a:lnRef idx="2">
            <a:schemeClr val="dk1">
              <a:shade val="50000"/>
            </a:schemeClr>
          </a:lnRef>
          <a:fillRef idx="1">
            <a:schemeClr val="dk1"/>
          </a:fillRef>
          <a:effectRef idx="0">
            <a:schemeClr val="dk1"/>
          </a:effectRef>
          <a:fontRef idx="minor">
            <a:schemeClr val="lt1"/>
          </a:fontRef>
        </p:style>
        <p:txBody>
          <a:bodyPr lIns="0" rIns="0" rtlCol="0" anchor="ctr"/>
          <a:lstStyle/>
          <a:p>
            <a:pPr algn="ctr"/>
            <a:endParaRPr lang="en-US">
              <a:solidFill>
                <a:schemeClr val="accent1"/>
              </a:solidFill>
            </a:endParaRPr>
          </a:p>
        </p:txBody>
      </p:sp>
      <p:sp>
        <p:nvSpPr>
          <p:cNvPr id="26" name="Title">
            <a:extLst>
              <a:ext uri="{FF2B5EF4-FFF2-40B4-BE49-F238E27FC236}">
                <a16:creationId xmlns:a16="http://schemas.microsoft.com/office/drawing/2014/main" id="{46E87D60-558C-633C-707F-4AAE383AB22C}"/>
              </a:ext>
            </a:extLst>
          </p:cNvPr>
          <p:cNvSpPr>
            <a:spLocks noGrp="1"/>
          </p:cNvSpPr>
          <p:nvPr>
            <p:ph type="ctrTitle" hasCustomPrompt="1"/>
          </p:nvPr>
        </p:nvSpPr>
        <p:spPr>
          <a:xfrm>
            <a:off x="0" y="1661146"/>
            <a:ext cx="12192000" cy="1686508"/>
          </a:xfrm>
          <a:prstGeom prst="rect">
            <a:avLst/>
          </a:prstGeom>
          <a:solidFill>
            <a:schemeClr val="accent1">
              <a:alpha val="75370"/>
            </a:schemeClr>
          </a:solidFill>
        </p:spPr>
        <p:txBody>
          <a:bodyPr anchor="b">
            <a:normAutofit/>
          </a:bodyPr>
          <a:lstStyle>
            <a:lvl1pPr marL="11113" indent="0" algn="ctr" rtl="0">
              <a:tabLst/>
              <a:defRPr sz="5400">
                <a:solidFill>
                  <a:schemeClr val="bg1"/>
                </a:solidFill>
                <a:latin typeface="+mj-lt"/>
              </a:defRPr>
            </a:lvl1pPr>
          </a:lstStyle>
          <a:p>
            <a:r>
              <a:rPr lang="en-US"/>
              <a:t>Click to Edit Presentation Title</a:t>
            </a:r>
          </a:p>
        </p:txBody>
      </p:sp>
      <p:sp>
        <p:nvSpPr>
          <p:cNvPr id="4" name="Subtitle">
            <a:extLst>
              <a:ext uri="{FF2B5EF4-FFF2-40B4-BE49-F238E27FC236}">
                <a16:creationId xmlns:a16="http://schemas.microsoft.com/office/drawing/2014/main" id="{7A0E5E41-1DA3-2EA9-9E5A-6449514F73AD}"/>
              </a:ext>
            </a:extLst>
          </p:cNvPr>
          <p:cNvSpPr>
            <a:spLocks noGrp="1"/>
          </p:cNvSpPr>
          <p:nvPr>
            <p:ph type="body" sz="quarter" idx="10" hasCustomPrompt="1"/>
          </p:nvPr>
        </p:nvSpPr>
        <p:spPr>
          <a:xfrm>
            <a:off x="0" y="3347363"/>
            <a:ext cx="12192000" cy="617537"/>
          </a:xfrm>
        </p:spPr>
        <p:txBody>
          <a:bodyPr>
            <a:normAutofit/>
          </a:bodyPr>
          <a:lstStyle>
            <a:lvl1pPr marL="9525" indent="0" algn="ctr">
              <a:buFontTx/>
              <a:buNone/>
              <a:defRPr sz="2800">
                <a:solidFill>
                  <a:schemeClr val="bg1"/>
                </a:solidFill>
              </a:defRPr>
            </a:lvl1pPr>
          </a:lstStyle>
          <a:p>
            <a:pPr lvl="0"/>
            <a:r>
              <a:rPr lang="en-US"/>
              <a:t>Click to edit subtitle</a:t>
            </a:r>
          </a:p>
        </p:txBody>
      </p:sp>
      <p:sp>
        <p:nvSpPr>
          <p:cNvPr id="19" name="Slide Number">
            <a:extLst>
              <a:ext uri="{FF2B5EF4-FFF2-40B4-BE49-F238E27FC236}">
                <a16:creationId xmlns:a16="http://schemas.microsoft.com/office/drawing/2014/main" id="{FADA3DD6-75BE-BD2F-AE3A-44D14B80E592}"/>
              </a:ext>
            </a:extLst>
          </p:cNvPr>
          <p:cNvSpPr>
            <a:spLocks noGrp="1"/>
          </p:cNvSpPr>
          <p:nvPr>
            <p:ph type="sldNum" sz="quarter" idx="4"/>
          </p:nvPr>
        </p:nvSpPr>
        <p:spPr>
          <a:xfrm>
            <a:off x="699370" y="6536087"/>
            <a:ext cx="1373820" cy="365125"/>
          </a:xfrm>
          <a:prstGeom prst="rect">
            <a:avLst/>
          </a:prstGeom>
        </p:spPr>
        <p:txBody>
          <a:bodyPr vert="horz" lIns="91440" tIns="45720" rIns="91440" bIns="45720" rtlCol="0" anchor="ctr"/>
          <a:lstStyle>
            <a:lvl1pPr algn="l">
              <a:defRPr sz="1200">
                <a:solidFill>
                  <a:schemeClr val="bg1"/>
                </a:solidFill>
              </a:defRPr>
            </a:lvl1pPr>
          </a:lstStyle>
          <a:p>
            <a:fld id="{5FDABB1A-455D-6441-85C3-B72C9945D671}" type="slidenum">
              <a:rPr lang="en-US" smtClean="0"/>
              <a:pPr/>
              <a:t>‹#›</a:t>
            </a:fld>
            <a:endParaRPr lang="en-US"/>
          </a:p>
        </p:txBody>
      </p:sp>
      <p:pic>
        <p:nvPicPr>
          <p:cNvPr id="29" name="Picture Logo" descr="King County Council logo.">
            <a:extLst>
              <a:ext uri="{FF2B5EF4-FFF2-40B4-BE49-F238E27FC236}">
                <a16:creationId xmlns:a16="http://schemas.microsoft.com/office/drawing/2014/main" id="{C808853F-C6D8-8A6A-E83C-9504E7CE3B30}"/>
              </a:ext>
            </a:extLst>
          </p:cNvPr>
          <p:cNvPicPr>
            <a:picLocks noChangeAspect="1"/>
          </p:cNvPicPr>
          <p:nvPr userDrawn="1"/>
        </p:nvPicPr>
        <p:blipFill>
          <a:blip r:embed="rId2"/>
          <a:stretch>
            <a:fillRect/>
          </a:stretch>
        </p:blipFill>
        <p:spPr>
          <a:xfrm>
            <a:off x="9436100" y="6118953"/>
            <a:ext cx="2330115" cy="412907"/>
          </a:xfrm>
          <a:prstGeom prst="rect">
            <a:avLst/>
          </a:prstGeom>
        </p:spPr>
      </p:pic>
    </p:spTree>
    <p:extLst>
      <p:ext uri="{BB962C8B-B14F-4D97-AF65-F5344CB8AC3E}">
        <p14:creationId xmlns:p14="http://schemas.microsoft.com/office/powerpoint/2010/main" val="316114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Overview">
    <p:spTree>
      <p:nvGrpSpPr>
        <p:cNvPr id="1" name=""/>
        <p:cNvGrpSpPr/>
        <p:nvPr/>
      </p:nvGrpSpPr>
      <p:grpSpPr>
        <a:xfrm>
          <a:off x="0" y="0"/>
          <a:ext cx="0" cy="0"/>
          <a:chOff x="0" y="0"/>
          <a:chExt cx="0" cy="0"/>
        </a:xfrm>
      </p:grpSpPr>
      <p:sp>
        <p:nvSpPr>
          <p:cNvPr id="6" name="Rectangle">
            <a:extLst>
              <a:ext uri="{FF2B5EF4-FFF2-40B4-BE49-F238E27FC236}">
                <a16:creationId xmlns:a16="http://schemas.microsoft.com/office/drawing/2014/main" id="{5A741C36-8AE4-74BD-688A-5538C8D869DD}"/>
              </a:ext>
              <a:ext uri="{C183D7F6-B498-43B3-948B-1728B52AA6E4}">
                <adec:decorative xmlns:adec="http://schemas.microsoft.com/office/drawing/2017/decorative" val="1"/>
              </a:ext>
            </a:extLst>
          </p:cNvPr>
          <p:cNvSpPr/>
          <p:nvPr userDrawn="1"/>
        </p:nvSpPr>
        <p:spPr>
          <a:xfrm>
            <a:off x="0" y="0"/>
            <a:ext cx="57531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a:extLst>
              <a:ext uri="{FF2B5EF4-FFF2-40B4-BE49-F238E27FC236}">
                <a16:creationId xmlns:a16="http://schemas.microsoft.com/office/drawing/2014/main" id="{BF616308-77A5-D5BC-0FA7-5B48787FCF75}"/>
              </a:ext>
            </a:extLst>
          </p:cNvPr>
          <p:cNvSpPr>
            <a:spLocks noGrp="1"/>
          </p:cNvSpPr>
          <p:nvPr>
            <p:ph type="title" hasCustomPrompt="1"/>
          </p:nvPr>
        </p:nvSpPr>
        <p:spPr>
          <a:xfrm>
            <a:off x="800100" y="767708"/>
            <a:ext cx="4546600" cy="3793671"/>
          </a:xfrm>
          <a:prstGeom prst="rect">
            <a:avLst/>
          </a:prstGeom>
        </p:spPr>
        <p:txBody>
          <a:bodyPr anchor="t">
            <a:normAutofit/>
          </a:bodyPr>
          <a:lstStyle>
            <a:lvl1pPr>
              <a:defRPr sz="5400">
                <a:solidFill>
                  <a:schemeClr val="bg1"/>
                </a:solidFill>
              </a:defRPr>
            </a:lvl1pPr>
          </a:lstStyle>
          <a:p>
            <a:r>
              <a:rPr lang="en-US"/>
              <a:t>Section Title</a:t>
            </a:r>
          </a:p>
        </p:txBody>
      </p:sp>
      <p:sp>
        <p:nvSpPr>
          <p:cNvPr id="17" name="Text Placeholder">
            <a:extLst>
              <a:ext uri="{FF2B5EF4-FFF2-40B4-BE49-F238E27FC236}">
                <a16:creationId xmlns:a16="http://schemas.microsoft.com/office/drawing/2014/main" id="{D00C6201-81BF-B0AB-EE18-6FBA6E6089D0}"/>
              </a:ext>
            </a:extLst>
          </p:cNvPr>
          <p:cNvSpPr>
            <a:spLocks noGrp="1"/>
          </p:cNvSpPr>
          <p:nvPr>
            <p:ph type="body" sz="quarter" idx="13" hasCustomPrompt="1"/>
          </p:nvPr>
        </p:nvSpPr>
        <p:spPr>
          <a:xfrm>
            <a:off x="6083300" y="812591"/>
            <a:ext cx="5448300" cy="5232400"/>
          </a:xfrm>
        </p:spPr>
        <p:txBody>
          <a:bodyPr/>
          <a:lstStyle>
            <a:lvl1pPr marL="238125" indent="-238125">
              <a:buFont typeface="Arial" panose="020B0604020202020204" pitchFamily="34" charset="0"/>
              <a:buChar char="•"/>
              <a:tabLst/>
              <a:defRPr/>
            </a:lvl1pPr>
            <a:lvl2pPr>
              <a:spcBef>
                <a:spcPts val="1600"/>
              </a:spcBef>
              <a:defRPr/>
            </a:lvl2pPr>
          </a:lstStyle>
          <a:p>
            <a:pPr lvl="0"/>
            <a:r>
              <a:rPr lang="en-US"/>
              <a:t>Click to add text – about </a:t>
            </a:r>
            <a:br>
              <a:rPr lang="en-US"/>
            </a:br>
            <a:r>
              <a:rPr lang="en-US"/>
              <a:t>150 characters.</a:t>
            </a:r>
          </a:p>
        </p:txBody>
      </p:sp>
      <p:sp>
        <p:nvSpPr>
          <p:cNvPr id="7" name="Slide Number">
            <a:extLst>
              <a:ext uri="{FF2B5EF4-FFF2-40B4-BE49-F238E27FC236}">
                <a16:creationId xmlns:a16="http://schemas.microsoft.com/office/drawing/2014/main" id="{7F61C74F-7BD3-5654-7719-1EB5283FCEEA}"/>
              </a:ext>
            </a:extLst>
          </p:cNvPr>
          <p:cNvSpPr>
            <a:spLocks noGrp="1"/>
          </p:cNvSpPr>
          <p:nvPr>
            <p:ph type="sldNum" sz="quarter" idx="12"/>
          </p:nvPr>
        </p:nvSpPr>
        <p:spPr>
          <a:xfrm>
            <a:off x="697149" y="6504557"/>
            <a:ext cx="1373820" cy="365125"/>
          </a:xfrm>
        </p:spPr>
        <p:txBody>
          <a:bodyPr/>
          <a:lstStyle>
            <a:lvl1pPr>
              <a:defRPr>
                <a:solidFill>
                  <a:schemeClr val="bg1"/>
                </a:solidFill>
              </a:defRPr>
            </a:lvl1pPr>
          </a:lstStyle>
          <a:p>
            <a:fld id="{5FDABB1A-455D-6441-85C3-B72C9945D671}" type="slidenum">
              <a:rPr lang="en-US" smtClean="0"/>
              <a:pPr/>
              <a:t>‹#›</a:t>
            </a:fld>
            <a:endParaRPr lang="en-US"/>
          </a:p>
        </p:txBody>
      </p:sp>
      <p:pic>
        <p:nvPicPr>
          <p:cNvPr id="3" name="Picture Logo" descr="King County Council logo.">
            <a:extLst>
              <a:ext uri="{FF2B5EF4-FFF2-40B4-BE49-F238E27FC236}">
                <a16:creationId xmlns:a16="http://schemas.microsoft.com/office/drawing/2014/main" id="{8BBA8C40-4299-26C6-129F-504321A3A784}"/>
              </a:ext>
            </a:extLst>
          </p:cNvPr>
          <p:cNvPicPr>
            <a:picLocks noChangeAspect="1"/>
          </p:cNvPicPr>
          <p:nvPr userDrawn="1"/>
        </p:nvPicPr>
        <p:blipFill>
          <a:blip r:embed="rId2"/>
          <a:stretch>
            <a:fillRect/>
          </a:stretch>
        </p:blipFill>
        <p:spPr>
          <a:xfrm>
            <a:off x="9444998" y="6283267"/>
            <a:ext cx="2330123" cy="412908"/>
          </a:xfrm>
          <a:prstGeom prst="rect">
            <a:avLst/>
          </a:prstGeom>
        </p:spPr>
      </p:pic>
    </p:spTree>
    <p:extLst>
      <p:ext uri="{BB962C8B-B14F-4D97-AF65-F5344CB8AC3E}">
        <p14:creationId xmlns:p14="http://schemas.microsoft.com/office/powerpoint/2010/main" val="31941868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One Column">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FE98BA8D-8F71-9538-AED0-014440FD99FB}"/>
              </a:ext>
            </a:extLst>
          </p:cNvPr>
          <p:cNvSpPr>
            <a:spLocks noGrp="1"/>
          </p:cNvSpPr>
          <p:nvPr>
            <p:ph type="title" hasCustomPrompt="1"/>
          </p:nvPr>
        </p:nvSpPr>
        <p:spPr>
          <a:xfrm>
            <a:off x="0" y="-18894"/>
            <a:ext cx="12192000" cy="1590327"/>
          </a:xfrm>
          <a:prstGeom prst="rect">
            <a:avLst/>
          </a:prstGeom>
          <a:solidFill>
            <a:schemeClr val="accent1"/>
          </a:solidFill>
        </p:spPr>
        <p:txBody>
          <a:bodyPr tIns="45720"/>
          <a:lstStyle>
            <a:lvl1pPr marL="11113" indent="684213">
              <a:tabLst/>
              <a:defRPr>
                <a:solidFill>
                  <a:schemeClr val="bg1"/>
                </a:solidFill>
              </a:defRPr>
            </a:lvl1pPr>
          </a:lstStyle>
          <a:p>
            <a:r>
              <a:rPr lang="en-US"/>
              <a:t>Unique Slide Title</a:t>
            </a:r>
          </a:p>
        </p:txBody>
      </p:sp>
      <p:sp>
        <p:nvSpPr>
          <p:cNvPr id="3" name="Content">
            <a:extLst>
              <a:ext uri="{FF2B5EF4-FFF2-40B4-BE49-F238E27FC236}">
                <a16:creationId xmlns:a16="http://schemas.microsoft.com/office/drawing/2014/main" id="{A8BF8D80-5CF6-EF79-8FFC-ED729619467D}"/>
              </a:ext>
            </a:extLst>
          </p:cNvPr>
          <p:cNvSpPr>
            <a:spLocks noGrp="1"/>
          </p:cNvSpPr>
          <p:nvPr>
            <p:ph idx="1" hasCustomPrompt="1"/>
          </p:nvPr>
        </p:nvSpPr>
        <p:spPr>
          <a:xfrm>
            <a:off x="800100" y="2133600"/>
            <a:ext cx="10553700" cy="3930869"/>
          </a:xfrm>
        </p:spPr>
        <p:txBody>
          <a:bodyPr/>
          <a:lstStyle>
            <a:lvl1pPr>
              <a:defRPr sz="2800"/>
            </a:lvl1pPr>
          </a:lstStyle>
          <a:p>
            <a:pPr lvl="0"/>
            <a:r>
              <a:rPr lang="en-US"/>
              <a:t>Click to add text – about 300 characters.</a:t>
            </a:r>
          </a:p>
        </p:txBody>
      </p:sp>
      <p:sp>
        <p:nvSpPr>
          <p:cNvPr id="6" name="Slide Number">
            <a:extLst>
              <a:ext uri="{FF2B5EF4-FFF2-40B4-BE49-F238E27FC236}">
                <a16:creationId xmlns:a16="http://schemas.microsoft.com/office/drawing/2014/main" id="{C0BF175B-7286-857E-7903-BAF9405DB2D4}"/>
              </a:ext>
            </a:extLst>
          </p:cNvPr>
          <p:cNvSpPr>
            <a:spLocks noGrp="1"/>
          </p:cNvSpPr>
          <p:nvPr>
            <p:ph type="sldNum" sz="quarter" idx="12"/>
          </p:nvPr>
        </p:nvSpPr>
        <p:spPr>
          <a:xfrm>
            <a:off x="709849" y="6504557"/>
            <a:ext cx="1373820" cy="365125"/>
          </a:xfrm>
        </p:spPr>
        <p:txBody>
          <a:bodyPr/>
          <a:lstStyle/>
          <a:p>
            <a:fld id="{5FDABB1A-455D-6441-85C3-B72C9945D671}" type="slidenum">
              <a:rPr lang="en-US" smtClean="0"/>
              <a:t>‹#›</a:t>
            </a:fld>
            <a:endParaRPr lang="en-US"/>
          </a:p>
        </p:txBody>
      </p:sp>
      <p:pic>
        <p:nvPicPr>
          <p:cNvPr id="13" name="Picture Logo" descr="King County Council logo.">
            <a:extLst>
              <a:ext uri="{FF2B5EF4-FFF2-40B4-BE49-F238E27FC236}">
                <a16:creationId xmlns:a16="http://schemas.microsoft.com/office/drawing/2014/main" id="{DFF57658-E8AE-74C9-861C-5504A968AA2E}"/>
              </a:ext>
            </a:extLst>
          </p:cNvPr>
          <p:cNvPicPr>
            <a:picLocks noChangeAspect="1"/>
          </p:cNvPicPr>
          <p:nvPr userDrawn="1"/>
        </p:nvPicPr>
        <p:blipFill>
          <a:blip r:embed="rId2"/>
          <a:stretch>
            <a:fillRect/>
          </a:stretch>
        </p:blipFill>
        <p:spPr>
          <a:xfrm>
            <a:off x="9444998" y="6282681"/>
            <a:ext cx="2330123" cy="412908"/>
          </a:xfrm>
          <a:prstGeom prst="rect">
            <a:avLst/>
          </a:prstGeom>
        </p:spPr>
      </p:pic>
    </p:spTree>
    <p:extLst>
      <p:ext uri="{BB962C8B-B14F-4D97-AF65-F5344CB8AC3E}">
        <p14:creationId xmlns:p14="http://schemas.microsoft.com/office/powerpoint/2010/main" val="16013838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lumns">
    <p:spTree>
      <p:nvGrpSpPr>
        <p:cNvPr id="1" name=""/>
        <p:cNvGrpSpPr/>
        <p:nvPr/>
      </p:nvGrpSpPr>
      <p:grpSpPr>
        <a:xfrm>
          <a:off x="0" y="0"/>
          <a:ext cx="0" cy="0"/>
          <a:chOff x="0" y="0"/>
          <a:chExt cx="0" cy="0"/>
        </a:xfrm>
      </p:grpSpPr>
      <p:sp>
        <p:nvSpPr>
          <p:cNvPr id="3" name="Content Placeholder Left">
            <a:extLst>
              <a:ext uri="{FF2B5EF4-FFF2-40B4-BE49-F238E27FC236}">
                <a16:creationId xmlns:a16="http://schemas.microsoft.com/office/drawing/2014/main" id="{470A1942-BA31-B1BA-B6D5-82CD3BB35280}"/>
              </a:ext>
            </a:extLst>
          </p:cNvPr>
          <p:cNvSpPr>
            <a:spLocks noGrp="1"/>
          </p:cNvSpPr>
          <p:nvPr>
            <p:ph sz="half" idx="1" hasCustomPrompt="1"/>
          </p:nvPr>
        </p:nvSpPr>
        <p:spPr>
          <a:xfrm>
            <a:off x="800100" y="2133600"/>
            <a:ext cx="5046064" cy="3930870"/>
          </a:xfrm>
        </p:spPr>
        <p:txBody>
          <a:bodyPr/>
          <a:lstStyle>
            <a:lvl1pPr>
              <a:defRPr sz="2800"/>
            </a:lvl1pPr>
          </a:lstStyle>
          <a:p>
            <a:pPr lvl="0"/>
            <a:r>
              <a:rPr lang="en-US"/>
              <a:t>Click to add text – about </a:t>
            </a:r>
            <a:br>
              <a:rPr lang="en-US"/>
            </a:br>
            <a:r>
              <a:rPr lang="en-US"/>
              <a:t>150 characters.</a:t>
            </a:r>
          </a:p>
        </p:txBody>
      </p:sp>
      <p:sp>
        <p:nvSpPr>
          <p:cNvPr id="4" name="Content Placeholder Right">
            <a:extLst>
              <a:ext uri="{FF2B5EF4-FFF2-40B4-BE49-F238E27FC236}">
                <a16:creationId xmlns:a16="http://schemas.microsoft.com/office/drawing/2014/main" id="{00A75471-FD38-B466-B087-29DD83A2DCB8}"/>
              </a:ext>
            </a:extLst>
          </p:cNvPr>
          <p:cNvSpPr>
            <a:spLocks noGrp="1"/>
          </p:cNvSpPr>
          <p:nvPr>
            <p:ph sz="half" idx="2" hasCustomPrompt="1"/>
          </p:nvPr>
        </p:nvSpPr>
        <p:spPr>
          <a:xfrm>
            <a:off x="6345838" y="2133600"/>
            <a:ext cx="5046064" cy="3930870"/>
          </a:xfrm>
        </p:spPr>
        <p:txBody>
          <a:bodyPr/>
          <a:lstStyle>
            <a:lvl1pPr>
              <a:defRPr sz="2800"/>
            </a:lvl1pPr>
          </a:lstStyle>
          <a:p>
            <a:pPr lvl="0"/>
            <a:r>
              <a:rPr lang="en-US"/>
              <a:t>Click to add text – about </a:t>
            </a:r>
            <a:br>
              <a:rPr lang="en-US"/>
            </a:br>
            <a:r>
              <a:rPr lang="en-US"/>
              <a:t>150 characters.</a:t>
            </a:r>
          </a:p>
        </p:txBody>
      </p:sp>
      <p:sp>
        <p:nvSpPr>
          <p:cNvPr id="7" name="Slide Number">
            <a:extLst>
              <a:ext uri="{FF2B5EF4-FFF2-40B4-BE49-F238E27FC236}">
                <a16:creationId xmlns:a16="http://schemas.microsoft.com/office/drawing/2014/main" id="{6C16481C-F445-89AE-3AC5-104FBD4C64A0}"/>
              </a:ext>
            </a:extLst>
          </p:cNvPr>
          <p:cNvSpPr>
            <a:spLocks noGrp="1"/>
          </p:cNvSpPr>
          <p:nvPr>
            <p:ph type="sldNum" sz="quarter" idx="12"/>
          </p:nvPr>
        </p:nvSpPr>
        <p:spPr>
          <a:xfrm>
            <a:off x="709849" y="6504557"/>
            <a:ext cx="1373820" cy="365125"/>
          </a:xfrm>
        </p:spPr>
        <p:txBody>
          <a:bodyPr/>
          <a:lstStyle/>
          <a:p>
            <a:fld id="{5FDABB1A-455D-6441-85C3-B72C9945D671}" type="slidenum">
              <a:rPr lang="en-US" smtClean="0"/>
              <a:t>‹#›</a:t>
            </a:fld>
            <a:endParaRPr lang="en-US"/>
          </a:p>
        </p:txBody>
      </p:sp>
      <p:pic>
        <p:nvPicPr>
          <p:cNvPr id="10" name="Picture Logo" descr="King County Council logo.">
            <a:extLst>
              <a:ext uri="{FF2B5EF4-FFF2-40B4-BE49-F238E27FC236}">
                <a16:creationId xmlns:a16="http://schemas.microsoft.com/office/drawing/2014/main" id="{651D3DCD-1FEF-AF91-1855-6ED5B6C2064F}"/>
              </a:ext>
            </a:extLst>
          </p:cNvPr>
          <p:cNvPicPr>
            <a:picLocks noChangeAspect="1"/>
          </p:cNvPicPr>
          <p:nvPr userDrawn="1"/>
        </p:nvPicPr>
        <p:blipFill>
          <a:blip r:embed="rId2"/>
          <a:stretch>
            <a:fillRect/>
          </a:stretch>
        </p:blipFill>
        <p:spPr>
          <a:xfrm>
            <a:off x="9444998" y="6282681"/>
            <a:ext cx="2330123" cy="412908"/>
          </a:xfrm>
          <a:prstGeom prst="rect">
            <a:avLst/>
          </a:prstGeom>
        </p:spPr>
      </p:pic>
      <p:sp>
        <p:nvSpPr>
          <p:cNvPr id="6" name="Title">
            <a:extLst>
              <a:ext uri="{FF2B5EF4-FFF2-40B4-BE49-F238E27FC236}">
                <a16:creationId xmlns:a16="http://schemas.microsoft.com/office/drawing/2014/main" id="{8A2CD02C-0011-B426-00C7-62B03255507B}"/>
              </a:ext>
            </a:extLst>
          </p:cNvPr>
          <p:cNvSpPr>
            <a:spLocks noGrp="1"/>
          </p:cNvSpPr>
          <p:nvPr>
            <p:ph type="title" hasCustomPrompt="1"/>
          </p:nvPr>
        </p:nvSpPr>
        <p:spPr>
          <a:xfrm>
            <a:off x="0" y="-18894"/>
            <a:ext cx="12192000" cy="1590327"/>
          </a:xfrm>
          <a:prstGeom prst="rect">
            <a:avLst/>
          </a:prstGeom>
          <a:solidFill>
            <a:schemeClr val="accent1"/>
          </a:solidFill>
        </p:spPr>
        <p:txBody>
          <a:bodyPr tIns="45720"/>
          <a:lstStyle>
            <a:lvl1pPr marL="11113" indent="684213">
              <a:tabLst/>
              <a:defRPr>
                <a:solidFill>
                  <a:schemeClr val="bg1"/>
                </a:solidFill>
              </a:defRPr>
            </a:lvl1pPr>
          </a:lstStyle>
          <a:p>
            <a:r>
              <a:rPr lang="en-US"/>
              <a:t>Unique Slide Title</a:t>
            </a:r>
          </a:p>
        </p:txBody>
      </p:sp>
    </p:spTree>
    <p:extLst>
      <p:ext uri="{BB962C8B-B14F-4D97-AF65-F5344CB8AC3E}">
        <p14:creationId xmlns:p14="http://schemas.microsoft.com/office/powerpoint/2010/main" val="34128579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sp>
        <p:nvSpPr>
          <p:cNvPr id="5" name="Table Placeholder">
            <a:extLst>
              <a:ext uri="{FF2B5EF4-FFF2-40B4-BE49-F238E27FC236}">
                <a16:creationId xmlns:a16="http://schemas.microsoft.com/office/drawing/2014/main" id="{2425129B-4FF8-B2F6-B035-028D556510D1}"/>
              </a:ext>
            </a:extLst>
          </p:cNvPr>
          <p:cNvSpPr>
            <a:spLocks noGrp="1"/>
          </p:cNvSpPr>
          <p:nvPr>
            <p:ph type="tbl" sz="quarter" idx="13"/>
          </p:nvPr>
        </p:nvSpPr>
        <p:spPr>
          <a:xfrm>
            <a:off x="800100" y="2133599"/>
            <a:ext cx="6578600" cy="3526333"/>
          </a:xfrm>
        </p:spPr>
        <p:txBody>
          <a:bodyPr/>
          <a:lstStyle/>
          <a:p>
            <a:r>
              <a:rPr lang="en-US"/>
              <a:t>Click icon to add table</a:t>
            </a:r>
          </a:p>
        </p:txBody>
      </p:sp>
      <p:sp>
        <p:nvSpPr>
          <p:cNvPr id="7" name="Text Placeholder Caption">
            <a:extLst>
              <a:ext uri="{FF2B5EF4-FFF2-40B4-BE49-F238E27FC236}">
                <a16:creationId xmlns:a16="http://schemas.microsoft.com/office/drawing/2014/main" id="{CC939356-2427-7649-9009-D2A3229085A1}"/>
              </a:ext>
            </a:extLst>
          </p:cNvPr>
          <p:cNvSpPr>
            <a:spLocks noGrp="1"/>
          </p:cNvSpPr>
          <p:nvPr>
            <p:ph type="body" sz="quarter" idx="14" hasCustomPrompt="1"/>
          </p:nvPr>
        </p:nvSpPr>
        <p:spPr>
          <a:xfrm>
            <a:off x="699029" y="5629275"/>
            <a:ext cx="6713537" cy="771525"/>
          </a:xfrm>
        </p:spPr>
        <p:txBody>
          <a:bodyPr/>
          <a:lstStyle>
            <a:lvl1pPr marL="9525" indent="0">
              <a:buFontTx/>
              <a:buNone/>
              <a:defRPr sz="1800"/>
            </a:lvl1pPr>
            <a:lvl2pPr marL="202057" indent="0">
              <a:buFontTx/>
              <a:buNone/>
              <a:defRPr/>
            </a:lvl2pPr>
            <a:lvl3pPr marL="357696" indent="0">
              <a:buFontTx/>
              <a:buNone/>
              <a:defRPr/>
            </a:lvl3pPr>
            <a:lvl4pPr marL="522287" indent="0">
              <a:buFontTx/>
              <a:buNone/>
              <a:defRPr/>
            </a:lvl4pPr>
            <a:lvl5pPr marL="709740" indent="0">
              <a:buFontTx/>
              <a:buNone/>
              <a:defRPr/>
            </a:lvl5pPr>
          </a:lstStyle>
          <a:p>
            <a:pPr lvl="0"/>
            <a:r>
              <a:rPr lang="en-US"/>
              <a:t>Click to add caption.</a:t>
            </a:r>
          </a:p>
        </p:txBody>
      </p:sp>
      <p:sp>
        <p:nvSpPr>
          <p:cNvPr id="3" name="Content">
            <a:extLst>
              <a:ext uri="{FF2B5EF4-FFF2-40B4-BE49-F238E27FC236}">
                <a16:creationId xmlns:a16="http://schemas.microsoft.com/office/drawing/2014/main" id="{A8BF8D80-5CF6-EF79-8FFC-ED729619467D}"/>
              </a:ext>
            </a:extLst>
          </p:cNvPr>
          <p:cNvSpPr>
            <a:spLocks noGrp="1"/>
          </p:cNvSpPr>
          <p:nvPr>
            <p:ph idx="1" hasCustomPrompt="1"/>
          </p:nvPr>
        </p:nvSpPr>
        <p:spPr>
          <a:xfrm>
            <a:off x="7615005" y="2127094"/>
            <a:ext cx="3776896" cy="3720550"/>
          </a:xfrm>
        </p:spPr>
        <p:txBody>
          <a:bodyPr/>
          <a:lstStyle>
            <a:lvl1pPr marL="36957" indent="0">
              <a:buFontTx/>
              <a:buNone/>
              <a:defRPr sz="2400"/>
            </a:lvl1pPr>
          </a:lstStyle>
          <a:p>
            <a:pPr lvl="0"/>
            <a:r>
              <a:rPr lang="en-US"/>
              <a:t>Click to add text – about 150 characters.</a:t>
            </a:r>
          </a:p>
        </p:txBody>
      </p:sp>
      <p:sp>
        <p:nvSpPr>
          <p:cNvPr id="6" name="Slide Number">
            <a:extLst>
              <a:ext uri="{FF2B5EF4-FFF2-40B4-BE49-F238E27FC236}">
                <a16:creationId xmlns:a16="http://schemas.microsoft.com/office/drawing/2014/main" id="{C0BF175B-7286-857E-7903-BAF9405DB2D4}"/>
              </a:ext>
            </a:extLst>
          </p:cNvPr>
          <p:cNvSpPr>
            <a:spLocks noGrp="1"/>
          </p:cNvSpPr>
          <p:nvPr>
            <p:ph type="sldNum" sz="quarter" idx="12"/>
          </p:nvPr>
        </p:nvSpPr>
        <p:spPr>
          <a:xfrm>
            <a:off x="709849" y="6504557"/>
            <a:ext cx="1373820" cy="365125"/>
          </a:xfrm>
        </p:spPr>
        <p:txBody>
          <a:bodyPr/>
          <a:lstStyle/>
          <a:p>
            <a:fld id="{5FDABB1A-455D-6441-85C3-B72C9945D671}" type="slidenum">
              <a:rPr lang="en-US" smtClean="0"/>
              <a:t>‹#›</a:t>
            </a:fld>
            <a:endParaRPr lang="en-US"/>
          </a:p>
        </p:txBody>
      </p:sp>
      <p:pic>
        <p:nvPicPr>
          <p:cNvPr id="13" name="Picture Logo" descr="King County Council logo.">
            <a:extLst>
              <a:ext uri="{FF2B5EF4-FFF2-40B4-BE49-F238E27FC236}">
                <a16:creationId xmlns:a16="http://schemas.microsoft.com/office/drawing/2014/main" id="{DFF57658-E8AE-74C9-861C-5504A968AA2E}"/>
              </a:ext>
            </a:extLst>
          </p:cNvPr>
          <p:cNvPicPr>
            <a:picLocks noChangeAspect="1"/>
          </p:cNvPicPr>
          <p:nvPr userDrawn="1"/>
        </p:nvPicPr>
        <p:blipFill>
          <a:blip r:embed="rId2"/>
          <a:stretch>
            <a:fillRect/>
          </a:stretch>
        </p:blipFill>
        <p:spPr>
          <a:xfrm>
            <a:off x="9444998" y="6283267"/>
            <a:ext cx="2330123" cy="412908"/>
          </a:xfrm>
          <a:prstGeom prst="rect">
            <a:avLst/>
          </a:prstGeom>
        </p:spPr>
      </p:pic>
      <p:sp>
        <p:nvSpPr>
          <p:cNvPr id="8" name="Title">
            <a:extLst>
              <a:ext uri="{FF2B5EF4-FFF2-40B4-BE49-F238E27FC236}">
                <a16:creationId xmlns:a16="http://schemas.microsoft.com/office/drawing/2014/main" id="{F32B1593-DF32-1F5F-48DD-03776517FEB7}"/>
              </a:ext>
            </a:extLst>
          </p:cNvPr>
          <p:cNvSpPr>
            <a:spLocks noGrp="1"/>
          </p:cNvSpPr>
          <p:nvPr>
            <p:ph type="title" hasCustomPrompt="1"/>
          </p:nvPr>
        </p:nvSpPr>
        <p:spPr>
          <a:xfrm>
            <a:off x="0" y="0"/>
            <a:ext cx="12192000" cy="1590327"/>
          </a:xfrm>
          <a:prstGeom prst="rect">
            <a:avLst/>
          </a:prstGeom>
          <a:solidFill>
            <a:schemeClr val="accent1"/>
          </a:solidFill>
        </p:spPr>
        <p:txBody>
          <a:bodyPr tIns="45720"/>
          <a:lstStyle>
            <a:lvl1pPr marL="11113" indent="684213">
              <a:tabLst/>
              <a:defRPr>
                <a:solidFill>
                  <a:schemeClr val="bg1"/>
                </a:solidFill>
              </a:defRPr>
            </a:lvl1pPr>
          </a:lstStyle>
          <a:p>
            <a:r>
              <a:rPr lang="en-US"/>
              <a:t>Unique Slide Title</a:t>
            </a:r>
          </a:p>
        </p:txBody>
      </p:sp>
    </p:spTree>
    <p:extLst>
      <p:ext uri="{BB962C8B-B14F-4D97-AF65-F5344CB8AC3E}">
        <p14:creationId xmlns:p14="http://schemas.microsoft.com/office/powerpoint/2010/main" val="14597865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Text, Image, Caption">
    <p:spTree>
      <p:nvGrpSpPr>
        <p:cNvPr id="1" name=""/>
        <p:cNvGrpSpPr/>
        <p:nvPr/>
      </p:nvGrpSpPr>
      <p:grpSpPr>
        <a:xfrm>
          <a:off x="0" y="0"/>
          <a:ext cx="0" cy="0"/>
          <a:chOff x="0" y="0"/>
          <a:chExt cx="0" cy="0"/>
        </a:xfrm>
      </p:grpSpPr>
      <p:sp>
        <p:nvSpPr>
          <p:cNvPr id="6" name="Text Placeholder">
            <a:extLst>
              <a:ext uri="{FF2B5EF4-FFF2-40B4-BE49-F238E27FC236}">
                <a16:creationId xmlns:a16="http://schemas.microsoft.com/office/drawing/2014/main" id="{895B81B9-271D-3689-EC02-4AFB94A5889B}"/>
              </a:ext>
            </a:extLst>
          </p:cNvPr>
          <p:cNvSpPr>
            <a:spLocks noGrp="1"/>
          </p:cNvSpPr>
          <p:nvPr>
            <p:ph type="body" sz="quarter" idx="15" hasCustomPrompt="1"/>
          </p:nvPr>
        </p:nvSpPr>
        <p:spPr>
          <a:xfrm>
            <a:off x="800099" y="2133600"/>
            <a:ext cx="5111025" cy="3848122"/>
          </a:xfrm>
        </p:spPr>
        <p:txBody>
          <a:bodyPr/>
          <a:lstStyle>
            <a:lvl2pPr marL="0" indent="0">
              <a:buFontTx/>
              <a:buNone/>
              <a:defRPr/>
            </a:lvl2pPr>
          </a:lstStyle>
          <a:p>
            <a:pPr lvl="1"/>
            <a:r>
              <a:rPr lang="en-US"/>
              <a:t>Click to add text – about 150 characters.</a:t>
            </a:r>
          </a:p>
        </p:txBody>
      </p:sp>
      <p:sp>
        <p:nvSpPr>
          <p:cNvPr id="2" name="Picture Placeholder">
            <a:extLst>
              <a:ext uri="{FF2B5EF4-FFF2-40B4-BE49-F238E27FC236}">
                <a16:creationId xmlns:a16="http://schemas.microsoft.com/office/drawing/2014/main" id="{0A6E6BAC-82CF-3394-8C6F-2FA67416C004}"/>
              </a:ext>
            </a:extLst>
          </p:cNvPr>
          <p:cNvSpPr>
            <a:spLocks noGrp="1"/>
          </p:cNvSpPr>
          <p:nvPr>
            <p:ph type="pic" idx="1"/>
          </p:nvPr>
        </p:nvSpPr>
        <p:spPr>
          <a:xfrm>
            <a:off x="6280877" y="2133600"/>
            <a:ext cx="5065776" cy="306007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a:extLst>
              <a:ext uri="{FF2B5EF4-FFF2-40B4-BE49-F238E27FC236}">
                <a16:creationId xmlns:a16="http://schemas.microsoft.com/office/drawing/2014/main" id="{C03457B8-479A-231F-1429-CDBFFAF96762}"/>
              </a:ext>
            </a:extLst>
          </p:cNvPr>
          <p:cNvSpPr>
            <a:spLocks noGrp="1"/>
          </p:cNvSpPr>
          <p:nvPr>
            <p:ph type="body" sz="quarter" idx="14" hasCustomPrompt="1"/>
          </p:nvPr>
        </p:nvSpPr>
        <p:spPr>
          <a:xfrm>
            <a:off x="6196560" y="5368468"/>
            <a:ext cx="5150093" cy="581724"/>
          </a:xfrm>
        </p:spPr>
        <p:txBody>
          <a:bodyPr/>
          <a:lstStyle>
            <a:lvl1pPr marL="9525" indent="0">
              <a:spcBef>
                <a:spcPts val="0"/>
              </a:spcBef>
              <a:spcAft>
                <a:spcPts val="0"/>
              </a:spcAft>
              <a:buFontTx/>
              <a:buNone/>
              <a:defRPr sz="1800"/>
            </a:lvl1pPr>
          </a:lstStyle>
          <a:p>
            <a:pPr lvl="0"/>
            <a:r>
              <a:rPr lang="en-US"/>
              <a:t>Click to add caption. Image size shown here is </a:t>
            </a:r>
            <a:br>
              <a:rPr lang="en-US"/>
            </a:br>
            <a:r>
              <a:rPr lang="en-US"/>
              <a:t>400px wide x 250px high.</a:t>
            </a:r>
          </a:p>
        </p:txBody>
      </p:sp>
      <p:sp>
        <p:nvSpPr>
          <p:cNvPr id="7" name="Slide Number Placeholder">
            <a:extLst>
              <a:ext uri="{FF2B5EF4-FFF2-40B4-BE49-F238E27FC236}">
                <a16:creationId xmlns:a16="http://schemas.microsoft.com/office/drawing/2014/main" id="{364EBCF1-B948-D0F4-1999-BC15F3D8381B}"/>
              </a:ext>
            </a:extLst>
          </p:cNvPr>
          <p:cNvSpPr>
            <a:spLocks noGrp="1"/>
          </p:cNvSpPr>
          <p:nvPr>
            <p:ph type="sldNum" sz="quarter" idx="12"/>
          </p:nvPr>
        </p:nvSpPr>
        <p:spPr>
          <a:xfrm>
            <a:off x="709849" y="6504557"/>
            <a:ext cx="1373820" cy="365125"/>
          </a:xfrm>
        </p:spPr>
        <p:txBody>
          <a:bodyPr/>
          <a:lstStyle/>
          <a:p>
            <a:fld id="{5FDABB1A-455D-6441-85C3-B72C9945D671}" type="slidenum">
              <a:rPr lang="en-US" smtClean="0"/>
              <a:t>‹#›</a:t>
            </a:fld>
            <a:endParaRPr lang="en-US"/>
          </a:p>
        </p:txBody>
      </p:sp>
      <p:pic>
        <p:nvPicPr>
          <p:cNvPr id="13" name="Picture Logo" descr="King County Council logo.">
            <a:extLst>
              <a:ext uri="{FF2B5EF4-FFF2-40B4-BE49-F238E27FC236}">
                <a16:creationId xmlns:a16="http://schemas.microsoft.com/office/drawing/2014/main" id="{8076A378-A04B-8707-443A-36643E89AFF9}"/>
              </a:ext>
            </a:extLst>
          </p:cNvPr>
          <p:cNvPicPr>
            <a:picLocks noChangeAspect="1"/>
          </p:cNvPicPr>
          <p:nvPr userDrawn="1"/>
        </p:nvPicPr>
        <p:blipFill>
          <a:blip r:embed="rId2"/>
          <a:stretch>
            <a:fillRect/>
          </a:stretch>
        </p:blipFill>
        <p:spPr>
          <a:xfrm>
            <a:off x="9455477" y="6283267"/>
            <a:ext cx="2330123" cy="412908"/>
          </a:xfrm>
          <a:prstGeom prst="rect">
            <a:avLst/>
          </a:prstGeom>
        </p:spPr>
      </p:pic>
      <p:sp>
        <p:nvSpPr>
          <p:cNvPr id="8" name="Title">
            <a:extLst>
              <a:ext uri="{FF2B5EF4-FFF2-40B4-BE49-F238E27FC236}">
                <a16:creationId xmlns:a16="http://schemas.microsoft.com/office/drawing/2014/main" id="{7AFFE7AA-3AB4-99C2-EF4D-A9897AB081AD}"/>
              </a:ext>
            </a:extLst>
          </p:cNvPr>
          <p:cNvSpPr>
            <a:spLocks noGrp="1"/>
          </p:cNvSpPr>
          <p:nvPr>
            <p:ph type="title" hasCustomPrompt="1"/>
          </p:nvPr>
        </p:nvSpPr>
        <p:spPr>
          <a:xfrm>
            <a:off x="0" y="-18894"/>
            <a:ext cx="12192000" cy="1590327"/>
          </a:xfrm>
          <a:prstGeom prst="rect">
            <a:avLst/>
          </a:prstGeom>
          <a:solidFill>
            <a:schemeClr val="accent1"/>
          </a:solidFill>
        </p:spPr>
        <p:txBody>
          <a:bodyPr tIns="45720"/>
          <a:lstStyle>
            <a:lvl1pPr marL="11113" indent="684213">
              <a:tabLst/>
              <a:defRPr>
                <a:solidFill>
                  <a:schemeClr val="bg1"/>
                </a:solidFill>
              </a:defRPr>
            </a:lvl1pPr>
          </a:lstStyle>
          <a:p>
            <a:r>
              <a:rPr lang="en-US"/>
              <a:t>Unique Slide Title</a:t>
            </a:r>
          </a:p>
        </p:txBody>
      </p:sp>
    </p:spTree>
    <p:extLst>
      <p:ext uri="{BB962C8B-B14F-4D97-AF65-F5344CB8AC3E}">
        <p14:creationId xmlns:p14="http://schemas.microsoft.com/office/powerpoint/2010/main" val="1904130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Images with Captions">
    <p:spTree>
      <p:nvGrpSpPr>
        <p:cNvPr id="1" name=""/>
        <p:cNvGrpSpPr/>
        <p:nvPr/>
      </p:nvGrpSpPr>
      <p:grpSpPr>
        <a:xfrm>
          <a:off x="0" y="0"/>
          <a:ext cx="0" cy="0"/>
          <a:chOff x="0" y="0"/>
          <a:chExt cx="0" cy="0"/>
        </a:xfrm>
      </p:grpSpPr>
      <p:sp>
        <p:nvSpPr>
          <p:cNvPr id="8" name="Picture Placeholder Left">
            <a:extLst>
              <a:ext uri="{FF2B5EF4-FFF2-40B4-BE49-F238E27FC236}">
                <a16:creationId xmlns:a16="http://schemas.microsoft.com/office/drawing/2014/main" id="{1A5DFDA5-6413-60BA-928A-2C61A9627A43}"/>
              </a:ext>
            </a:extLst>
          </p:cNvPr>
          <p:cNvSpPr>
            <a:spLocks noGrp="1"/>
          </p:cNvSpPr>
          <p:nvPr>
            <p:ph type="pic" sz="quarter" idx="15"/>
          </p:nvPr>
        </p:nvSpPr>
        <p:spPr>
          <a:xfrm>
            <a:off x="800100" y="2133600"/>
            <a:ext cx="5065776" cy="3063618"/>
          </a:xfrm>
        </p:spPr>
        <p:txBody>
          <a:bodyPr/>
          <a:lstStyle/>
          <a:p>
            <a:r>
              <a:rPr lang="en-US"/>
              <a:t>Click icon to add picture</a:t>
            </a:r>
          </a:p>
        </p:txBody>
      </p:sp>
      <p:sp>
        <p:nvSpPr>
          <p:cNvPr id="10" name="Text Placeholder Left">
            <a:extLst>
              <a:ext uri="{FF2B5EF4-FFF2-40B4-BE49-F238E27FC236}">
                <a16:creationId xmlns:a16="http://schemas.microsoft.com/office/drawing/2014/main" id="{0987B664-DA04-801A-C05F-B1139EF8A348}"/>
              </a:ext>
            </a:extLst>
          </p:cNvPr>
          <p:cNvSpPr>
            <a:spLocks noGrp="1"/>
          </p:cNvSpPr>
          <p:nvPr>
            <p:ph type="body" sz="quarter" idx="16" hasCustomPrompt="1"/>
          </p:nvPr>
        </p:nvSpPr>
        <p:spPr>
          <a:xfrm>
            <a:off x="727530" y="5343996"/>
            <a:ext cx="5150093" cy="623192"/>
          </a:xfrm>
        </p:spPr>
        <p:txBody>
          <a:bodyPr/>
          <a:lstStyle>
            <a:lvl1pPr marL="9525" indent="0">
              <a:buFontTx/>
              <a:buNone/>
              <a:defRPr sz="1800"/>
            </a:lvl1pPr>
          </a:lstStyle>
          <a:p>
            <a:pPr lvl="0"/>
            <a:r>
              <a:rPr lang="en-US"/>
              <a:t>Click to add caption. Image size above is 400px wide x 250px high.</a:t>
            </a:r>
          </a:p>
        </p:txBody>
      </p:sp>
      <p:sp>
        <p:nvSpPr>
          <p:cNvPr id="2" name="Picture Placeholder Right">
            <a:extLst>
              <a:ext uri="{FF2B5EF4-FFF2-40B4-BE49-F238E27FC236}">
                <a16:creationId xmlns:a16="http://schemas.microsoft.com/office/drawing/2014/main" id="{0A6E6BAC-82CF-3394-8C6F-2FA67416C004}"/>
              </a:ext>
            </a:extLst>
          </p:cNvPr>
          <p:cNvSpPr>
            <a:spLocks noGrp="1"/>
          </p:cNvSpPr>
          <p:nvPr>
            <p:ph type="pic" idx="1"/>
          </p:nvPr>
        </p:nvSpPr>
        <p:spPr>
          <a:xfrm>
            <a:off x="6280877" y="2133600"/>
            <a:ext cx="5065776" cy="306361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Right">
            <a:extLst>
              <a:ext uri="{FF2B5EF4-FFF2-40B4-BE49-F238E27FC236}">
                <a16:creationId xmlns:a16="http://schemas.microsoft.com/office/drawing/2014/main" id="{C03457B8-479A-231F-1429-CDBFFAF96762}"/>
              </a:ext>
            </a:extLst>
          </p:cNvPr>
          <p:cNvSpPr>
            <a:spLocks noGrp="1"/>
          </p:cNvSpPr>
          <p:nvPr>
            <p:ph type="body" sz="quarter" idx="14" hasCustomPrompt="1"/>
          </p:nvPr>
        </p:nvSpPr>
        <p:spPr>
          <a:xfrm>
            <a:off x="6196560" y="5332312"/>
            <a:ext cx="5150093" cy="598265"/>
          </a:xfrm>
        </p:spPr>
        <p:txBody>
          <a:bodyPr/>
          <a:lstStyle>
            <a:lvl1pPr marL="9525" indent="0">
              <a:spcBef>
                <a:spcPts val="0"/>
              </a:spcBef>
              <a:spcAft>
                <a:spcPts val="0"/>
              </a:spcAft>
              <a:buFontTx/>
              <a:buNone/>
              <a:defRPr sz="1800"/>
            </a:lvl1pPr>
          </a:lstStyle>
          <a:p>
            <a:pPr lvl="0"/>
            <a:r>
              <a:rPr lang="en-US"/>
              <a:t>Click to add caption. Image size shown here is </a:t>
            </a:r>
            <a:br>
              <a:rPr lang="en-US"/>
            </a:br>
            <a:r>
              <a:rPr lang="en-US"/>
              <a:t>400px wide x 250px high.</a:t>
            </a:r>
          </a:p>
        </p:txBody>
      </p:sp>
      <p:sp>
        <p:nvSpPr>
          <p:cNvPr id="7" name="Slide Number Placeholder">
            <a:extLst>
              <a:ext uri="{FF2B5EF4-FFF2-40B4-BE49-F238E27FC236}">
                <a16:creationId xmlns:a16="http://schemas.microsoft.com/office/drawing/2014/main" id="{364EBCF1-B948-D0F4-1999-BC15F3D8381B}"/>
              </a:ext>
            </a:extLst>
          </p:cNvPr>
          <p:cNvSpPr>
            <a:spLocks noGrp="1"/>
          </p:cNvSpPr>
          <p:nvPr>
            <p:ph type="sldNum" sz="quarter" idx="12"/>
          </p:nvPr>
        </p:nvSpPr>
        <p:spPr>
          <a:xfrm>
            <a:off x="709849" y="6504557"/>
            <a:ext cx="1373820" cy="365125"/>
          </a:xfrm>
        </p:spPr>
        <p:txBody>
          <a:bodyPr/>
          <a:lstStyle/>
          <a:p>
            <a:fld id="{5FDABB1A-455D-6441-85C3-B72C9945D671}" type="slidenum">
              <a:rPr lang="en-US" smtClean="0"/>
              <a:t>‹#›</a:t>
            </a:fld>
            <a:endParaRPr lang="en-US"/>
          </a:p>
        </p:txBody>
      </p:sp>
      <p:pic>
        <p:nvPicPr>
          <p:cNvPr id="13" name="Picture Logo" descr="King County Council logo.">
            <a:extLst>
              <a:ext uri="{FF2B5EF4-FFF2-40B4-BE49-F238E27FC236}">
                <a16:creationId xmlns:a16="http://schemas.microsoft.com/office/drawing/2014/main" id="{8076A378-A04B-8707-443A-36643E89AFF9}"/>
              </a:ext>
            </a:extLst>
          </p:cNvPr>
          <p:cNvPicPr>
            <a:picLocks noChangeAspect="1"/>
          </p:cNvPicPr>
          <p:nvPr userDrawn="1"/>
        </p:nvPicPr>
        <p:blipFill>
          <a:blip r:embed="rId2"/>
          <a:stretch>
            <a:fillRect/>
          </a:stretch>
        </p:blipFill>
        <p:spPr>
          <a:xfrm>
            <a:off x="9455477" y="6282681"/>
            <a:ext cx="2330123" cy="412908"/>
          </a:xfrm>
          <a:prstGeom prst="rect">
            <a:avLst/>
          </a:prstGeom>
        </p:spPr>
      </p:pic>
      <p:sp>
        <p:nvSpPr>
          <p:cNvPr id="9" name="Title">
            <a:extLst>
              <a:ext uri="{FF2B5EF4-FFF2-40B4-BE49-F238E27FC236}">
                <a16:creationId xmlns:a16="http://schemas.microsoft.com/office/drawing/2014/main" id="{C8594B65-1A37-B810-103F-9E0579D8CC96}"/>
              </a:ext>
            </a:extLst>
          </p:cNvPr>
          <p:cNvSpPr>
            <a:spLocks noGrp="1"/>
          </p:cNvSpPr>
          <p:nvPr>
            <p:ph type="title" hasCustomPrompt="1"/>
          </p:nvPr>
        </p:nvSpPr>
        <p:spPr>
          <a:xfrm>
            <a:off x="0" y="-18894"/>
            <a:ext cx="12192000" cy="1590327"/>
          </a:xfrm>
          <a:prstGeom prst="rect">
            <a:avLst/>
          </a:prstGeom>
          <a:solidFill>
            <a:schemeClr val="accent1"/>
          </a:solidFill>
        </p:spPr>
        <p:txBody>
          <a:bodyPr tIns="45720"/>
          <a:lstStyle>
            <a:lvl1pPr marL="11113" indent="684213">
              <a:tabLst/>
              <a:defRPr>
                <a:solidFill>
                  <a:schemeClr val="bg1"/>
                </a:solidFill>
              </a:defRPr>
            </a:lvl1pPr>
          </a:lstStyle>
          <a:p>
            <a:r>
              <a:rPr lang="en-US"/>
              <a:t>Unique Slide Title</a:t>
            </a:r>
          </a:p>
        </p:txBody>
      </p:sp>
    </p:spTree>
    <p:extLst>
      <p:ext uri="{BB962C8B-B14F-4D97-AF65-F5344CB8AC3E}">
        <p14:creationId xmlns:p14="http://schemas.microsoft.com/office/powerpoint/2010/main" val="8536721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46DB69B-837C-76C9-E40A-2C9FB0C4B1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p>
            <a:r>
              <a:rPr lang="en-US"/>
              <a:t>Click to edit Master title style</a:t>
            </a:r>
          </a:p>
        </p:txBody>
      </p:sp>
      <p:sp>
        <p:nvSpPr>
          <p:cNvPr id="3" name="Text Placeholder 2">
            <a:extLst>
              <a:ext uri="{FF2B5EF4-FFF2-40B4-BE49-F238E27FC236}">
                <a16:creationId xmlns:a16="http://schemas.microsoft.com/office/drawing/2014/main" id="{FE285535-A221-C979-B386-6B8A3C867989}"/>
              </a:ext>
            </a:extLst>
          </p:cNvPr>
          <p:cNvSpPr>
            <a:spLocks noGrp="1"/>
          </p:cNvSpPr>
          <p:nvPr>
            <p:ph type="body" idx="1"/>
          </p:nvPr>
        </p:nvSpPr>
        <p:spPr>
          <a:xfrm>
            <a:off x="838200" y="2133599"/>
            <a:ext cx="10515600" cy="3964105"/>
          </a:xfrm>
          <a:prstGeom prst="rect">
            <a:avLst/>
          </a:prstGeom>
        </p:spPr>
        <p:txBody>
          <a:bodyPr vert="horz" lIns="91440" tIns="45720" rIns="91440" bIns="4572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7F101F83-3DC0-60FB-8E28-1C1F4137CB66}"/>
              </a:ext>
            </a:extLst>
          </p:cNvPr>
          <p:cNvSpPr>
            <a:spLocks noGrp="1"/>
          </p:cNvSpPr>
          <p:nvPr>
            <p:ph type="sldNum" sz="quarter" idx="4"/>
          </p:nvPr>
        </p:nvSpPr>
        <p:spPr>
          <a:xfrm>
            <a:off x="416879" y="6512877"/>
            <a:ext cx="1373820" cy="365125"/>
          </a:xfrm>
          <a:prstGeom prst="rect">
            <a:avLst/>
          </a:prstGeom>
        </p:spPr>
        <p:txBody>
          <a:bodyPr vert="horz" lIns="91440" tIns="45720" rIns="91440" bIns="45720" rtlCol="0" anchor="ctr"/>
          <a:lstStyle>
            <a:lvl1pPr algn="l">
              <a:defRPr sz="1200">
                <a:solidFill>
                  <a:schemeClr val="tx1"/>
                </a:solidFill>
              </a:defRPr>
            </a:lvl1pPr>
          </a:lstStyle>
          <a:p>
            <a:fld id="{5FDABB1A-455D-6441-85C3-B72C9945D671}" type="slidenum">
              <a:rPr lang="en-US" smtClean="0"/>
              <a:pPr/>
              <a:t>‹#›</a:t>
            </a:fld>
            <a:endParaRPr lang="en-US"/>
          </a:p>
        </p:txBody>
      </p:sp>
    </p:spTree>
    <p:extLst>
      <p:ext uri="{BB962C8B-B14F-4D97-AF65-F5344CB8AC3E}">
        <p14:creationId xmlns:p14="http://schemas.microsoft.com/office/powerpoint/2010/main" val="4053895216"/>
      </p:ext>
    </p:extLst>
  </p:cSld>
  <p:clrMap bg1="lt1" tx1="dk1" bg2="lt2" tx2="dk2" accent1="accent1" accent2="accent2" accent3="accent3" accent4="accent4" accent5="accent5" accent6="accent6" hlink="hlink" folHlink="folHlink"/>
  <p:sldLayoutIdLst>
    <p:sldLayoutId id="2147483660" r:id="rId1"/>
    <p:sldLayoutId id="2147483649" r:id="rId2"/>
    <p:sldLayoutId id="2147483656" r:id="rId3"/>
    <p:sldLayoutId id="2147483650" r:id="rId4"/>
    <p:sldLayoutId id="2147483652" r:id="rId5"/>
    <p:sldLayoutId id="2147483663" r:id="rId6"/>
    <p:sldLayoutId id="2147483657" r:id="rId7"/>
    <p:sldLayoutId id="2147483664" r:id="rId8"/>
  </p:sldLayoutIdLst>
  <p:hf hdr="0" ftr="0" dt="0"/>
  <p:txStyles>
    <p:titleStyle>
      <a:lvl1pPr algn="l" defTabSz="914400" rtl="0" eaLnBrk="1" latinLnBrk="0" hangingPunct="1">
        <a:lnSpc>
          <a:spcPct val="90000"/>
        </a:lnSpc>
        <a:spcBef>
          <a:spcPct val="0"/>
        </a:spcBef>
        <a:buNone/>
        <a:defRPr sz="4800" kern="1200">
          <a:solidFill>
            <a:schemeClr val="accent1"/>
          </a:solidFill>
          <a:latin typeface="+mj-lt"/>
          <a:ea typeface="+mj-ea"/>
          <a:cs typeface="+mj-cs"/>
        </a:defRPr>
      </a:lvl1pPr>
    </p:titleStyle>
    <p:bodyStyle>
      <a:lvl1pPr marL="238125" indent="-228600" algn="l" defTabSz="914400" rtl="0" eaLnBrk="1" latinLnBrk="0" hangingPunct="1">
        <a:lnSpc>
          <a:spcPct val="100000"/>
        </a:lnSpc>
        <a:spcBef>
          <a:spcPts val="1000"/>
        </a:spcBef>
        <a:spcAft>
          <a:spcPts val="1200"/>
        </a:spcAft>
        <a:buFont typeface="Arial" panose="020B0604020202020204" pitchFamily="34" charset="0"/>
        <a:buChar char="•"/>
        <a:tabLst/>
        <a:defRPr sz="2800" kern="1200">
          <a:solidFill>
            <a:schemeClr val="tx1"/>
          </a:solidFill>
          <a:latin typeface="+mn-lt"/>
          <a:ea typeface="+mn-ea"/>
          <a:cs typeface="+mn-cs"/>
        </a:defRPr>
      </a:lvl1pPr>
      <a:lvl2pPr marL="403225" indent="-201168" algn="l" defTabSz="914400" rtl="0" eaLnBrk="1" latinLnBrk="0" hangingPunct="1">
        <a:lnSpc>
          <a:spcPct val="100000"/>
        </a:lnSpc>
        <a:spcBef>
          <a:spcPts val="1000"/>
        </a:spcBef>
        <a:spcAft>
          <a:spcPts val="1200"/>
        </a:spcAft>
        <a:buFont typeface="Arial" panose="020B0604020202020204" pitchFamily="34" charset="0"/>
        <a:buChar char="•"/>
        <a:tabLst/>
        <a:defRPr sz="2400" kern="1200">
          <a:solidFill>
            <a:schemeClr val="tx1"/>
          </a:solidFill>
          <a:latin typeface="+mn-lt"/>
          <a:ea typeface="+mn-ea"/>
          <a:cs typeface="+mn-cs"/>
        </a:defRPr>
      </a:lvl2pPr>
      <a:lvl3pPr marL="522288" indent="-164592" algn="l" defTabSz="914400" rtl="0" eaLnBrk="1" latinLnBrk="0" hangingPunct="1">
        <a:lnSpc>
          <a:spcPct val="100000"/>
        </a:lnSpc>
        <a:spcBef>
          <a:spcPts val="1000"/>
        </a:spcBef>
        <a:spcAft>
          <a:spcPts val="1200"/>
        </a:spcAft>
        <a:buFont typeface="Arial" panose="020B0604020202020204" pitchFamily="34" charset="0"/>
        <a:buChar char="•"/>
        <a:tabLst/>
        <a:defRPr sz="2000" kern="1200">
          <a:solidFill>
            <a:schemeClr val="tx1"/>
          </a:solidFill>
          <a:latin typeface="+mn-lt"/>
          <a:ea typeface="+mn-ea"/>
          <a:cs typeface="+mn-cs"/>
        </a:defRPr>
      </a:lvl3pPr>
      <a:lvl4pPr marL="685800" indent="-163513" algn="l" defTabSz="914400" rtl="0" eaLnBrk="1" latinLnBrk="0" hangingPunct="1">
        <a:lnSpc>
          <a:spcPct val="90000"/>
        </a:lnSpc>
        <a:spcBef>
          <a:spcPts val="1000"/>
        </a:spcBef>
        <a:spcAft>
          <a:spcPts val="1200"/>
        </a:spcAft>
        <a:buFont typeface="Arial" panose="020B0604020202020204" pitchFamily="34" charset="0"/>
        <a:buChar char="•"/>
        <a:tabLst/>
        <a:defRPr sz="1800" kern="1200">
          <a:solidFill>
            <a:schemeClr val="tx1"/>
          </a:solidFill>
          <a:latin typeface="+mn-lt"/>
          <a:ea typeface="+mn-ea"/>
          <a:cs typeface="+mn-cs"/>
        </a:defRPr>
      </a:lvl4pPr>
      <a:lvl5pPr marL="865188" indent="-155448" algn="l" defTabSz="914400" rtl="0" eaLnBrk="1" latinLnBrk="0" hangingPunct="1">
        <a:lnSpc>
          <a:spcPct val="90000"/>
        </a:lnSpc>
        <a:spcBef>
          <a:spcPts val="1000"/>
        </a:spcBef>
        <a:spcAft>
          <a:spcPts val="1200"/>
        </a:spcAft>
        <a:buFont typeface="Arial" panose="020B0604020202020204" pitchFamily="34" charset="0"/>
        <a:buChar char="•"/>
        <a:tabLst/>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432" userDrawn="1">
          <p15:clr>
            <a:srgbClr val="F26B43"/>
          </p15:clr>
        </p15:guide>
        <p15:guide id="2" pos="3840" userDrawn="1">
          <p15:clr>
            <a:srgbClr val="F26B43"/>
          </p15:clr>
        </p15:guide>
        <p15:guide id="3" orient="horz" pos="1344" userDrawn="1">
          <p15:clr>
            <a:srgbClr val="F26B43"/>
          </p15:clr>
        </p15:guide>
        <p15:guide id="4" pos="504" userDrawn="1">
          <p15:clr>
            <a:srgbClr val="F26B43"/>
          </p15:clr>
        </p15:guide>
        <p15:guide id="5" pos="7152" userDrawn="1">
          <p15:clr>
            <a:srgbClr val="F26B43"/>
          </p15:clr>
        </p15:guide>
        <p15:guide id="7" orient="horz" pos="4032" userDrawn="1">
          <p15:clr>
            <a:srgbClr val="F26B43"/>
          </p15:clr>
        </p15:guide>
        <p15:guide id="8" pos="1968"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a:extLst>
              <a:ext uri="{FF2B5EF4-FFF2-40B4-BE49-F238E27FC236}">
                <a16:creationId xmlns:a16="http://schemas.microsoft.com/office/drawing/2014/main" id="{0FA06860-A940-FBE7-7F50-B6F8B5CF6F2C}"/>
              </a:ext>
              <a:ext uri="{C183D7F6-B498-43B3-948B-1728B52AA6E4}">
                <adec:decorative xmlns:adec="http://schemas.microsoft.com/office/drawing/2017/decorative" val="1"/>
              </a:ext>
            </a:extLst>
          </p:cNvPr>
          <p:cNvPicPr>
            <a:picLocks noGrp="1" noChangeAspect="1"/>
          </p:cNvPicPr>
          <p:nvPr>
            <p:ph type="pic" sz="quarter" idx="11"/>
          </p:nvPr>
        </p:nvPicPr>
        <p:blipFill>
          <a:blip r:embed="rId3"/>
          <a:srcRect/>
          <a:stretch/>
        </p:blipFill>
        <p:spPr>
          <a:xfrm>
            <a:off x="-5884" y="6485"/>
            <a:ext cx="12197884" cy="6858000"/>
          </a:xfrm>
        </p:spPr>
      </p:pic>
      <p:sp>
        <p:nvSpPr>
          <p:cNvPr id="3" name="Title">
            <a:extLst>
              <a:ext uri="{FF2B5EF4-FFF2-40B4-BE49-F238E27FC236}">
                <a16:creationId xmlns:a16="http://schemas.microsoft.com/office/drawing/2014/main" id="{9C86645A-07FA-0EE3-DFE2-F71621E68A55}"/>
              </a:ext>
            </a:extLst>
          </p:cNvPr>
          <p:cNvSpPr>
            <a:spLocks noGrp="1"/>
          </p:cNvSpPr>
          <p:nvPr>
            <p:ph type="ctrTitle"/>
          </p:nvPr>
        </p:nvSpPr>
        <p:spPr/>
        <p:txBody>
          <a:bodyPr>
            <a:normAutofit fontScale="90000"/>
          </a:bodyPr>
          <a:lstStyle/>
          <a:p>
            <a:r>
              <a:rPr lang="en-US"/>
              <a:t>King County Regional Homelessness Authority (KCRHA) Interim Report</a:t>
            </a:r>
          </a:p>
        </p:txBody>
      </p:sp>
      <p:sp>
        <p:nvSpPr>
          <p:cNvPr id="4" name="Text">
            <a:extLst>
              <a:ext uri="{FF2B5EF4-FFF2-40B4-BE49-F238E27FC236}">
                <a16:creationId xmlns:a16="http://schemas.microsoft.com/office/drawing/2014/main" id="{9F3B9D09-BEDE-D48E-414F-C98BD7EFE187}"/>
              </a:ext>
            </a:extLst>
          </p:cNvPr>
          <p:cNvSpPr>
            <a:spLocks noGrp="1"/>
          </p:cNvSpPr>
          <p:nvPr>
            <p:ph type="body" sz="quarter" idx="10"/>
          </p:nvPr>
        </p:nvSpPr>
        <p:spPr/>
        <p:txBody>
          <a:bodyPr/>
          <a:lstStyle/>
          <a:p>
            <a:r>
              <a:rPr lang="en-US"/>
              <a:t>June 8, 2026 Presentation to Committee of the Whole</a:t>
            </a:r>
          </a:p>
        </p:txBody>
      </p:sp>
      <p:sp>
        <p:nvSpPr>
          <p:cNvPr id="5" name="Slide Number">
            <a:extLst>
              <a:ext uri="{FF2B5EF4-FFF2-40B4-BE49-F238E27FC236}">
                <a16:creationId xmlns:a16="http://schemas.microsoft.com/office/drawing/2014/main" id="{3D5822A3-B3AE-EE6A-F682-D0F67616127E}"/>
              </a:ext>
            </a:extLst>
          </p:cNvPr>
          <p:cNvSpPr>
            <a:spLocks noGrp="1"/>
          </p:cNvSpPr>
          <p:nvPr>
            <p:ph type="sldNum" sz="quarter" idx="4"/>
          </p:nvPr>
        </p:nvSpPr>
        <p:spPr/>
        <p:txBody>
          <a:bodyPr/>
          <a:lstStyle/>
          <a:p>
            <a:fld id="{5FDABB1A-455D-6441-85C3-B72C9945D671}" type="slidenum">
              <a:rPr lang="en-US" smtClean="0"/>
              <a:pPr/>
              <a:t>1</a:t>
            </a:fld>
            <a:endParaRPr lang="en-US"/>
          </a:p>
        </p:txBody>
      </p:sp>
      <p:pic>
        <p:nvPicPr>
          <p:cNvPr id="2" name="Picture Logo" descr="King County Council logo.">
            <a:extLst>
              <a:ext uri="{FF2B5EF4-FFF2-40B4-BE49-F238E27FC236}">
                <a16:creationId xmlns:a16="http://schemas.microsoft.com/office/drawing/2014/main" id="{26646723-B861-62A9-B4D9-EDF7BEEA2FA0}"/>
              </a:ext>
            </a:extLst>
          </p:cNvPr>
          <p:cNvPicPr>
            <a:picLocks noChangeAspect="1"/>
          </p:cNvPicPr>
          <p:nvPr/>
        </p:nvPicPr>
        <p:blipFill>
          <a:blip r:embed="rId4"/>
          <a:stretch>
            <a:fillRect/>
          </a:stretch>
        </p:blipFill>
        <p:spPr>
          <a:xfrm>
            <a:off x="9436100" y="6118953"/>
            <a:ext cx="2330115" cy="412907"/>
          </a:xfrm>
          <a:prstGeom prst="rect">
            <a:avLst/>
          </a:prstGeom>
        </p:spPr>
      </p:pic>
    </p:spTree>
    <p:extLst>
      <p:ext uri="{BB962C8B-B14F-4D97-AF65-F5344CB8AC3E}">
        <p14:creationId xmlns:p14="http://schemas.microsoft.com/office/powerpoint/2010/main" val="36580585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F9836E-57CC-2F6F-B435-75D92D6371BC}"/>
              </a:ext>
            </a:extLst>
          </p:cNvPr>
          <p:cNvSpPr>
            <a:spLocks noGrp="1"/>
          </p:cNvSpPr>
          <p:nvPr>
            <p:ph type="title"/>
          </p:nvPr>
        </p:nvSpPr>
        <p:spPr/>
        <p:txBody>
          <a:bodyPr/>
          <a:lstStyle/>
          <a:p>
            <a:r>
              <a:rPr lang="en-US"/>
              <a:t>Background:  KCRHA Forensic Evaluation</a:t>
            </a:r>
          </a:p>
        </p:txBody>
      </p:sp>
      <p:sp>
        <p:nvSpPr>
          <p:cNvPr id="3" name="Content Placeholder 2">
            <a:extLst>
              <a:ext uri="{FF2B5EF4-FFF2-40B4-BE49-F238E27FC236}">
                <a16:creationId xmlns:a16="http://schemas.microsoft.com/office/drawing/2014/main" id="{7C22E824-C019-5F21-D92A-CE4612B9AA24}"/>
              </a:ext>
            </a:extLst>
          </p:cNvPr>
          <p:cNvSpPr>
            <a:spLocks noGrp="1"/>
          </p:cNvSpPr>
          <p:nvPr>
            <p:ph idx="1"/>
          </p:nvPr>
        </p:nvSpPr>
        <p:spPr/>
        <p:txBody>
          <a:bodyPr vert="horz" lIns="91440" tIns="45720" rIns="91440" bIns="45720" rtlCol="0" anchor="t">
            <a:noAutofit/>
          </a:bodyPr>
          <a:lstStyle/>
          <a:p>
            <a:r>
              <a:rPr lang="en-US"/>
              <a:t>County and City engaged Clark </a:t>
            </a:r>
            <a:r>
              <a:rPr lang="en-US" err="1"/>
              <a:t>Nuber</a:t>
            </a:r>
            <a:r>
              <a:rPr lang="en-US"/>
              <a:t> to conduct a forensic evaluation of KCRHA, which was completed in April 2026</a:t>
            </a:r>
          </a:p>
          <a:p>
            <a:r>
              <a:rPr lang="en-US"/>
              <a:t>The evaluation outlined financial challenges and weaknesses</a:t>
            </a:r>
          </a:p>
          <a:p>
            <a:pPr lvl="3" indent="-163195">
              <a:buFont typeface="Courier New" panose="020B0604020202020204" pitchFamily="34" charset="0"/>
              <a:buChar char="o"/>
            </a:pPr>
            <a:r>
              <a:rPr lang="en-US" sz="2600"/>
              <a:t> No specific evidence of large-scale fraud was identified</a:t>
            </a:r>
          </a:p>
          <a:p>
            <a:r>
              <a:rPr lang="en-US"/>
              <a:t>Key themes:  invoicing and receivables inefficiencies, weak reconciliation and internal controls, reporting and accounting system limitations, and governance, policy, and budget-oversight gaps</a:t>
            </a:r>
          </a:p>
        </p:txBody>
      </p:sp>
      <p:sp>
        <p:nvSpPr>
          <p:cNvPr id="4" name="Slide Number Placeholder 3">
            <a:extLst>
              <a:ext uri="{FF2B5EF4-FFF2-40B4-BE49-F238E27FC236}">
                <a16:creationId xmlns:a16="http://schemas.microsoft.com/office/drawing/2014/main" id="{5FE69535-3FD6-4A69-6CC8-062FB1612F48}"/>
              </a:ext>
            </a:extLst>
          </p:cNvPr>
          <p:cNvSpPr>
            <a:spLocks noGrp="1"/>
          </p:cNvSpPr>
          <p:nvPr>
            <p:ph type="sldNum" sz="quarter" idx="12"/>
          </p:nvPr>
        </p:nvSpPr>
        <p:spPr/>
        <p:txBody>
          <a:bodyPr/>
          <a:lstStyle/>
          <a:p>
            <a:fld id="{5FDABB1A-455D-6441-85C3-B72C9945D671}" type="slidenum">
              <a:rPr lang="en-US" smtClean="0"/>
              <a:t>2</a:t>
            </a:fld>
            <a:endParaRPr lang="en-US"/>
          </a:p>
        </p:txBody>
      </p:sp>
    </p:spTree>
    <p:extLst>
      <p:ext uri="{BB962C8B-B14F-4D97-AF65-F5344CB8AC3E}">
        <p14:creationId xmlns:p14="http://schemas.microsoft.com/office/powerpoint/2010/main" val="10136232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A3A9F0-123C-5435-75C0-C3212B8EBE2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6AE7CF6-9C57-6F76-3D13-38114B61DCE9}"/>
              </a:ext>
            </a:extLst>
          </p:cNvPr>
          <p:cNvSpPr>
            <a:spLocks noGrp="1"/>
          </p:cNvSpPr>
          <p:nvPr>
            <p:ph type="title"/>
          </p:nvPr>
        </p:nvSpPr>
        <p:spPr/>
        <p:txBody>
          <a:bodyPr/>
          <a:lstStyle/>
          <a:p>
            <a:r>
              <a:rPr lang="en-US"/>
              <a:t>Background:  KCRHA Corrective Action Plan</a:t>
            </a:r>
          </a:p>
        </p:txBody>
      </p:sp>
      <p:sp>
        <p:nvSpPr>
          <p:cNvPr id="3" name="Content Placeholder 2">
            <a:extLst>
              <a:ext uri="{FF2B5EF4-FFF2-40B4-BE49-F238E27FC236}">
                <a16:creationId xmlns:a16="http://schemas.microsoft.com/office/drawing/2014/main" id="{B3D7D0EA-0753-1D6C-9FA4-42A2AAABD11F}"/>
              </a:ext>
            </a:extLst>
          </p:cNvPr>
          <p:cNvSpPr>
            <a:spLocks noGrp="1"/>
          </p:cNvSpPr>
          <p:nvPr>
            <p:ph idx="1"/>
          </p:nvPr>
        </p:nvSpPr>
        <p:spPr/>
        <p:txBody>
          <a:bodyPr vert="horz" lIns="91440" tIns="45720" rIns="91440" bIns="45720" rtlCol="0" anchor="t">
            <a:noAutofit/>
          </a:bodyPr>
          <a:lstStyle/>
          <a:p>
            <a:r>
              <a:rPr lang="en-US"/>
              <a:t>Executive and Mayor required KCRHA to submit written responses:</a:t>
            </a:r>
          </a:p>
          <a:p>
            <a:pPr marL="545465" lvl="1" indent="-342900">
              <a:buFont typeface="Courier New" panose="02070309020205020404" pitchFamily="49" charset="0"/>
              <a:buChar char="o"/>
            </a:pPr>
            <a:r>
              <a:rPr lang="en-US"/>
              <a:t>High risk findings by May 8</a:t>
            </a:r>
          </a:p>
          <a:p>
            <a:pPr marL="545465" lvl="1" indent="-342900">
              <a:buFont typeface="Courier New" panose="02070309020205020404" pitchFamily="49" charset="0"/>
              <a:buChar char="o"/>
            </a:pPr>
            <a:r>
              <a:rPr lang="en-US"/>
              <a:t>CAP addressing additional items by May 23</a:t>
            </a:r>
          </a:p>
          <a:p>
            <a:r>
              <a:rPr lang="en-US"/>
              <a:t>The CAP established milestones for 30, 60, and 90 days, while indicating that ability to meet the milestones will depend on implementation capacity.</a:t>
            </a:r>
          </a:p>
          <a:p>
            <a:endParaRPr lang="en-US"/>
          </a:p>
        </p:txBody>
      </p:sp>
      <p:sp>
        <p:nvSpPr>
          <p:cNvPr id="4" name="Slide Number Placeholder 3">
            <a:extLst>
              <a:ext uri="{FF2B5EF4-FFF2-40B4-BE49-F238E27FC236}">
                <a16:creationId xmlns:a16="http://schemas.microsoft.com/office/drawing/2014/main" id="{837F7ADE-8F3F-3F13-2FB8-35717DDF8E07}"/>
              </a:ext>
            </a:extLst>
          </p:cNvPr>
          <p:cNvSpPr>
            <a:spLocks noGrp="1"/>
          </p:cNvSpPr>
          <p:nvPr>
            <p:ph type="sldNum" sz="quarter" idx="12"/>
          </p:nvPr>
        </p:nvSpPr>
        <p:spPr/>
        <p:txBody>
          <a:bodyPr/>
          <a:lstStyle/>
          <a:p>
            <a:fld id="{5FDABB1A-455D-6441-85C3-B72C9945D671}" type="slidenum">
              <a:rPr lang="en-US" smtClean="0"/>
              <a:t>3</a:t>
            </a:fld>
            <a:endParaRPr lang="en-US"/>
          </a:p>
        </p:txBody>
      </p:sp>
    </p:spTree>
    <p:extLst>
      <p:ext uri="{BB962C8B-B14F-4D97-AF65-F5344CB8AC3E}">
        <p14:creationId xmlns:p14="http://schemas.microsoft.com/office/powerpoint/2010/main" val="23606010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a:extLst>
              <a:ext uri="{FF2B5EF4-FFF2-40B4-BE49-F238E27FC236}">
                <a16:creationId xmlns:a16="http://schemas.microsoft.com/office/drawing/2014/main" id="{0B44E221-3703-9E88-B0A1-2B04344BFFED}"/>
              </a:ext>
            </a:extLst>
          </p:cNvPr>
          <p:cNvSpPr>
            <a:spLocks noGrp="1"/>
          </p:cNvSpPr>
          <p:nvPr>
            <p:ph type="title"/>
          </p:nvPr>
        </p:nvSpPr>
        <p:spPr>
          <a:xfrm>
            <a:off x="0" y="0"/>
            <a:ext cx="12192000" cy="1590327"/>
          </a:xfrm>
        </p:spPr>
        <p:txBody>
          <a:bodyPr/>
          <a:lstStyle/>
          <a:p>
            <a:pPr marL="685800" indent="9525"/>
            <a:r>
              <a:rPr lang="en-US"/>
              <a:t>Background:  KCRHA Corrective Action Plan Initial 30-60 Day Priorities</a:t>
            </a:r>
          </a:p>
        </p:txBody>
      </p:sp>
      <p:sp>
        <p:nvSpPr>
          <p:cNvPr id="2" name="Content Left Column">
            <a:extLst>
              <a:ext uri="{FF2B5EF4-FFF2-40B4-BE49-F238E27FC236}">
                <a16:creationId xmlns:a16="http://schemas.microsoft.com/office/drawing/2014/main" id="{3C710584-3151-DA17-71E3-A5835B509FDF}"/>
              </a:ext>
            </a:extLst>
          </p:cNvPr>
          <p:cNvSpPr>
            <a:spLocks noGrp="1"/>
          </p:cNvSpPr>
          <p:nvPr>
            <p:ph sz="half" idx="1"/>
          </p:nvPr>
        </p:nvSpPr>
        <p:spPr>
          <a:xfrm>
            <a:off x="800100" y="1990720"/>
            <a:ext cx="5046064" cy="3930870"/>
          </a:xfrm>
        </p:spPr>
        <p:txBody>
          <a:bodyPr/>
          <a:lstStyle/>
          <a:p>
            <a:pPr marL="466725" indent="-457200">
              <a:spcBef>
                <a:spcPts val="600"/>
              </a:spcBef>
              <a:spcAft>
                <a:spcPts val="600"/>
              </a:spcAft>
              <a:buFont typeface="+mj-lt"/>
              <a:buAutoNum type="arabicPeriod"/>
            </a:pPr>
            <a:r>
              <a:rPr lang="en-US" sz="2000"/>
              <a:t>Formalizing an implementation dashboard</a:t>
            </a:r>
          </a:p>
          <a:p>
            <a:pPr marL="466725" indent="-457200">
              <a:spcBef>
                <a:spcPts val="600"/>
              </a:spcBef>
              <a:spcAft>
                <a:spcPts val="600"/>
              </a:spcAft>
              <a:buFont typeface="+mj-lt"/>
              <a:buAutoNum type="arabicPeriod"/>
            </a:pPr>
            <a:r>
              <a:rPr lang="en-US" sz="2000"/>
              <a:t>Initial categorization of receivables associated with the $8M finding</a:t>
            </a:r>
          </a:p>
          <a:p>
            <a:pPr marL="466725" indent="-457200">
              <a:spcBef>
                <a:spcPts val="600"/>
              </a:spcBef>
              <a:spcAft>
                <a:spcPts val="600"/>
              </a:spcAft>
              <a:buFont typeface="+mj-lt"/>
              <a:buAutoNum type="arabicPeriod"/>
            </a:pPr>
            <a:r>
              <a:rPr lang="en-US" sz="2000"/>
              <a:t>Developing King County Investment Pool cash-flow reconciliation schedule</a:t>
            </a:r>
          </a:p>
          <a:p>
            <a:pPr marL="466725" indent="-457200">
              <a:spcBef>
                <a:spcPts val="600"/>
              </a:spcBef>
              <a:spcAft>
                <a:spcPts val="600"/>
              </a:spcAft>
              <a:buFont typeface="+mj-lt"/>
              <a:buAutoNum type="arabicPeriod"/>
            </a:pPr>
            <a:r>
              <a:rPr lang="en-US" sz="2000"/>
              <a:t>Completing a fund advance inventory and roll-forward template</a:t>
            </a:r>
          </a:p>
          <a:p>
            <a:pPr marL="466725" indent="-457200">
              <a:spcBef>
                <a:spcPts val="600"/>
              </a:spcBef>
              <a:spcAft>
                <a:spcPts val="600"/>
              </a:spcAft>
              <a:buFont typeface="+mj-lt"/>
              <a:buAutoNum type="arabicPeriod"/>
            </a:pPr>
            <a:r>
              <a:rPr lang="en-US" sz="2000"/>
              <a:t>Formalizing a rejected-cost and invoice delay tracking mechanism</a:t>
            </a:r>
          </a:p>
          <a:p>
            <a:pPr marL="466725" indent="-457200">
              <a:spcBef>
                <a:spcPts val="600"/>
              </a:spcBef>
              <a:spcAft>
                <a:spcPts val="600"/>
              </a:spcAft>
              <a:buFont typeface="+mj-lt"/>
              <a:buAutoNum type="arabicPeriod"/>
            </a:pPr>
            <a:r>
              <a:rPr lang="en-US" sz="2000"/>
              <a:t>Validating administrative overspend exposure and updating administrative budget forecast</a:t>
            </a:r>
          </a:p>
        </p:txBody>
      </p:sp>
      <p:sp>
        <p:nvSpPr>
          <p:cNvPr id="3" name="Content Right Column">
            <a:extLst>
              <a:ext uri="{FF2B5EF4-FFF2-40B4-BE49-F238E27FC236}">
                <a16:creationId xmlns:a16="http://schemas.microsoft.com/office/drawing/2014/main" id="{C099B3E0-21B0-9981-7D02-3B079E03BF18}"/>
              </a:ext>
            </a:extLst>
          </p:cNvPr>
          <p:cNvSpPr>
            <a:spLocks noGrp="1"/>
          </p:cNvSpPr>
          <p:nvPr>
            <p:ph sz="half" idx="2"/>
          </p:nvPr>
        </p:nvSpPr>
        <p:spPr>
          <a:xfrm>
            <a:off x="6345838" y="1990720"/>
            <a:ext cx="5046064" cy="3930870"/>
          </a:xfrm>
        </p:spPr>
        <p:txBody>
          <a:bodyPr/>
          <a:lstStyle/>
          <a:p>
            <a:pPr marL="466725" indent="-457200">
              <a:spcBef>
                <a:spcPts val="600"/>
              </a:spcBef>
              <a:spcAft>
                <a:spcPts val="600"/>
              </a:spcAft>
              <a:buFont typeface="+mj-lt"/>
              <a:buAutoNum type="arabicPeriod" startAt="7"/>
            </a:pPr>
            <a:r>
              <a:rPr lang="en-US" sz="2000"/>
              <a:t>Immediate control enhancements related to reimbursements, gift cards, P-cards, and segregation of duties</a:t>
            </a:r>
          </a:p>
          <a:p>
            <a:pPr marL="466725" indent="-457200">
              <a:spcBef>
                <a:spcPts val="600"/>
              </a:spcBef>
              <a:spcAft>
                <a:spcPts val="600"/>
              </a:spcAft>
              <a:buFont typeface="+mj-lt"/>
              <a:buAutoNum type="arabicPeriod" startAt="7"/>
            </a:pPr>
            <a:r>
              <a:rPr lang="en-US" sz="2000"/>
              <a:t>Updating the monthly close checklist and financial reporting package</a:t>
            </a:r>
          </a:p>
          <a:p>
            <a:pPr marL="466725" indent="-457200">
              <a:spcBef>
                <a:spcPts val="600"/>
              </a:spcBef>
              <a:spcAft>
                <a:spcPts val="600"/>
              </a:spcAft>
              <a:buFont typeface="+mj-lt"/>
              <a:buAutoNum type="arabicPeriod" startAt="7"/>
            </a:pPr>
            <a:r>
              <a:rPr lang="en-US" sz="2000"/>
              <a:t>Initiating a NetSuite/chart of accounts/cost-center reporting assessment</a:t>
            </a:r>
          </a:p>
          <a:p>
            <a:pPr marL="466725" indent="-457200">
              <a:spcBef>
                <a:spcPts val="600"/>
              </a:spcBef>
              <a:spcAft>
                <a:spcPts val="600"/>
              </a:spcAft>
              <a:buFont typeface="+mj-lt"/>
              <a:buAutoNum type="arabicPeriod" startAt="7"/>
            </a:pPr>
            <a:r>
              <a:rPr lang="en-US" sz="2000"/>
              <a:t>Developing proposed scope for external stabilization support</a:t>
            </a:r>
          </a:p>
          <a:p>
            <a:pPr marL="466725" indent="-457200">
              <a:spcBef>
                <a:spcPts val="600"/>
              </a:spcBef>
              <a:spcAft>
                <a:spcPts val="600"/>
              </a:spcAft>
              <a:buFont typeface="+mj-lt"/>
              <a:buAutoNum type="arabicPeriod" startAt="7"/>
            </a:pPr>
            <a:r>
              <a:rPr lang="en-US" sz="2000"/>
              <a:t>Beginning City/County/KCRHA work sessions</a:t>
            </a:r>
          </a:p>
          <a:p>
            <a:pPr>
              <a:spcBef>
                <a:spcPts val="600"/>
              </a:spcBef>
              <a:spcAft>
                <a:spcPts val="600"/>
              </a:spcAft>
            </a:pPr>
            <a:endParaRPr lang="en-US" sz="2000"/>
          </a:p>
        </p:txBody>
      </p:sp>
      <p:sp>
        <p:nvSpPr>
          <p:cNvPr id="4" name="Slide Number">
            <a:extLst>
              <a:ext uri="{FF2B5EF4-FFF2-40B4-BE49-F238E27FC236}">
                <a16:creationId xmlns:a16="http://schemas.microsoft.com/office/drawing/2014/main" id="{5ADE8E4F-A3A0-1C65-DB95-3EA0F09ADF89}"/>
              </a:ext>
            </a:extLst>
          </p:cNvPr>
          <p:cNvSpPr>
            <a:spLocks noGrp="1"/>
          </p:cNvSpPr>
          <p:nvPr>
            <p:ph type="sldNum" sz="quarter" idx="12"/>
          </p:nvPr>
        </p:nvSpPr>
        <p:spPr/>
        <p:txBody>
          <a:bodyPr/>
          <a:lstStyle/>
          <a:p>
            <a:fld id="{5FDABB1A-455D-6441-85C3-B72C9945D671}" type="slidenum">
              <a:rPr lang="en-US" smtClean="0"/>
              <a:t>4</a:t>
            </a:fld>
            <a:endParaRPr lang="en-US"/>
          </a:p>
        </p:txBody>
      </p:sp>
    </p:spTree>
    <p:extLst>
      <p:ext uri="{BB962C8B-B14F-4D97-AF65-F5344CB8AC3E}">
        <p14:creationId xmlns:p14="http://schemas.microsoft.com/office/powerpoint/2010/main" val="30275286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03867864-6B3F-0C59-0483-0C0409BB71D6}"/>
              </a:ext>
            </a:extLst>
          </p:cNvPr>
          <p:cNvSpPr>
            <a:spLocks noGrp="1"/>
          </p:cNvSpPr>
          <p:nvPr>
            <p:ph type="title"/>
          </p:nvPr>
        </p:nvSpPr>
        <p:spPr>
          <a:xfrm>
            <a:off x="296893" y="767708"/>
            <a:ext cx="5049807" cy="3793671"/>
          </a:xfrm>
        </p:spPr>
        <p:txBody>
          <a:bodyPr/>
          <a:lstStyle/>
          <a:p>
            <a:r>
              <a:rPr lang="en-US"/>
              <a:t>King County Council</a:t>
            </a:r>
            <a:br>
              <a:rPr lang="en-US"/>
            </a:br>
            <a:r>
              <a:rPr lang="en-US"/>
              <a:t>Motion 16970</a:t>
            </a:r>
          </a:p>
        </p:txBody>
      </p:sp>
      <p:sp>
        <p:nvSpPr>
          <p:cNvPr id="3" name="Text">
            <a:extLst>
              <a:ext uri="{FF2B5EF4-FFF2-40B4-BE49-F238E27FC236}">
                <a16:creationId xmlns:a16="http://schemas.microsoft.com/office/drawing/2014/main" id="{BD7BAAAF-A339-9C4C-10FC-4C23913FE207}"/>
              </a:ext>
            </a:extLst>
          </p:cNvPr>
          <p:cNvSpPr>
            <a:spLocks noGrp="1"/>
          </p:cNvSpPr>
          <p:nvPr>
            <p:ph type="body" sz="quarter" idx="13"/>
          </p:nvPr>
        </p:nvSpPr>
        <p:spPr>
          <a:xfrm>
            <a:off x="6083300" y="255375"/>
            <a:ext cx="5448300" cy="5232400"/>
          </a:xfrm>
        </p:spPr>
        <p:txBody>
          <a:bodyPr vert="horz" lIns="91440" tIns="45720" rIns="91440" bIns="45720" rtlCol="0" anchor="t">
            <a:noAutofit/>
          </a:bodyPr>
          <a:lstStyle/>
          <a:p>
            <a:pPr marL="0" indent="0">
              <a:spcBef>
                <a:spcPts val="600"/>
              </a:spcBef>
              <a:spcAft>
                <a:spcPts val="600"/>
              </a:spcAft>
              <a:buNone/>
            </a:pPr>
            <a:r>
              <a:rPr lang="en-US" sz="2200" b="1"/>
              <a:t>Council requested by June 15</a:t>
            </a:r>
            <a:r>
              <a:rPr lang="en-US" sz="2200" b="1" baseline="30000"/>
              <a:t>th</a:t>
            </a:r>
            <a:r>
              <a:rPr lang="en-US" sz="2200" b="1"/>
              <a:t>:</a:t>
            </a:r>
            <a:endParaRPr lang="en-US" b="1"/>
          </a:p>
          <a:p>
            <a:pPr marL="393700" lvl="1" indent="-228600">
              <a:spcBef>
                <a:spcPts val="600"/>
              </a:spcBef>
              <a:spcAft>
                <a:spcPts val="600"/>
              </a:spcAft>
            </a:pPr>
            <a:r>
              <a:rPr lang="en-US" sz="2000"/>
              <a:t>Assessment of KCRHA administrative funding shortfall;</a:t>
            </a:r>
          </a:p>
          <a:p>
            <a:pPr marL="393700" lvl="1" indent="-228600">
              <a:spcBef>
                <a:spcPts val="600"/>
              </a:spcBef>
              <a:spcAft>
                <a:spcPts val="600"/>
              </a:spcAft>
            </a:pPr>
            <a:r>
              <a:rPr lang="en-US" sz="2000"/>
              <a:t>KCRHA’s Corrective Action Plan (CAP) </a:t>
            </a:r>
          </a:p>
          <a:p>
            <a:pPr marL="393700" lvl="1" indent="-228600">
              <a:spcBef>
                <a:spcPts val="600"/>
              </a:spcBef>
              <a:spcAft>
                <a:spcPts val="600"/>
              </a:spcAft>
            </a:pPr>
            <a:r>
              <a:rPr lang="en-US" sz="2000"/>
              <a:t>Executive’s initial assessment of the KCRHA’s CAP; and</a:t>
            </a:r>
          </a:p>
          <a:p>
            <a:pPr marL="393700" lvl="1" indent="-228600">
              <a:spcBef>
                <a:spcPts val="600"/>
              </a:spcBef>
              <a:spcAft>
                <a:spcPts val="600"/>
              </a:spcAft>
            </a:pPr>
            <a:r>
              <a:rPr lang="en-US" sz="2000"/>
              <a:t>Assessment of actions necessary to comply with federal, state, and other funding requirements</a:t>
            </a:r>
          </a:p>
          <a:p>
            <a:pPr marL="228600" indent="-228600">
              <a:spcBef>
                <a:spcPts val="600"/>
              </a:spcBef>
              <a:spcAft>
                <a:spcPts val="600"/>
              </a:spcAft>
            </a:pPr>
            <a:r>
              <a:rPr lang="en-US" sz="2400" b="1"/>
              <a:t>By August 1</a:t>
            </a:r>
            <a:r>
              <a:rPr lang="en-US" sz="2400" b="1" baseline="30000"/>
              <a:t>st</a:t>
            </a:r>
            <a:r>
              <a:rPr lang="en-US" sz="2400" b="1"/>
              <a:t>:</a:t>
            </a:r>
          </a:p>
          <a:p>
            <a:pPr marL="393700" lvl="1" indent="-228600">
              <a:spcBef>
                <a:spcPts val="600"/>
              </a:spcBef>
              <a:spcAft>
                <a:spcPts val="600"/>
              </a:spcAft>
            </a:pPr>
            <a:r>
              <a:rPr lang="en-US" sz="2000"/>
              <a:t>A report providing a recommendation on continuing, amending, or terminating the ILA.</a:t>
            </a:r>
            <a:endParaRPr lang="en-US"/>
          </a:p>
          <a:p>
            <a:pPr marL="393700" lvl="1" indent="-228600">
              <a:spcBef>
                <a:spcPts val="600"/>
              </a:spcBef>
              <a:spcAft>
                <a:spcPts val="600"/>
              </a:spcAft>
            </a:pPr>
            <a:r>
              <a:rPr lang="en-US" sz="2000"/>
              <a:t>The motion further sets parameters for the development of the August report and its components.</a:t>
            </a:r>
            <a:endParaRPr lang="en-US"/>
          </a:p>
          <a:p>
            <a:endParaRPr lang="en-US"/>
          </a:p>
        </p:txBody>
      </p:sp>
      <p:sp>
        <p:nvSpPr>
          <p:cNvPr id="4" name="Slide Number">
            <a:extLst>
              <a:ext uri="{FF2B5EF4-FFF2-40B4-BE49-F238E27FC236}">
                <a16:creationId xmlns:a16="http://schemas.microsoft.com/office/drawing/2014/main" id="{79129527-4CBA-B41B-D87D-89B15AE99046}"/>
              </a:ext>
            </a:extLst>
          </p:cNvPr>
          <p:cNvSpPr>
            <a:spLocks noGrp="1"/>
          </p:cNvSpPr>
          <p:nvPr>
            <p:ph type="sldNum" sz="quarter" idx="12"/>
          </p:nvPr>
        </p:nvSpPr>
        <p:spPr/>
        <p:txBody>
          <a:bodyPr/>
          <a:lstStyle/>
          <a:p>
            <a:fld id="{5FDABB1A-455D-6441-85C3-B72C9945D671}" type="slidenum">
              <a:rPr lang="en-US" smtClean="0"/>
              <a:t>5</a:t>
            </a:fld>
            <a:endParaRPr lang="en-US"/>
          </a:p>
        </p:txBody>
      </p:sp>
    </p:spTree>
    <p:extLst>
      <p:ext uri="{BB962C8B-B14F-4D97-AF65-F5344CB8AC3E}">
        <p14:creationId xmlns:p14="http://schemas.microsoft.com/office/powerpoint/2010/main" val="3749196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C2EF78-CD58-B0D5-12E0-63CBB4B118F1}"/>
            </a:ext>
          </a:extLst>
        </p:cNvPr>
        <p:cNvGrpSpPr/>
        <p:nvPr/>
      </p:nvGrpSpPr>
      <p:grpSpPr>
        <a:xfrm>
          <a:off x="0" y="0"/>
          <a:ext cx="0" cy="0"/>
          <a:chOff x="0" y="0"/>
          <a:chExt cx="0" cy="0"/>
        </a:xfrm>
      </p:grpSpPr>
      <p:sp>
        <p:nvSpPr>
          <p:cNvPr id="2" name="Title">
            <a:extLst>
              <a:ext uri="{FF2B5EF4-FFF2-40B4-BE49-F238E27FC236}">
                <a16:creationId xmlns:a16="http://schemas.microsoft.com/office/drawing/2014/main" id="{E28BAADB-7D84-965F-EC49-42B2BEB4F1FA}"/>
              </a:ext>
            </a:extLst>
          </p:cNvPr>
          <p:cNvSpPr>
            <a:spLocks noGrp="1"/>
          </p:cNvSpPr>
          <p:nvPr>
            <p:ph type="title"/>
          </p:nvPr>
        </p:nvSpPr>
        <p:spPr/>
        <p:txBody>
          <a:bodyPr/>
          <a:lstStyle/>
          <a:p>
            <a:pPr marL="685800" indent="9525"/>
            <a:r>
              <a:rPr lang="en-US"/>
              <a:t>Assessment of KCRHA Administrative Funding Shortfall</a:t>
            </a:r>
          </a:p>
        </p:txBody>
      </p:sp>
      <p:sp>
        <p:nvSpPr>
          <p:cNvPr id="3" name="Text">
            <a:extLst>
              <a:ext uri="{FF2B5EF4-FFF2-40B4-BE49-F238E27FC236}">
                <a16:creationId xmlns:a16="http://schemas.microsoft.com/office/drawing/2014/main" id="{7D9BF2AD-B39A-7A7A-BE0F-5FBA3C4AA2CD}"/>
              </a:ext>
              <a:ext uri="{C183D7F6-B498-43B3-948B-1728B52AA6E4}">
                <adec:decorative xmlns:adec="http://schemas.microsoft.com/office/drawing/2017/decorative" val="0"/>
              </a:ext>
            </a:extLst>
          </p:cNvPr>
          <p:cNvSpPr>
            <a:spLocks noGrp="1"/>
          </p:cNvSpPr>
          <p:nvPr>
            <p:ph idx="1"/>
          </p:nvPr>
        </p:nvSpPr>
        <p:spPr>
          <a:xfrm>
            <a:off x="742227" y="1738132"/>
            <a:ext cx="10611573" cy="4563141"/>
          </a:xfrm>
        </p:spPr>
        <p:txBody>
          <a:bodyPr vert="horz" lIns="91440" tIns="45720" rIns="91440" bIns="45720" rtlCol="0" anchor="t">
            <a:noAutofit/>
          </a:bodyPr>
          <a:lstStyle/>
          <a:p>
            <a:r>
              <a:rPr lang="en-US" sz="2000"/>
              <a:t>Clark Nuber forensic audit estimated KCRHA’s administrative overspend at $4.26M in June 2025.</a:t>
            </a:r>
            <a:endParaRPr lang="en-US"/>
          </a:p>
          <a:p>
            <a:r>
              <a:rPr lang="en-US" sz="2000"/>
              <a:t>Motion 16970 requested information on KCRHA’s administrative funding need for 2026 and 2027 </a:t>
            </a:r>
            <a:endParaRPr lang="en-US" sz="2000">
              <a:highlight>
                <a:srgbClr val="FFFF00"/>
              </a:highlight>
            </a:endParaRPr>
          </a:p>
          <a:p>
            <a:pPr marL="521970" lvl="2" indent="-164465"/>
            <a:r>
              <a:rPr lang="en-US"/>
              <a:t>2026 Administrative budget is $13.9M. Current forecasted need by KCRHA is about $15M. This does not include the annual interest charges for carrying a negative cash balance. </a:t>
            </a:r>
          </a:p>
          <a:p>
            <a:pPr lvl="3" indent="-163195">
              <a:spcBef>
                <a:spcPts val="0"/>
              </a:spcBef>
              <a:spcAft>
                <a:spcPts val="0"/>
              </a:spcAft>
            </a:pPr>
            <a:r>
              <a:rPr lang="en-US" sz="2000"/>
              <a:t>King County contribution: $3.2M. </a:t>
            </a:r>
          </a:p>
          <a:p>
            <a:pPr lvl="3" indent="-163195">
              <a:spcBef>
                <a:spcPts val="0"/>
              </a:spcBef>
              <a:spcAft>
                <a:spcPts val="0"/>
              </a:spcAft>
            </a:pPr>
            <a:r>
              <a:rPr lang="en-US" sz="2000"/>
              <a:t>City of Seattle contribution: $5.2M</a:t>
            </a:r>
          </a:p>
          <a:p>
            <a:pPr lvl="3" indent="-163195">
              <a:spcBef>
                <a:spcPts val="0"/>
              </a:spcBef>
              <a:spcAft>
                <a:spcPts val="0"/>
              </a:spcAft>
            </a:pPr>
            <a:r>
              <a:rPr lang="en-US" sz="2000"/>
              <a:t>State Department of Commerce: $2.2M</a:t>
            </a:r>
          </a:p>
          <a:p>
            <a:pPr lvl="3" indent="-163195">
              <a:spcBef>
                <a:spcPts val="0"/>
              </a:spcBef>
              <a:spcAft>
                <a:spcPts val="0"/>
              </a:spcAft>
            </a:pPr>
            <a:r>
              <a:rPr lang="en-US" sz="2000"/>
              <a:t>HUD CoC: $3.0M</a:t>
            </a:r>
          </a:p>
          <a:p>
            <a:pPr lvl="3" indent="-163195">
              <a:spcBef>
                <a:spcPts val="0"/>
              </a:spcBef>
              <a:spcAft>
                <a:spcPts val="0"/>
              </a:spcAft>
            </a:pPr>
            <a:r>
              <a:rPr lang="en-US" sz="2000"/>
              <a:t>Other: $0.2M</a:t>
            </a:r>
          </a:p>
          <a:p>
            <a:pPr marL="521970" lvl="2" indent="-164465"/>
            <a:r>
              <a:rPr lang="en-US"/>
              <a:t>2027 Administrative budget estimate ranges from $14M to $16M. </a:t>
            </a:r>
          </a:p>
        </p:txBody>
      </p:sp>
      <p:sp>
        <p:nvSpPr>
          <p:cNvPr id="4" name="Slide Number">
            <a:extLst>
              <a:ext uri="{FF2B5EF4-FFF2-40B4-BE49-F238E27FC236}">
                <a16:creationId xmlns:a16="http://schemas.microsoft.com/office/drawing/2014/main" id="{404814A1-E960-F71D-E3F0-20F8A4E32DF5}"/>
              </a:ext>
            </a:extLst>
          </p:cNvPr>
          <p:cNvSpPr>
            <a:spLocks noGrp="1"/>
          </p:cNvSpPr>
          <p:nvPr>
            <p:ph type="sldNum" sz="quarter" idx="12"/>
          </p:nvPr>
        </p:nvSpPr>
        <p:spPr/>
        <p:txBody>
          <a:bodyPr/>
          <a:lstStyle/>
          <a:p>
            <a:fld id="{5FDABB1A-455D-6441-85C3-B72C9945D671}" type="slidenum">
              <a:rPr lang="en-US" smtClean="0"/>
              <a:t>6</a:t>
            </a:fld>
            <a:endParaRPr lang="en-US"/>
          </a:p>
        </p:txBody>
      </p:sp>
    </p:spTree>
    <p:extLst>
      <p:ext uri="{BB962C8B-B14F-4D97-AF65-F5344CB8AC3E}">
        <p14:creationId xmlns:p14="http://schemas.microsoft.com/office/powerpoint/2010/main" val="607398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3BC4C5-5AD6-CF69-CEFF-C8D57BF48E53}"/>
            </a:ext>
          </a:extLst>
        </p:cNvPr>
        <p:cNvGrpSpPr/>
        <p:nvPr/>
      </p:nvGrpSpPr>
      <p:grpSpPr>
        <a:xfrm>
          <a:off x="0" y="0"/>
          <a:ext cx="0" cy="0"/>
          <a:chOff x="0" y="0"/>
          <a:chExt cx="0" cy="0"/>
        </a:xfrm>
      </p:grpSpPr>
      <p:sp>
        <p:nvSpPr>
          <p:cNvPr id="2" name="Title">
            <a:extLst>
              <a:ext uri="{FF2B5EF4-FFF2-40B4-BE49-F238E27FC236}">
                <a16:creationId xmlns:a16="http://schemas.microsoft.com/office/drawing/2014/main" id="{1B50B7FB-5416-EFF0-1B58-CA68584C4C70}"/>
              </a:ext>
            </a:extLst>
          </p:cNvPr>
          <p:cNvSpPr>
            <a:spLocks noGrp="1"/>
          </p:cNvSpPr>
          <p:nvPr>
            <p:ph type="title"/>
          </p:nvPr>
        </p:nvSpPr>
        <p:spPr/>
        <p:txBody>
          <a:bodyPr/>
          <a:lstStyle/>
          <a:p>
            <a:pPr marL="685800" indent="9525"/>
            <a:r>
              <a:rPr lang="en-US"/>
              <a:t>Options to Address Shortfalls</a:t>
            </a:r>
          </a:p>
        </p:txBody>
      </p:sp>
      <p:sp>
        <p:nvSpPr>
          <p:cNvPr id="3" name="Text">
            <a:extLst>
              <a:ext uri="{FF2B5EF4-FFF2-40B4-BE49-F238E27FC236}">
                <a16:creationId xmlns:a16="http://schemas.microsoft.com/office/drawing/2014/main" id="{ABEBC456-0F0F-3C2C-7AAF-9B9309BDE07F}"/>
              </a:ext>
              <a:ext uri="{C183D7F6-B498-43B3-948B-1728B52AA6E4}">
                <adec:decorative xmlns:adec="http://schemas.microsoft.com/office/drawing/2017/decorative" val="0"/>
              </a:ext>
            </a:extLst>
          </p:cNvPr>
          <p:cNvSpPr>
            <a:spLocks noGrp="1"/>
          </p:cNvSpPr>
          <p:nvPr>
            <p:ph idx="1"/>
          </p:nvPr>
        </p:nvSpPr>
        <p:spPr>
          <a:xfrm>
            <a:off x="742227" y="1902107"/>
            <a:ext cx="10611573" cy="4162362"/>
          </a:xfrm>
        </p:spPr>
        <p:txBody>
          <a:bodyPr vert="horz" lIns="91440" tIns="45720" rIns="91440" bIns="45720" rtlCol="0" anchor="t">
            <a:noAutofit/>
          </a:bodyPr>
          <a:lstStyle/>
          <a:p>
            <a:r>
              <a:rPr lang="en-US" sz="2000" dirty="0"/>
              <a:t>There are multiple shortfalls to consider.</a:t>
            </a:r>
          </a:p>
          <a:p>
            <a:pPr lvl="1" indent="-200660">
              <a:spcBef>
                <a:spcPts val="0"/>
              </a:spcBef>
              <a:spcAft>
                <a:spcPts val="0"/>
              </a:spcAft>
            </a:pPr>
            <a:r>
              <a:rPr lang="en-US" sz="1800" dirty="0"/>
              <a:t>Administrative shortfall identified in evaluation: $4.26M</a:t>
            </a:r>
          </a:p>
          <a:p>
            <a:pPr lvl="1" indent="-200660">
              <a:spcBef>
                <a:spcPts val="0"/>
              </a:spcBef>
              <a:spcAft>
                <a:spcPts val="0"/>
              </a:spcAft>
            </a:pPr>
            <a:r>
              <a:rPr lang="en-US" sz="1800" dirty="0"/>
              <a:t>Potentially unreconciled receivables identified in evaluation: $8M</a:t>
            </a:r>
          </a:p>
          <a:p>
            <a:pPr lvl="1" indent="-200660">
              <a:spcBef>
                <a:spcPts val="0"/>
              </a:spcBef>
              <a:spcAft>
                <a:spcPts val="0"/>
              </a:spcAft>
            </a:pPr>
            <a:r>
              <a:rPr lang="en-US" sz="1800" dirty="0"/>
              <a:t>Additional shortfalls: includes 2026 administrative shortfall and ongoing interest charges.  This is estimated at $2M to $3M. </a:t>
            </a:r>
          </a:p>
          <a:p>
            <a:pPr lvl="1" indent="-200660">
              <a:spcBef>
                <a:spcPts val="0"/>
              </a:spcBef>
              <a:spcAft>
                <a:spcPts val="0"/>
              </a:spcAft>
            </a:pPr>
            <a:r>
              <a:rPr lang="en-US" sz="1800" dirty="0"/>
              <a:t>Additional unknowns</a:t>
            </a:r>
          </a:p>
          <a:p>
            <a:pPr marL="238125" lvl="1" indent="-228600"/>
            <a:r>
              <a:rPr lang="en-US" sz="2000" dirty="0"/>
              <a:t>Options to address the shortfalls include:</a:t>
            </a:r>
          </a:p>
          <a:p>
            <a:pPr lvl="1" indent="-200660">
              <a:spcBef>
                <a:spcPts val="0"/>
              </a:spcBef>
              <a:spcAft>
                <a:spcPts val="0"/>
              </a:spcAft>
            </a:pPr>
            <a:r>
              <a:rPr lang="en-US" sz="1800" dirty="0"/>
              <a:t>County, City, and other funders agreeing to increase administrative support in 2026.</a:t>
            </a:r>
          </a:p>
          <a:p>
            <a:pPr lvl="1" indent="-200660">
              <a:spcBef>
                <a:spcPts val="0"/>
              </a:spcBef>
              <a:spcAft>
                <a:spcPts val="0"/>
              </a:spcAft>
            </a:pPr>
            <a:r>
              <a:rPr lang="en-US" sz="1800" dirty="0"/>
              <a:t>County, City, and other funders agreeing to pay </a:t>
            </a:r>
            <a:r>
              <a:rPr lang="en-US" sz="1800"/>
              <a:t>for unreconciled </a:t>
            </a:r>
            <a:r>
              <a:rPr lang="en-US" sz="1800" dirty="0"/>
              <a:t>receivables on a one-time basis.</a:t>
            </a:r>
          </a:p>
          <a:p>
            <a:pPr lvl="1" indent="-200660">
              <a:spcBef>
                <a:spcPts val="0"/>
              </a:spcBef>
              <a:spcAft>
                <a:spcPts val="0"/>
              </a:spcAft>
            </a:pPr>
            <a:r>
              <a:rPr lang="en-US" sz="1800" dirty="0"/>
              <a:t>KCRHA reducing administrative expenditures.</a:t>
            </a:r>
          </a:p>
          <a:p>
            <a:pPr lvl="1" indent="-200660">
              <a:spcBef>
                <a:spcPts val="0"/>
              </a:spcBef>
              <a:spcAft>
                <a:spcPts val="0"/>
              </a:spcAft>
            </a:pPr>
            <a:r>
              <a:rPr lang="en-US" sz="1800" dirty="0"/>
              <a:t>KCRHA reducing contract expenditures.</a:t>
            </a:r>
          </a:p>
          <a:p>
            <a:pPr lvl="1">
              <a:spcBef>
                <a:spcPts val="0"/>
              </a:spcBef>
              <a:spcAft>
                <a:spcPts val="0"/>
              </a:spcAft>
            </a:pPr>
            <a:endParaRPr lang="en-US" sz="1600" dirty="0"/>
          </a:p>
          <a:p>
            <a:pPr marL="238125" lvl="1" indent="-228600"/>
            <a:r>
              <a:rPr lang="en-US" sz="2000" dirty="0"/>
              <a:t>How to move forward is subject to ongoing discussions between funding partners and KCRHA.</a:t>
            </a:r>
          </a:p>
        </p:txBody>
      </p:sp>
      <p:sp>
        <p:nvSpPr>
          <p:cNvPr id="4" name="Slide Number">
            <a:extLst>
              <a:ext uri="{FF2B5EF4-FFF2-40B4-BE49-F238E27FC236}">
                <a16:creationId xmlns:a16="http://schemas.microsoft.com/office/drawing/2014/main" id="{7E4E1E0D-7FC3-B743-744B-C1344DCD1D39}"/>
              </a:ext>
            </a:extLst>
          </p:cNvPr>
          <p:cNvSpPr>
            <a:spLocks noGrp="1"/>
          </p:cNvSpPr>
          <p:nvPr>
            <p:ph type="sldNum" sz="quarter" idx="12"/>
          </p:nvPr>
        </p:nvSpPr>
        <p:spPr/>
        <p:txBody>
          <a:bodyPr/>
          <a:lstStyle/>
          <a:p>
            <a:fld id="{5FDABB1A-455D-6441-85C3-B72C9945D671}" type="slidenum">
              <a:rPr lang="en-US" smtClean="0"/>
              <a:t>7</a:t>
            </a:fld>
            <a:endParaRPr lang="en-US"/>
          </a:p>
        </p:txBody>
      </p:sp>
    </p:spTree>
    <p:extLst>
      <p:ext uri="{BB962C8B-B14F-4D97-AF65-F5344CB8AC3E}">
        <p14:creationId xmlns:p14="http://schemas.microsoft.com/office/powerpoint/2010/main" val="39532616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52D98C-EABE-AA73-2710-E3636F136B78}"/>
            </a:ext>
          </a:extLst>
        </p:cNvPr>
        <p:cNvGrpSpPr/>
        <p:nvPr/>
      </p:nvGrpSpPr>
      <p:grpSpPr>
        <a:xfrm>
          <a:off x="0" y="0"/>
          <a:ext cx="0" cy="0"/>
          <a:chOff x="0" y="0"/>
          <a:chExt cx="0" cy="0"/>
        </a:xfrm>
      </p:grpSpPr>
      <p:sp>
        <p:nvSpPr>
          <p:cNvPr id="2" name="Title">
            <a:extLst>
              <a:ext uri="{FF2B5EF4-FFF2-40B4-BE49-F238E27FC236}">
                <a16:creationId xmlns:a16="http://schemas.microsoft.com/office/drawing/2014/main" id="{39633F8F-1B04-CAEE-1B6D-83ACAE6E7BCC}"/>
              </a:ext>
            </a:extLst>
          </p:cNvPr>
          <p:cNvSpPr>
            <a:spLocks noGrp="1"/>
          </p:cNvSpPr>
          <p:nvPr>
            <p:ph type="title"/>
          </p:nvPr>
        </p:nvSpPr>
        <p:spPr/>
        <p:txBody>
          <a:bodyPr/>
          <a:lstStyle/>
          <a:p>
            <a:pPr marL="685800" indent="9525"/>
            <a:r>
              <a:rPr lang="en-US"/>
              <a:t>Assessment of KCRHA’s CAP</a:t>
            </a:r>
          </a:p>
        </p:txBody>
      </p:sp>
      <p:sp>
        <p:nvSpPr>
          <p:cNvPr id="3" name="Text">
            <a:extLst>
              <a:ext uri="{FF2B5EF4-FFF2-40B4-BE49-F238E27FC236}">
                <a16:creationId xmlns:a16="http://schemas.microsoft.com/office/drawing/2014/main" id="{8A2F74F7-7EAE-257B-3BCA-59988ACAE84D}"/>
              </a:ext>
              <a:ext uri="{C183D7F6-B498-43B3-948B-1728B52AA6E4}">
                <adec:decorative xmlns:adec="http://schemas.microsoft.com/office/drawing/2017/decorative" val="0"/>
              </a:ext>
            </a:extLst>
          </p:cNvPr>
          <p:cNvSpPr>
            <a:spLocks noGrp="1"/>
          </p:cNvSpPr>
          <p:nvPr>
            <p:ph idx="1"/>
          </p:nvPr>
        </p:nvSpPr>
        <p:spPr>
          <a:xfrm>
            <a:off x="552450" y="2498725"/>
            <a:ext cx="10711099" cy="4005831"/>
          </a:xfrm>
        </p:spPr>
        <p:txBody>
          <a:bodyPr vert="horz" lIns="91440" tIns="45720" rIns="91440" bIns="45720" rtlCol="0" anchor="t">
            <a:noAutofit/>
          </a:bodyPr>
          <a:lstStyle/>
          <a:p>
            <a:r>
              <a:rPr lang="en-US"/>
              <a:t>The plan "does not yet provide sufficient assurance that the conditions identified in the forensic evaluation have been corrected…" </a:t>
            </a:r>
          </a:p>
          <a:p>
            <a:r>
              <a:rPr lang="en-US"/>
              <a:t>June 8 County and City Response</a:t>
            </a:r>
          </a:p>
          <a:p>
            <a:pPr lvl="2">
              <a:buFont typeface="Courier New" panose="02070309020205020404" pitchFamily="49" charset="0"/>
              <a:buChar char="o"/>
            </a:pPr>
            <a:r>
              <a:rPr lang="en-US" sz="2800"/>
              <a:t> Requirements Moving Forward</a:t>
            </a:r>
          </a:p>
        </p:txBody>
      </p:sp>
      <p:sp>
        <p:nvSpPr>
          <p:cNvPr id="4" name="Slide Number">
            <a:extLst>
              <a:ext uri="{FF2B5EF4-FFF2-40B4-BE49-F238E27FC236}">
                <a16:creationId xmlns:a16="http://schemas.microsoft.com/office/drawing/2014/main" id="{85FA0E8C-90A5-B60A-A160-44385B9E7ACA}"/>
              </a:ext>
            </a:extLst>
          </p:cNvPr>
          <p:cNvSpPr>
            <a:spLocks noGrp="1"/>
          </p:cNvSpPr>
          <p:nvPr>
            <p:ph type="sldNum" sz="quarter" idx="12"/>
          </p:nvPr>
        </p:nvSpPr>
        <p:spPr/>
        <p:txBody>
          <a:bodyPr/>
          <a:lstStyle/>
          <a:p>
            <a:fld id="{5FDABB1A-455D-6441-85C3-B72C9945D671}" type="slidenum">
              <a:rPr lang="en-US" smtClean="0"/>
              <a:t>8</a:t>
            </a:fld>
            <a:endParaRPr lang="en-US"/>
          </a:p>
        </p:txBody>
      </p:sp>
    </p:spTree>
    <p:extLst>
      <p:ext uri="{BB962C8B-B14F-4D97-AF65-F5344CB8AC3E}">
        <p14:creationId xmlns:p14="http://schemas.microsoft.com/office/powerpoint/2010/main" val="22899337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47BCA1-13C9-EB0B-C32A-FACC4D9C6245}"/>
            </a:ext>
          </a:extLst>
        </p:cNvPr>
        <p:cNvGrpSpPr/>
        <p:nvPr/>
      </p:nvGrpSpPr>
      <p:grpSpPr>
        <a:xfrm>
          <a:off x="0" y="0"/>
          <a:ext cx="0" cy="0"/>
          <a:chOff x="0" y="0"/>
          <a:chExt cx="0" cy="0"/>
        </a:xfrm>
      </p:grpSpPr>
      <p:sp>
        <p:nvSpPr>
          <p:cNvPr id="2" name="Title">
            <a:extLst>
              <a:ext uri="{FF2B5EF4-FFF2-40B4-BE49-F238E27FC236}">
                <a16:creationId xmlns:a16="http://schemas.microsoft.com/office/drawing/2014/main" id="{470CC2B0-4E38-1EF9-95D1-BC26ED96EFAF}"/>
              </a:ext>
            </a:extLst>
          </p:cNvPr>
          <p:cNvSpPr>
            <a:spLocks noGrp="1"/>
          </p:cNvSpPr>
          <p:nvPr>
            <p:ph type="title"/>
          </p:nvPr>
        </p:nvSpPr>
        <p:spPr/>
        <p:txBody>
          <a:bodyPr/>
          <a:lstStyle/>
          <a:p>
            <a:pPr marL="685800" indent="9525"/>
            <a:r>
              <a:rPr lang="en-US"/>
              <a:t>Stabilize and Support KCRHA</a:t>
            </a:r>
          </a:p>
        </p:txBody>
      </p:sp>
      <p:sp>
        <p:nvSpPr>
          <p:cNvPr id="3" name="Text">
            <a:extLst>
              <a:ext uri="{FF2B5EF4-FFF2-40B4-BE49-F238E27FC236}">
                <a16:creationId xmlns:a16="http://schemas.microsoft.com/office/drawing/2014/main" id="{F7409629-987B-26D8-1953-1CBBCB1BFBA1}"/>
              </a:ext>
              <a:ext uri="{C183D7F6-B498-43B3-948B-1728B52AA6E4}">
                <adec:decorative xmlns:adec="http://schemas.microsoft.com/office/drawing/2017/decorative" val="0"/>
              </a:ext>
            </a:extLst>
          </p:cNvPr>
          <p:cNvSpPr>
            <a:spLocks noGrp="1"/>
          </p:cNvSpPr>
          <p:nvPr>
            <p:ph idx="1"/>
          </p:nvPr>
        </p:nvSpPr>
        <p:spPr>
          <a:xfrm>
            <a:off x="713836" y="2306128"/>
            <a:ext cx="10553700" cy="3930869"/>
          </a:xfrm>
        </p:spPr>
        <p:txBody>
          <a:bodyPr vert="horz" lIns="91440" tIns="45720" rIns="91440" bIns="45720" rtlCol="0" anchor="t">
            <a:noAutofit/>
          </a:bodyPr>
          <a:lstStyle/>
          <a:p>
            <a:r>
              <a:rPr lang="en-US" dirty="0"/>
              <a:t>Embed external financial consultant within KCRHA:</a:t>
            </a:r>
          </a:p>
          <a:p>
            <a:pPr marL="521970" lvl="2" indent="-164465">
              <a:buFont typeface="Courier New" panose="020B0604020202020204" pitchFamily="34" charset="0"/>
              <a:buChar char="o"/>
            </a:pPr>
            <a:r>
              <a:rPr lang="en-US" sz="2800" dirty="0"/>
              <a:t> Address items identified in forensic evaluation;</a:t>
            </a:r>
          </a:p>
          <a:p>
            <a:pPr marL="521970" lvl="2" indent="-164465">
              <a:buFont typeface="Courier New" panose="020B0604020202020204" pitchFamily="34" charset="0"/>
              <a:buChar char="o"/>
            </a:pPr>
            <a:r>
              <a:rPr lang="en-US" sz="2800" dirty="0"/>
              <a:t> Advance corrective action items to closure;</a:t>
            </a:r>
          </a:p>
          <a:p>
            <a:pPr marL="521970" lvl="2" indent="-164465">
              <a:buFont typeface="Courier New" panose="020B0604020202020204" pitchFamily="34" charset="0"/>
              <a:buChar char="o"/>
            </a:pPr>
            <a:r>
              <a:rPr lang="en-US" sz="2800" dirty="0"/>
              <a:t> Identify benchmarks and provide regular status reports;</a:t>
            </a:r>
          </a:p>
          <a:p>
            <a:pPr marL="521970" lvl="2" indent="-164465">
              <a:buFont typeface="Courier New" panose="020B0604020202020204" pitchFamily="34" charset="0"/>
              <a:buChar char="o"/>
            </a:pPr>
            <a:r>
              <a:rPr lang="en-US" sz="2800" dirty="0"/>
              <a:t> Assess actions to be taken quickly to comply with funding requirements.</a:t>
            </a:r>
          </a:p>
          <a:p>
            <a:pPr marL="521970" lvl="2" indent="-164465">
              <a:buFont typeface="Courier New" panose="020B0604020202020204" pitchFamily="34" charset="0"/>
              <a:buChar char="o"/>
            </a:pPr>
            <a:endParaRPr lang="en-US" sz="2800" dirty="0"/>
          </a:p>
        </p:txBody>
      </p:sp>
      <p:sp>
        <p:nvSpPr>
          <p:cNvPr id="4" name="Slide Number">
            <a:extLst>
              <a:ext uri="{FF2B5EF4-FFF2-40B4-BE49-F238E27FC236}">
                <a16:creationId xmlns:a16="http://schemas.microsoft.com/office/drawing/2014/main" id="{913D8278-7052-0663-ADD7-A22B9D5084B9}"/>
              </a:ext>
            </a:extLst>
          </p:cNvPr>
          <p:cNvSpPr>
            <a:spLocks noGrp="1"/>
          </p:cNvSpPr>
          <p:nvPr>
            <p:ph type="sldNum" sz="quarter" idx="12"/>
          </p:nvPr>
        </p:nvSpPr>
        <p:spPr/>
        <p:txBody>
          <a:bodyPr/>
          <a:lstStyle/>
          <a:p>
            <a:fld id="{5FDABB1A-455D-6441-85C3-B72C9945D671}" type="slidenum">
              <a:rPr lang="en-US" smtClean="0"/>
              <a:t>9</a:t>
            </a:fld>
            <a:endParaRPr lang="en-US"/>
          </a:p>
        </p:txBody>
      </p:sp>
    </p:spTree>
    <p:extLst>
      <p:ext uri="{BB962C8B-B14F-4D97-AF65-F5344CB8AC3E}">
        <p14:creationId xmlns:p14="http://schemas.microsoft.com/office/powerpoint/2010/main" val="32097266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96F896-5DB3-4FF8-E359-2E643967DAD0}"/>
              </a:ext>
            </a:extLst>
          </p:cNvPr>
          <p:cNvSpPr>
            <a:spLocks noGrp="1"/>
          </p:cNvSpPr>
          <p:nvPr>
            <p:ph type="title"/>
          </p:nvPr>
        </p:nvSpPr>
        <p:spPr/>
        <p:txBody>
          <a:bodyPr/>
          <a:lstStyle/>
          <a:p>
            <a:pPr marL="685800" indent="9525"/>
            <a:r>
              <a:rPr lang="en-US"/>
              <a:t>Looking Ahead:  August 1</a:t>
            </a:r>
            <a:r>
              <a:rPr lang="en-US" baseline="30000"/>
              <a:t>st</a:t>
            </a:r>
            <a:r>
              <a:rPr lang="en-US"/>
              <a:t> Recommendation and Plan</a:t>
            </a:r>
          </a:p>
        </p:txBody>
      </p:sp>
      <p:sp>
        <p:nvSpPr>
          <p:cNvPr id="3" name="Content Placeholder 2">
            <a:extLst>
              <a:ext uri="{FF2B5EF4-FFF2-40B4-BE49-F238E27FC236}">
                <a16:creationId xmlns:a16="http://schemas.microsoft.com/office/drawing/2014/main" id="{F37941D4-0B55-14A5-7D54-872ED8958416}"/>
              </a:ext>
            </a:extLst>
          </p:cNvPr>
          <p:cNvSpPr>
            <a:spLocks noGrp="1"/>
          </p:cNvSpPr>
          <p:nvPr>
            <p:ph idx="1"/>
          </p:nvPr>
        </p:nvSpPr>
        <p:spPr>
          <a:xfrm>
            <a:off x="800100" y="1972408"/>
            <a:ext cx="10553700" cy="3930869"/>
          </a:xfrm>
        </p:spPr>
        <p:txBody>
          <a:bodyPr vert="horz" lIns="91440" tIns="45720" rIns="91440" bIns="45720" rtlCol="0" anchor="t">
            <a:noAutofit/>
          </a:bodyPr>
          <a:lstStyle/>
          <a:p>
            <a:pPr>
              <a:spcBef>
                <a:spcPts val="600"/>
              </a:spcBef>
              <a:spcAft>
                <a:spcPts val="600"/>
              </a:spcAft>
            </a:pPr>
            <a:r>
              <a:rPr lang="en-US" sz="2000" dirty="0"/>
              <a:t>The Executive and DCHS are in strong coordination with the Mayor and City Human Services Department.</a:t>
            </a:r>
            <a:endParaRPr lang="en-US" dirty="0"/>
          </a:p>
          <a:p>
            <a:pPr>
              <a:spcBef>
                <a:spcPts val="600"/>
              </a:spcBef>
              <a:spcAft>
                <a:spcPts val="600"/>
              </a:spcAft>
            </a:pPr>
            <a:r>
              <a:rPr lang="en-US" sz="2000" dirty="0"/>
              <a:t>Through the newly established Finance Committee of the KCRHA Governing Board, we are also working closely with Dr. Kinnison and KCRHA leadership to add another layer of financial monitoring and oversight.</a:t>
            </a:r>
          </a:p>
          <a:p>
            <a:pPr>
              <a:spcBef>
                <a:spcPts val="600"/>
              </a:spcBef>
              <a:spcAft>
                <a:spcPts val="600"/>
              </a:spcAft>
            </a:pPr>
            <a:r>
              <a:rPr lang="en-US" sz="2000" dirty="0"/>
              <a:t>Over the next few months, we will work closely with KCRHA to hold them accountable to implement actions identified in the CAP as well as the shortcomings identified in Clark Nuber's assessment.</a:t>
            </a:r>
          </a:p>
          <a:p>
            <a:pPr>
              <a:spcBef>
                <a:spcPts val="600"/>
              </a:spcBef>
              <a:spcAft>
                <a:spcPts val="600"/>
              </a:spcAft>
            </a:pPr>
            <a:r>
              <a:rPr lang="en-US" sz="2000" dirty="0"/>
              <a:t>Executive </a:t>
            </a:r>
            <a:r>
              <a:rPr lang="en-US" sz="2000" dirty="0" err="1"/>
              <a:t>Zahilay</a:t>
            </a:r>
            <a:r>
              <a:rPr lang="en-US" sz="2000" dirty="0"/>
              <a:t> has also made it clear that extensive engagement and communication with our provider community and diverse stakeholders will inform recommendations about the future of KCRHA; this will include engagements and listening sessions through his Breaking the Cycle Workgroup and beyond.</a:t>
            </a:r>
          </a:p>
          <a:p>
            <a:endParaRPr lang="en-US" dirty="0">
              <a:highlight>
                <a:srgbClr val="FFFF00"/>
              </a:highlight>
            </a:endParaRPr>
          </a:p>
        </p:txBody>
      </p:sp>
      <p:sp>
        <p:nvSpPr>
          <p:cNvPr id="4" name="Slide Number Placeholder 3">
            <a:extLst>
              <a:ext uri="{FF2B5EF4-FFF2-40B4-BE49-F238E27FC236}">
                <a16:creationId xmlns:a16="http://schemas.microsoft.com/office/drawing/2014/main" id="{7D8FE72E-FBC2-D7D8-6081-BAB695DCD4BD}"/>
              </a:ext>
            </a:extLst>
          </p:cNvPr>
          <p:cNvSpPr>
            <a:spLocks noGrp="1"/>
          </p:cNvSpPr>
          <p:nvPr>
            <p:ph type="sldNum" sz="quarter" idx="12"/>
          </p:nvPr>
        </p:nvSpPr>
        <p:spPr/>
        <p:txBody>
          <a:bodyPr/>
          <a:lstStyle/>
          <a:p>
            <a:fld id="{5FDABB1A-455D-6441-85C3-B72C9945D671}" type="slidenum">
              <a:rPr lang="en-US" smtClean="0"/>
              <a:t>10</a:t>
            </a:fld>
            <a:endParaRPr lang="en-US"/>
          </a:p>
        </p:txBody>
      </p:sp>
    </p:spTree>
    <p:extLst>
      <p:ext uri="{BB962C8B-B14F-4D97-AF65-F5344CB8AC3E}">
        <p14:creationId xmlns:p14="http://schemas.microsoft.com/office/powerpoint/2010/main" val="1524413434"/>
      </p:ext>
    </p:extLst>
  </p:cSld>
  <p:clrMapOvr>
    <a:masterClrMapping/>
  </p:clrMapOvr>
</p:sld>
</file>

<file path=ppt/theme/theme1.xml><?xml version="1.0" encoding="utf-8"?>
<a:theme xmlns:a="http://schemas.openxmlformats.org/drawingml/2006/main" name="KCC Theme - Albacore">
  <a:themeElements>
    <a:clrScheme name="KKC – Rainforest">
      <a:dk1>
        <a:srgbClr val="000000"/>
      </a:dk1>
      <a:lt1>
        <a:srgbClr val="FFFFFF"/>
      </a:lt1>
      <a:dk2>
        <a:srgbClr val="555555"/>
      </a:dk2>
      <a:lt2>
        <a:srgbClr val="E6E6E6"/>
      </a:lt2>
      <a:accent1>
        <a:srgbClr val="28856B"/>
      </a:accent1>
      <a:accent2>
        <a:srgbClr val="32AE81"/>
      </a:accent2>
      <a:accent3>
        <a:srgbClr val="DA7059"/>
      </a:accent3>
      <a:accent4>
        <a:srgbClr val="B5DDD2"/>
      </a:accent4>
      <a:accent5>
        <a:srgbClr val="185544"/>
      </a:accent5>
      <a:accent6>
        <a:srgbClr val="28856B"/>
      </a:accent6>
      <a:hlink>
        <a:srgbClr val="1A9CFF"/>
      </a:hlink>
      <a:folHlink>
        <a:srgbClr val="1A9CFF"/>
      </a:folHlink>
    </a:clrScheme>
    <a:fontScheme name="Gill Sans MT">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KCC-Accessible-Slide-Template2" id="{CED25870-0FC4-AB4A-BD8B-6B1760D23AD1}" vid="{248C9AE1-87A5-924E-B8A9-6DDA9A6B0D4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3899EB1CB79774D8E6C1254B3136DDB" ma:contentTypeVersion="3" ma:contentTypeDescription="Create a new document." ma:contentTypeScope="" ma:versionID="f0982b2f8a415b70fb26cfc145f1ea30">
  <xsd:schema xmlns:xsd="http://www.w3.org/2001/XMLSchema" xmlns:xs="http://www.w3.org/2001/XMLSchema" xmlns:p="http://schemas.microsoft.com/office/2006/metadata/properties" xmlns:ns2="cb937b83-f9ae-4d61-8a1d-95e43521fa4c" targetNamespace="http://schemas.microsoft.com/office/2006/metadata/properties" ma:root="true" ma:fieldsID="65d35a984a770f761b36ff9f7a26fe50" ns2:_="">
    <xsd:import namespace="cb937b83-f9ae-4d61-8a1d-95e43521fa4c"/>
    <xsd:element name="properties">
      <xsd:complexType>
        <xsd:sequence>
          <xsd:element name="documentManagement">
            <xsd:complexType>
              <xsd:all>
                <xsd:element ref="ns2:MediaServiceMetadata" minOccurs="0"/>
                <xsd:element ref="ns2:MediaServiceFastMetadata"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b937b83-f9ae-4d61-8a1d-95e43521fa4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1EA9DB2-A3C3-4D12-9CD8-69526F1B08DD}">
  <ds:schemaRefs>
    <ds:schemaRef ds:uri="http://schemas.microsoft.com/sharepoint/v3/contenttype/forms"/>
  </ds:schemaRefs>
</ds:datastoreItem>
</file>

<file path=customXml/itemProps2.xml><?xml version="1.0" encoding="utf-8"?>
<ds:datastoreItem xmlns:ds="http://schemas.openxmlformats.org/officeDocument/2006/customXml" ds:itemID="{4062DE66-BEFB-4AB1-8EB0-F8F640132E29}">
  <ds:schemaRefs>
    <ds:schemaRef ds:uri="cb937b83-f9ae-4d61-8a1d-95e43521fa4c"/>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C94576CC-7DD8-4A8C-8F2C-B0F58632BAB3}">
  <ds:schemaRefs>
    <ds:schemaRef ds:uri="cb937b83-f9ae-4d61-8a1d-95e43521fa4c"/>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KCC-Accessible-Slide-Template2</Template>
  <TotalTime>145</TotalTime>
  <Words>1315</Words>
  <Application>Microsoft Office PowerPoint</Application>
  <PresentationFormat>Widescreen</PresentationFormat>
  <Paragraphs>142</Paragraphs>
  <Slides>10</Slides>
  <Notes>10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Aptos</vt:lpstr>
      <vt:lpstr>Arial</vt:lpstr>
      <vt:lpstr>Calibri</vt:lpstr>
      <vt:lpstr>Calibri,Sans-Serif</vt:lpstr>
      <vt:lpstr>Courier New</vt:lpstr>
      <vt:lpstr>Gill Sans MT</vt:lpstr>
      <vt:lpstr>KCC Theme - Albacore</vt:lpstr>
      <vt:lpstr>King County Regional Homelessness Authority (KCRHA) Interim Report</vt:lpstr>
      <vt:lpstr>Background:  KCRHA Forensic Evaluation</vt:lpstr>
      <vt:lpstr>Background:  KCRHA Corrective Action Plan</vt:lpstr>
      <vt:lpstr>Background:  KCRHA Corrective Action Plan Initial 30-60 Day Priorities</vt:lpstr>
      <vt:lpstr>King County Council Motion 16970</vt:lpstr>
      <vt:lpstr>Assessment of KCRHA Administrative Funding Shortfall</vt:lpstr>
      <vt:lpstr>Options to Address Shortfalls</vt:lpstr>
      <vt:lpstr>Assessment of KCRHA’s CAP</vt:lpstr>
      <vt:lpstr>Stabilize and Support KCRHA</vt:lpstr>
      <vt:lpstr>Looking Ahead:  August 1st Recommendation and Plan</vt:lpstr>
    </vt:vector>
  </TitlesOfParts>
  <Manager/>
  <Company>King County</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For Council and Committee Meetings</dc:subject>
  <dc:creator>Soohoo, Wendy (EXEC)</dc:creator>
  <cp:keywords/>
  <dc:description/>
  <cp:lastModifiedBy>Soohoo, Wendy (EXEC)</cp:lastModifiedBy>
  <cp:revision>3</cp:revision>
  <dcterms:created xsi:type="dcterms:W3CDTF">2026-06-01T20:56:58Z</dcterms:created>
  <dcterms:modified xsi:type="dcterms:W3CDTF">2026-06-09T00:14:36Z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0x01010073899EB1CB79774D8E6C1254B3136DDB</vt:lpwstr>
  </property>
</Properties>
</file>