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rawings/drawing1.xml" ContentType="application/vnd.openxmlformats-officedocument.drawingml.chartshapes+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6"/>
  </p:notesMasterIdLst>
  <p:handoutMasterIdLst>
    <p:handoutMasterId r:id="rId17"/>
  </p:handoutMasterIdLst>
  <p:sldIdLst>
    <p:sldId id="277" r:id="rId2"/>
    <p:sldId id="286" r:id="rId3"/>
    <p:sldId id="291" r:id="rId4"/>
    <p:sldId id="292" r:id="rId5"/>
    <p:sldId id="293" r:id="rId6"/>
    <p:sldId id="294" r:id="rId7"/>
    <p:sldId id="295" r:id="rId8"/>
    <p:sldId id="296" r:id="rId9"/>
    <p:sldId id="280" r:id="rId10"/>
    <p:sldId id="281" r:id="rId11"/>
    <p:sldId id="297" r:id="rId12"/>
    <p:sldId id="282" r:id="rId13"/>
    <p:sldId id="299" r:id="rId14"/>
    <p:sldId id="298" r:id="rId15"/>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FDD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67406" autoAdjust="0"/>
  </p:normalViewPr>
  <p:slideViewPr>
    <p:cSldViewPr>
      <p:cViewPr varScale="1">
        <p:scale>
          <a:sx n="75" d="100"/>
          <a:sy n="75" d="100"/>
        </p:scale>
        <p:origin x="-372" y="-90"/>
      </p:cViewPr>
      <p:guideLst>
        <p:guide orient="horz" pos="2160"/>
        <p:guide pos="2880"/>
      </p:guideLst>
    </p:cSldViewPr>
  </p:slideViewPr>
  <p:notesTextViewPr>
    <p:cViewPr>
      <p:scale>
        <a:sx n="100" d="100"/>
        <a:sy n="100" d="100"/>
      </p:scale>
      <p:origin x="0" y="0"/>
    </p:cViewPr>
  </p:notesTextViewPr>
  <p:notesViewPr>
    <p:cSldViewPr>
      <p:cViewPr varScale="1">
        <p:scale>
          <a:sx n="79" d="100"/>
          <a:sy n="79" d="100"/>
        </p:scale>
        <p:origin x="-2010" y="-96"/>
      </p:cViewPr>
      <p:guideLst>
        <p:guide orient="horz" pos="2928"/>
        <p:guide pos="2208"/>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Dnrp\wlrksc\RSS\FLOOD\Flood%20Drive%20Files\Countywide\FLD401%20Mgmt_Adm\Capital%20Finances\2012\Budget\Board%20Process\Resolution\2012%20Files%20to%20Kjris%20Oct%2024\2012%20FCD%20Budget%20Resolution%20B.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dnrp\wlrksc\RSS\FLOOD\Flood%20Drive%20Files\Countywide\FLD401%20Mgmt_Adm\Capital%20Finances\2012\Budget\Board%20Process\Resolution\2012%20Files%20to%20Kjris%20Oct%2024\2012%20FCD%20Budget%20Resolution%20B.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autoTitleDeleted val="1"/>
    <c:plotArea>
      <c:layout/>
      <c:pieChart>
        <c:varyColors val="1"/>
        <c:dLbls>
          <c:showCatName val="1"/>
          <c:showPercent val="1"/>
        </c:dLbls>
        <c:firstSliceAng val="0"/>
      </c:pieChart>
    </c:plotArea>
    <c:plotVisOnly val="1"/>
  </c:chart>
  <c:externalData r:id="rId1"/>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hart>
    <c:autoTitleDeleted val="1"/>
    <c:plotArea>
      <c:layout/>
      <c:pieChart>
        <c:varyColors val="1"/>
        <c:ser>
          <c:idx val="0"/>
          <c:order val="0"/>
          <c:dLbls>
            <c:txPr>
              <a:bodyPr/>
              <a:lstStyle/>
              <a:p>
                <a:pPr>
                  <a:defRPr sz="1400" b="1"/>
                </a:pPr>
                <a:endParaRPr lang="en-US"/>
              </a:p>
            </c:txPr>
            <c:showCatName val="1"/>
            <c:showPercent val="1"/>
            <c:showLeaderLines val="1"/>
          </c:dLbls>
          <c:cat>
            <c:strRef>
              <c:f>'Attach B'!$A$24:$A$28</c:f>
              <c:strCache>
                <c:ptCount val="5"/>
                <c:pt idx="0">
                  <c:v>FCD Asset Transfer and Insurance</c:v>
                </c:pt>
                <c:pt idx="1">
                  <c:v>FCD Administration</c:v>
                </c:pt>
                <c:pt idx="2">
                  <c:v>Maintenance and Operations</c:v>
                </c:pt>
                <c:pt idx="3">
                  <c:v>Construction</c:v>
                </c:pt>
                <c:pt idx="4">
                  <c:v>Fund Balance</c:v>
                </c:pt>
              </c:strCache>
            </c:strRef>
          </c:cat>
          <c:val>
            <c:numRef>
              <c:f>'Attach B'!$G$24:$G$28</c:f>
              <c:numCache>
                <c:formatCode>"$"#,##0</c:formatCode>
                <c:ptCount val="5"/>
                <c:pt idx="0">
                  <c:v>214864</c:v>
                </c:pt>
                <c:pt idx="1">
                  <c:v>473000</c:v>
                </c:pt>
                <c:pt idx="2">
                  <c:v>8368689</c:v>
                </c:pt>
                <c:pt idx="3">
                  <c:v>30025046.25</c:v>
                </c:pt>
                <c:pt idx="4">
                  <c:v>6980535.4927400034</c:v>
                </c:pt>
              </c:numCache>
            </c:numRef>
          </c:val>
        </c:ser>
        <c:dLbls>
          <c:showCatName val="1"/>
          <c:showPercent val="1"/>
        </c:dLbls>
        <c:firstSliceAng val="0"/>
      </c:pieChart>
    </c:plotArea>
    <c:plotVisOnly val="1"/>
  </c:chart>
  <c:externalData r:id="rId1"/>
</c:chartSpace>
</file>

<file path=ppt/drawings/drawing1.xml><?xml version="1.0" encoding="utf-8"?>
<c:userShapes xmlns:c="http://schemas.openxmlformats.org/drawingml/2006/chart">
  <cdr:relSizeAnchor xmlns:cdr="http://schemas.openxmlformats.org/drawingml/2006/chartDrawing">
    <cdr:from>
      <cdr:x>0.37037</cdr:x>
      <cdr:y>0</cdr:y>
    </cdr:from>
    <cdr:to>
      <cdr:x>0.64198</cdr:x>
      <cdr:y>0.06667</cdr:y>
    </cdr:to>
    <cdr:sp macro="" textlink="">
      <cdr:nvSpPr>
        <cdr:cNvPr id="2" name="TextBox 1"/>
        <cdr:cNvSpPr txBox="1"/>
      </cdr:nvSpPr>
      <cdr:spPr>
        <a:xfrm xmlns:a="http://schemas.openxmlformats.org/drawingml/2006/main">
          <a:off x="2286000" y="0"/>
          <a:ext cx="1676400" cy="3810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37840" cy="464820"/>
          </a:xfrm>
          <a:prstGeom prst="rect">
            <a:avLst/>
          </a:prstGeom>
        </p:spPr>
        <p:txBody>
          <a:bodyPr vert="horz" lIns="93172" tIns="46586" rIns="93172" bIns="46586"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3172" tIns="46586" rIns="93172" bIns="46586" rtlCol="0"/>
          <a:lstStyle>
            <a:lvl1pPr algn="r">
              <a:defRPr sz="1200"/>
            </a:lvl1pPr>
          </a:lstStyle>
          <a:p>
            <a:fld id="{2CF26820-7836-43EA-BF9F-1A3F8429B7E7}" type="datetimeFigureOut">
              <a:rPr lang="en-US" smtClean="0"/>
              <a:pPr/>
              <a:t>11/7/2011</a:t>
            </a:fld>
            <a:endParaRPr lang="en-US"/>
          </a:p>
        </p:txBody>
      </p:sp>
      <p:sp>
        <p:nvSpPr>
          <p:cNvPr id="4" name="Footer Placeholder 3"/>
          <p:cNvSpPr>
            <a:spLocks noGrp="1"/>
          </p:cNvSpPr>
          <p:nvPr>
            <p:ph type="ftr" sz="quarter" idx="2"/>
          </p:nvPr>
        </p:nvSpPr>
        <p:spPr>
          <a:xfrm>
            <a:off x="1" y="8829967"/>
            <a:ext cx="3037840" cy="464820"/>
          </a:xfrm>
          <a:prstGeom prst="rect">
            <a:avLst/>
          </a:prstGeom>
        </p:spPr>
        <p:txBody>
          <a:bodyPr vert="horz" lIns="93172" tIns="46586" rIns="93172" bIns="46586"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2" tIns="46586" rIns="93172" bIns="46586" rtlCol="0" anchor="b"/>
          <a:lstStyle>
            <a:lvl1pPr algn="r">
              <a:defRPr sz="1200"/>
            </a:lvl1pPr>
          </a:lstStyle>
          <a:p>
            <a:fld id="{642838AF-40A0-43E8-B9C9-CB5F17FF1147}"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37840" cy="464820"/>
          </a:xfrm>
          <a:prstGeom prst="rect">
            <a:avLst/>
          </a:prstGeom>
        </p:spPr>
        <p:txBody>
          <a:bodyPr vert="horz" lIns="93172" tIns="46586" rIns="93172" bIns="46586"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2" tIns="46586" rIns="93172" bIns="46586" rtlCol="0"/>
          <a:lstStyle>
            <a:lvl1pPr algn="r">
              <a:defRPr sz="1200"/>
            </a:lvl1pPr>
          </a:lstStyle>
          <a:p>
            <a:fld id="{E104A17C-C9C5-47B0-B70D-7E38A396B52D}" type="datetimeFigureOut">
              <a:rPr lang="en-US" smtClean="0"/>
              <a:pPr/>
              <a:t>11/7/2011</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2" tIns="46586" rIns="93172" bIns="46586"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2" tIns="46586" rIns="93172" bIns="4658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8829967"/>
            <a:ext cx="3037840" cy="464820"/>
          </a:xfrm>
          <a:prstGeom prst="rect">
            <a:avLst/>
          </a:prstGeom>
        </p:spPr>
        <p:txBody>
          <a:bodyPr vert="horz" lIns="93172" tIns="46586" rIns="93172" bIns="46586"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2" tIns="46586" rIns="93172" bIns="46586" rtlCol="0" anchor="b"/>
          <a:lstStyle>
            <a:lvl1pPr algn="r">
              <a:defRPr sz="1200"/>
            </a:lvl1pPr>
          </a:lstStyle>
          <a:p>
            <a:fld id="{A9513AE4-3555-40A9-AB83-AA9DF46D8307}"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514350" indent="-514350">
              <a:lnSpc>
                <a:spcPct val="80000"/>
              </a:lnSpc>
              <a:buFont typeface="+mj-lt"/>
              <a:buAutoNum type="arabicPeriod"/>
            </a:pPr>
            <a:r>
              <a:rPr lang="en-US" sz="2800" dirty="0" smtClean="0">
                <a:effectLst/>
                <a:latin typeface="Garamond" pitchFamily="18" charset="0"/>
              </a:rPr>
              <a:t>12 Federa</a:t>
            </a:r>
            <a:r>
              <a:rPr lang="en-US" sz="2800" dirty="0" smtClean="0">
                <a:latin typeface="Garamond" pitchFamily="18" charset="0"/>
              </a:rPr>
              <a:t>l Disaster Declarations since 1990</a:t>
            </a:r>
            <a:endParaRPr lang="en-US" sz="2800" dirty="0" smtClean="0">
              <a:effectLst/>
              <a:latin typeface="Garamond" pitchFamily="18" charset="0"/>
            </a:endParaRPr>
          </a:p>
          <a:p>
            <a:pPr marL="514350" indent="-514350">
              <a:lnSpc>
                <a:spcPct val="80000"/>
              </a:lnSpc>
              <a:buFont typeface="+mj-lt"/>
              <a:buAutoNum type="arabicPeriod"/>
            </a:pPr>
            <a:r>
              <a:rPr lang="en-US" sz="2800" dirty="0" smtClean="0">
                <a:effectLst/>
                <a:latin typeface="Garamond" pitchFamily="18" charset="0"/>
              </a:rPr>
              <a:t>Flood protection is critical to </a:t>
            </a:r>
            <a:r>
              <a:rPr lang="en-US" sz="2800" b="1" dirty="0" smtClean="0">
                <a:effectLst/>
                <a:latin typeface="Garamond" pitchFamily="18" charset="0"/>
              </a:rPr>
              <a:t>protect public health</a:t>
            </a:r>
            <a:r>
              <a:rPr lang="en-US" sz="2800" dirty="0" smtClean="0">
                <a:effectLst/>
                <a:latin typeface="Garamond" pitchFamily="18" charset="0"/>
              </a:rPr>
              <a:t> and safety and </a:t>
            </a:r>
            <a:r>
              <a:rPr lang="en-US" sz="2800" b="1" dirty="0" smtClean="0">
                <a:effectLst/>
                <a:latin typeface="Garamond" pitchFamily="18" charset="0"/>
              </a:rPr>
              <a:t>ensure regional prosperity.</a:t>
            </a:r>
          </a:p>
          <a:p>
            <a:pPr marL="514350" indent="-514350">
              <a:lnSpc>
                <a:spcPct val="80000"/>
              </a:lnSpc>
              <a:buFont typeface="+mj-lt"/>
              <a:buAutoNum type="arabicPeriod"/>
            </a:pPr>
            <a:r>
              <a:rPr lang="en-US" sz="2800" dirty="0" smtClean="0">
                <a:effectLst/>
                <a:latin typeface="Garamond" pitchFamily="18" charset="0"/>
              </a:rPr>
              <a:t>Protect </a:t>
            </a:r>
            <a:r>
              <a:rPr lang="en-US" sz="2800" b="1" dirty="0" smtClean="0">
                <a:effectLst/>
                <a:latin typeface="Garamond" pitchFamily="18" charset="0"/>
              </a:rPr>
              <a:t>warehouse distribution centers</a:t>
            </a:r>
            <a:r>
              <a:rPr lang="en-US" sz="2800" dirty="0" smtClean="0">
                <a:effectLst/>
                <a:latin typeface="Garamond" pitchFamily="18" charset="0"/>
              </a:rPr>
              <a:t> for Puget Sound Region</a:t>
            </a:r>
          </a:p>
          <a:p>
            <a:pPr marL="514350" indent="-514350">
              <a:lnSpc>
                <a:spcPct val="80000"/>
              </a:lnSpc>
              <a:buFont typeface="+mj-lt"/>
              <a:buAutoNum type="arabicPeriod"/>
            </a:pPr>
            <a:r>
              <a:rPr lang="en-US" sz="2800" dirty="0" smtClean="0">
                <a:effectLst/>
                <a:latin typeface="Garamond" pitchFamily="18" charset="0"/>
              </a:rPr>
              <a:t>Protect critical public </a:t>
            </a:r>
            <a:r>
              <a:rPr lang="en-US" sz="2800" b="1" dirty="0" smtClean="0">
                <a:effectLst/>
                <a:latin typeface="Garamond" pitchFamily="18" charset="0"/>
              </a:rPr>
              <a:t>infrastructure</a:t>
            </a:r>
          </a:p>
          <a:p>
            <a:pPr marL="514350" indent="-514350">
              <a:lnSpc>
                <a:spcPct val="80000"/>
              </a:lnSpc>
              <a:buFont typeface="+mj-lt"/>
              <a:buAutoNum type="arabicPeriod"/>
            </a:pPr>
            <a:r>
              <a:rPr lang="en-US" sz="2800" dirty="0" smtClean="0">
                <a:effectLst/>
                <a:latin typeface="Garamond" pitchFamily="18" charset="0"/>
              </a:rPr>
              <a:t>Levees are the </a:t>
            </a:r>
            <a:r>
              <a:rPr lang="en-US" sz="2800" b="1" dirty="0" smtClean="0">
                <a:effectLst/>
                <a:latin typeface="Garamond" pitchFamily="18" charset="0"/>
              </a:rPr>
              <a:t>weak link</a:t>
            </a:r>
            <a:r>
              <a:rPr lang="en-US" sz="2800" dirty="0" smtClean="0">
                <a:effectLst/>
                <a:latin typeface="Garamond" pitchFamily="18" charset="0"/>
              </a:rPr>
              <a:t>:</a:t>
            </a:r>
          </a:p>
          <a:p>
            <a:pPr lvl="1">
              <a:lnSpc>
                <a:spcPct val="80000"/>
              </a:lnSpc>
            </a:pPr>
            <a:r>
              <a:rPr lang="en-US" b="1" dirty="0" smtClean="0">
                <a:effectLst/>
                <a:latin typeface="Garamond" pitchFamily="18" charset="0"/>
              </a:rPr>
              <a:t>500</a:t>
            </a:r>
            <a:r>
              <a:rPr lang="en-US" dirty="0" smtClean="0">
                <a:effectLst/>
                <a:latin typeface="Garamond" pitchFamily="18" charset="0"/>
              </a:rPr>
              <a:t> aging facilities along 119 miles</a:t>
            </a:r>
          </a:p>
          <a:p>
            <a:pPr algn="ctr"/>
            <a:endParaRPr lang="en-US" sz="1200" b="1" i="1" dirty="0" smtClean="0">
              <a:solidFill>
                <a:schemeClr val="tx2"/>
              </a:solidFill>
              <a:effectLst>
                <a:outerShdw blurRad="38100" dist="38100" dir="2700000" algn="tl">
                  <a:srgbClr val="000000"/>
                </a:outerShdw>
              </a:effectLst>
            </a:endParaRPr>
          </a:p>
          <a:p>
            <a:pPr algn="l"/>
            <a:r>
              <a:rPr lang="en-US" sz="1200" b="1" i="1" dirty="0" smtClean="0">
                <a:solidFill>
                  <a:schemeClr val="tx2"/>
                </a:solidFill>
                <a:effectLst>
                  <a:outerShdw blurRad="38100" dist="38100" dir="2700000" algn="tl">
                    <a:srgbClr val="000000"/>
                  </a:outerShdw>
                </a:effectLst>
              </a:rPr>
              <a:t>Investing in infrastructure is far less expensive than rebuilding entire communities after a catastrophe</a:t>
            </a:r>
          </a:p>
          <a:p>
            <a:endParaRPr lang="en-US" dirty="0"/>
          </a:p>
        </p:txBody>
      </p:sp>
      <p:sp>
        <p:nvSpPr>
          <p:cNvPr id="4" name="Slide Number Placeholder 3"/>
          <p:cNvSpPr>
            <a:spLocks noGrp="1"/>
          </p:cNvSpPr>
          <p:nvPr>
            <p:ph type="sldNum" sz="quarter" idx="10"/>
          </p:nvPr>
        </p:nvSpPr>
        <p:spPr/>
        <p:txBody>
          <a:bodyPr/>
          <a:lstStyle/>
          <a:p>
            <a:fld id="{A9513AE4-3555-40A9-AB83-AA9DF46D8307}"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9513AE4-3555-40A9-AB83-AA9DF46D8307}"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For</a:t>
            </a:r>
            <a:r>
              <a:rPr lang="en-US" baseline="0" dirty="0" smtClean="0"/>
              <a:t> our actions to be effective they need to be based on a clear understanding of the consequence, severity, and urgency of flood problems – the value of this information was underscored during the recent Howard Hanson Dam crisis, when up-to-date models allowed us to quickly generate ‘what if’ flood scenarios and develop emergency response plans. </a:t>
            </a:r>
            <a:endParaRPr lang="en-US" dirty="0"/>
          </a:p>
        </p:txBody>
      </p:sp>
      <p:sp>
        <p:nvSpPr>
          <p:cNvPr id="4" name="Slide Number Placeholder 3"/>
          <p:cNvSpPr>
            <a:spLocks noGrp="1"/>
          </p:cNvSpPr>
          <p:nvPr>
            <p:ph type="sldNum" sz="quarter" idx="10"/>
          </p:nvPr>
        </p:nvSpPr>
        <p:spPr/>
        <p:txBody>
          <a:bodyPr/>
          <a:lstStyle/>
          <a:p>
            <a:fld id="{A9513AE4-3555-40A9-AB83-AA9DF46D8307}"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We communicate with</a:t>
            </a:r>
            <a:r>
              <a:rPr lang="en-US" baseline="0" dirty="0" smtClean="0"/>
              <a:t> the public and other agencies as part of flood preparations each fall, and during flood events. This includes traditional outreach materials as well as automated flood alerts and social media.</a:t>
            </a:r>
          </a:p>
          <a:p>
            <a:r>
              <a:rPr lang="en-US" baseline="0" dirty="0" smtClean="0"/>
              <a:t> </a:t>
            </a:r>
            <a:endParaRPr lang="en-US" dirty="0" smtClean="0"/>
          </a:p>
          <a:p>
            <a:endParaRPr lang="en-US" dirty="0" smtClean="0"/>
          </a:p>
          <a:p>
            <a:r>
              <a:rPr lang="en-US" dirty="0" smtClean="0"/>
              <a:t>Traditional brochures and mailings, along with social media</a:t>
            </a:r>
          </a:p>
          <a:p>
            <a:endParaRPr lang="en-US" dirty="0" smtClean="0"/>
          </a:p>
          <a:p>
            <a:r>
              <a:rPr lang="en-US" dirty="0" smtClean="0"/>
              <a:t>Multilingual flood safety</a:t>
            </a:r>
            <a:r>
              <a:rPr lang="en-US" baseline="0" dirty="0" smtClean="0"/>
              <a:t> videos in 21 languages</a:t>
            </a:r>
          </a:p>
          <a:p>
            <a:endParaRPr lang="en-US" baseline="0" dirty="0" smtClean="0"/>
          </a:p>
          <a:p>
            <a:r>
              <a:rPr lang="en-US" baseline="0" dirty="0" smtClean="0"/>
              <a:t>Flood Alert System – automated phone, email, or text messages of flood phases to nearly 5,000 subscribers</a:t>
            </a:r>
          </a:p>
        </p:txBody>
      </p:sp>
      <p:sp>
        <p:nvSpPr>
          <p:cNvPr id="4" name="Slide Number Placeholder 3"/>
          <p:cNvSpPr>
            <a:spLocks noGrp="1"/>
          </p:cNvSpPr>
          <p:nvPr>
            <p:ph type="sldNum" sz="quarter" idx="10"/>
          </p:nvPr>
        </p:nvSpPr>
        <p:spPr/>
        <p:txBody>
          <a:bodyPr/>
          <a:lstStyle/>
          <a:p>
            <a:fld id="{A9513AE4-3555-40A9-AB83-AA9DF46D8307}" type="slidenum">
              <a:rPr lang="en-US" smtClean="0"/>
              <a:pPr/>
              <a:t>10</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Work program includes actions to build understanding</a:t>
            </a:r>
            <a:r>
              <a:rPr lang="en-US" baseline="0" dirty="0" smtClean="0"/>
              <a:t> of risks, communicate that understanding, and take action to reduce flood risks. </a:t>
            </a:r>
            <a:endParaRPr lang="en-US" dirty="0"/>
          </a:p>
        </p:txBody>
      </p:sp>
      <p:sp>
        <p:nvSpPr>
          <p:cNvPr id="4" name="Slide Number Placeholder 3"/>
          <p:cNvSpPr>
            <a:spLocks noGrp="1"/>
          </p:cNvSpPr>
          <p:nvPr>
            <p:ph type="sldNum" sz="quarter" idx="10"/>
          </p:nvPr>
        </p:nvSpPr>
        <p:spPr/>
        <p:txBody>
          <a:bodyPr/>
          <a:lstStyle/>
          <a:p>
            <a:fld id="{A9513AE4-3555-40A9-AB83-AA9DF46D8307}" type="slidenum">
              <a:rPr lang="en-US" smtClean="0"/>
              <a:pPr/>
              <a:t>11</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Great</a:t>
            </a:r>
            <a:r>
              <a:rPr lang="en-US" baseline="0" dirty="0" smtClean="0"/>
              <a:t> progress in implementing risk reduction actions, but our task in the coming year as part of the Plan Update will be to evaluate the cumulative effect of completed and proposed projects. We need to evaluate how our exposure to flood risk is changing over time so we can hold ourselves accountable and adapt our projects, programs, and policies as appropriate.</a:t>
            </a:r>
            <a:endParaRPr lang="en-US" dirty="0"/>
          </a:p>
        </p:txBody>
      </p:sp>
      <p:sp>
        <p:nvSpPr>
          <p:cNvPr id="4" name="Slide Number Placeholder 3"/>
          <p:cNvSpPr>
            <a:spLocks noGrp="1"/>
          </p:cNvSpPr>
          <p:nvPr>
            <p:ph type="sldNum" sz="quarter" idx="10"/>
          </p:nvPr>
        </p:nvSpPr>
        <p:spPr/>
        <p:txBody>
          <a:bodyPr/>
          <a:lstStyle/>
          <a:p>
            <a:fld id="{A9513AE4-3555-40A9-AB83-AA9DF46D8307}" type="slidenum">
              <a:rPr lang="en-US" smtClean="0"/>
              <a:pPr/>
              <a:t>12</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Great</a:t>
            </a:r>
            <a:r>
              <a:rPr lang="en-US" baseline="0" dirty="0" smtClean="0"/>
              <a:t> progress in implementing risk reduction actions, but our task in the coming year as part of the Plan Update will be to evaluate the cumulative effect of completed and proposed projects. We need to evaluate how our exposure to flood risk is changing over time so we can hold ourselves accountable and adapt our projects, programs, and policies as appropriate.</a:t>
            </a:r>
            <a:endParaRPr lang="en-US" dirty="0"/>
          </a:p>
        </p:txBody>
      </p:sp>
      <p:sp>
        <p:nvSpPr>
          <p:cNvPr id="4" name="Slide Number Placeholder 3"/>
          <p:cNvSpPr>
            <a:spLocks noGrp="1"/>
          </p:cNvSpPr>
          <p:nvPr>
            <p:ph type="sldNum" sz="quarter" idx="10"/>
          </p:nvPr>
        </p:nvSpPr>
        <p:spPr/>
        <p:txBody>
          <a:bodyPr/>
          <a:lstStyle/>
          <a:p>
            <a:fld id="{A9513AE4-3555-40A9-AB83-AA9DF46D8307}"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F44BCACA-2DF9-4F95-83D9-E418F262A854}" type="datetimeFigureOut">
              <a:rPr lang="en-US" smtClean="0"/>
              <a:pPr/>
              <a:t>11/7/2011</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46E29117-0B01-4CA4-837D-F52B891DA5F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F44BCACA-2DF9-4F95-83D9-E418F262A854}" type="datetimeFigureOut">
              <a:rPr lang="en-US" smtClean="0"/>
              <a:pPr/>
              <a:t>11/7/2011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E29117-0B01-4CA4-837D-F52B891DA5F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44BCACA-2DF9-4F95-83D9-E418F262A854}" type="datetimeFigureOut">
              <a:rPr lang="en-US" smtClean="0"/>
              <a:pPr/>
              <a:t>11/7/2011</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46E29117-0B01-4CA4-837D-F52B891DA5F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F44BCACA-2DF9-4F95-83D9-E418F262A854}" type="datetimeFigureOut">
              <a:rPr lang="en-US" smtClean="0"/>
              <a:pPr/>
              <a:t>11/7/2011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E29117-0B01-4CA4-837D-F52B891DA5F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F44BCACA-2DF9-4F95-83D9-E418F262A854}" type="datetimeFigureOut">
              <a:rPr lang="en-US" smtClean="0"/>
              <a:pPr/>
              <a:t>11/7/2011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6E29117-0B01-4CA4-837D-F52B891DA5F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F44BCACA-2DF9-4F95-83D9-E418F262A854}" type="datetimeFigureOut">
              <a:rPr lang="en-US" smtClean="0"/>
              <a:pPr/>
              <a:t>11/7/2011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6E29117-0B01-4CA4-837D-F52B891DA5F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4BCACA-2DF9-4F95-83D9-E418F262A854}" type="datetimeFigureOut">
              <a:rPr lang="en-US" smtClean="0"/>
              <a:pPr/>
              <a:t>11/7/2011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6E29117-0B01-4CA4-837D-F52B891DA5F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F44BCACA-2DF9-4F95-83D9-E418F262A854}" type="datetimeFigureOut">
              <a:rPr lang="en-US" smtClean="0"/>
              <a:pPr/>
              <a:t>11/7/2011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E29117-0B01-4CA4-837D-F52B891DA5F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F44BCACA-2DF9-4F95-83D9-E418F262A854}" type="datetimeFigureOut">
              <a:rPr lang="en-US" smtClean="0"/>
              <a:pPr/>
              <a:t>11/7/2011</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46E29117-0B01-4CA4-837D-F52B891DA5F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44BCACA-2DF9-4F95-83D9-E418F262A854}" type="datetimeFigureOut">
              <a:rPr lang="en-US" smtClean="0"/>
              <a:pPr/>
              <a:t>11/7/2011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E29117-0B01-4CA4-837D-F52B891DA5F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44BCACA-2DF9-4F95-83D9-E418F262A854}" type="datetimeFigureOut">
              <a:rPr lang="en-US" smtClean="0"/>
              <a:pPr/>
              <a:t>11/7/2011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E29117-0B01-4CA4-837D-F52B891DA5FE}"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F44BCACA-2DF9-4F95-83D9-E418F262A854}" type="datetimeFigureOut">
              <a:rPr lang="en-US" smtClean="0"/>
              <a:pPr/>
              <a:t>11/7/2011</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46E29117-0B01-4CA4-837D-F52B891DA5F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9.jpeg"/><Relationship Id="rId7"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hyperlink" Target="http://www.youtube.com/user/KCFCDVideo" TargetMode="External"/><Relationship Id="rId4" Type="http://schemas.openxmlformats.org/officeDocument/2006/relationships/image" Target="../media/image20.emf"/></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chart" Target="../charts/char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kingcountyfloodcontrol.org/" TargetMode="External"/><Relationship Id="rId2" Type="http://schemas.openxmlformats.org/officeDocument/2006/relationships/hyperlink" Target="http://www.kingcounty.gov/flood" TargetMode="Externa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1210Aerials561LowSnoq0022.jpg"/>
          <p:cNvPicPr>
            <a:picLocks noChangeAspect="1"/>
          </p:cNvPicPr>
          <p:nvPr/>
        </p:nvPicPr>
        <p:blipFill>
          <a:blip r:embed="rId2" cstate="print"/>
          <a:stretch>
            <a:fillRect/>
          </a:stretch>
        </p:blipFill>
        <p:spPr>
          <a:xfrm>
            <a:off x="-533400" y="0"/>
            <a:ext cx="10287000" cy="6858000"/>
          </a:xfrm>
          <a:prstGeom prst="rect">
            <a:avLst/>
          </a:prstGeom>
        </p:spPr>
      </p:pic>
      <p:pic>
        <p:nvPicPr>
          <p:cNvPr id="226306" name="Picture 2" descr="KClogo_h_b_m2"/>
          <p:cNvPicPr>
            <a:picLocks noChangeAspect="1" noChangeArrowheads="1"/>
          </p:cNvPicPr>
          <p:nvPr/>
        </p:nvPicPr>
        <p:blipFill>
          <a:blip r:embed="rId3" cstate="print"/>
          <a:srcRect/>
          <a:stretch>
            <a:fillRect/>
          </a:stretch>
        </p:blipFill>
        <p:spPr bwMode="auto">
          <a:xfrm>
            <a:off x="7113588" y="6440488"/>
            <a:ext cx="2030412" cy="417512"/>
          </a:xfrm>
          <a:prstGeom prst="rect">
            <a:avLst/>
          </a:prstGeom>
          <a:noFill/>
        </p:spPr>
      </p:pic>
      <p:pic>
        <p:nvPicPr>
          <p:cNvPr id="226307" name="Picture 7"/>
          <p:cNvPicPr>
            <a:picLocks noChangeAspect="1" noChangeArrowheads="1"/>
          </p:cNvPicPr>
          <p:nvPr/>
        </p:nvPicPr>
        <p:blipFill>
          <a:blip r:embed="rId4" cstate="print"/>
          <a:srcRect/>
          <a:stretch>
            <a:fillRect/>
          </a:stretch>
        </p:blipFill>
        <p:spPr bwMode="auto">
          <a:xfrm>
            <a:off x="0" y="6424613"/>
            <a:ext cx="1901825" cy="433387"/>
          </a:xfrm>
          <a:prstGeom prst="rect">
            <a:avLst/>
          </a:prstGeom>
          <a:noFill/>
          <a:ln w="9525">
            <a:noFill/>
            <a:miter lim="800000"/>
            <a:headEnd/>
            <a:tailEnd/>
          </a:ln>
        </p:spPr>
      </p:pic>
      <p:sp>
        <p:nvSpPr>
          <p:cNvPr id="226308" name="Text Box 6"/>
          <p:cNvSpPr txBox="1">
            <a:spLocks noChangeArrowheads="1"/>
          </p:cNvSpPr>
          <p:nvPr/>
        </p:nvSpPr>
        <p:spPr bwMode="auto">
          <a:xfrm>
            <a:off x="-533400" y="3886200"/>
            <a:ext cx="10287000" cy="2246769"/>
          </a:xfrm>
          <a:prstGeom prst="rect">
            <a:avLst/>
          </a:prstGeom>
          <a:noFill/>
          <a:ln w="9525">
            <a:noFill/>
            <a:miter lim="800000"/>
            <a:headEnd/>
            <a:tailEnd/>
          </a:ln>
        </p:spPr>
        <p:txBody>
          <a:bodyPr wrap="square">
            <a:spAutoFit/>
          </a:bodyPr>
          <a:lstStyle/>
          <a:p>
            <a:pPr algn="ctr" eaLnBrk="1" hangingPunct="1"/>
            <a:r>
              <a:rPr lang="en-US" sz="5400" b="1" dirty="0" smtClean="0">
                <a:solidFill>
                  <a:schemeClr val="bg1"/>
                </a:solidFill>
                <a:latin typeface="Palatino Linotype" pitchFamily="18" charset="0"/>
              </a:rPr>
              <a:t>Board of Supervisors </a:t>
            </a:r>
          </a:p>
          <a:p>
            <a:pPr algn="ctr" eaLnBrk="1" hangingPunct="1"/>
            <a:r>
              <a:rPr lang="en-US" sz="4400" b="1" dirty="0" smtClean="0">
                <a:solidFill>
                  <a:schemeClr val="bg1"/>
                </a:solidFill>
                <a:latin typeface="Palatino Linotype" pitchFamily="18" charset="0"/>
              </a:rPr>
              <a:t>2012 Budget Public Hearing</a:t>
            </a:r>
          </a:p>
          <a:p>
            <a:pPr algn="ctr" eaLnBrk="1" hangingPunct="1">
              <a:spcBef>
                <a:spcPct val="50000"/>
              </a:spcBef>
            </a:pPr>
            <a:r>
              <a:rPr lang="en-US" sz="2800" dirty="0" smtClean="0">
                <a:solidFill>
                  <a:schemeClr val="bg1"/>
                </a:solidFill>
                <a:latin typeface="Palatino Linotype" pitchFamily="18" charset="0"/>
              </a:rPr>
              <a:t>November 7, 2011</a:t>
            </a:r>
            <a:endParaRPr lang="en-US" sz="2800" dirty="0">
              <a:solidFill>
                <a:schemeClr val="bg1"/>
              </a:solidFill>
              <a:latin typeface="Palatino Linotype" pitchFamily="18" charset="0"/>
            </a:endParaRPr>
          </a:p>
        </p:txBody>
      </p:sp>
      <p:sp>
        <p:nvSpPr>
          <p:cNvPr id="9" name="Rectangle 8"/>
          <p:cNvSpPr/>
          <p:nvPr/>
        </p:nvSpPr>
        <p:spPr>
          <a:xfrm>
            <a:off x="-533400" y="0"/>
            <a:ext cx="10287000" cy="1295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6310" name="Rectangle 4"/>
          <p:cNvSpPr>
            <a:spLocks noChangeArrowheads="1"/>
          </p:cNvSpPr>
          <p:nvPr/>
        </p:nvSpPr>
        <p:spPr bwMode="auto">
          <a:xfrm>
            <a:off x="-533400" y="6096000"/>
            <a:ext cx="10287000" cy="762000"/>
          </a:xfrm>
          <a:prstGeom prst="rect">
            <a:avLst/>
          </a:prstGeom>
          <a:solidFill>
            <a:schemeClr val="bg1"/>
          </a:solidFill>
          <a:ln w="9525">
            <a:noFill/>
            <a:miter lim="800000"/>
            <a:headEnd/>
            <a:tailEnd/>
          </a:ln>
        </p:spPr>
        <p:txBody>
          <a:bodyPr anchor="ctr"/>
          <a:lstStyle/>
          <a:p>
            <a:pPr algn="ctr" eaLnBrk="1" hangingPunct="1"/>
            <a:r>
              <a:rPr lang="en-US" sz="2000" b="1" i="1" dirty="0">
                <a:latin typeface="Palatino Linotype" pitchFamily="18" charset="0"/>
              </a:rPr>
              <a:t>Protecting public safety, the regional economy and critical infrastructure.</a:t>
            </a:r>
          </a:p>
        </p:txBody>
      </p:sp>
      <p:pic>
        <p:nvPicPr>
          <p:cNvPr id="226311" name="Picture 7" descr="KING_VERTICAL"/>
          <p:cNvPicPr>
            <a:picLocks noChangeAspect="1" noChangeArrowheads="1"/>
          </p:cNvPicPr>
          <p:nvPr/>
        </p:nvPicPr>
        <p:blipFill>
          <a:blip r:embed="rId5" cstate="print"/>
          <a:srcRect/>
          <a:stretch>
            <a:fillRect/>
          </a:stretch>
        </p:blipFill>
        <p:spPr bwMode="auto">
          <a:xfrm>
            <a:off x="4876800" y="228600"/>
            <a:ext cx="4038600" cy="842963"/>
          </a:xfrm>
          <a:prstGeom prst="rect">
            <a:avLst/>
          </a:prstGeom>
          <a:noFill/>
          <a:ln w="9525">
            <a:noFill/>
            <a:miter lim="800000"/>
            <a:headEnd/>
            <a:tailEnd/>
          </a:ln>
        </p:spPr>
      </p:pic>
      <p:pic>
        <p:nvPicPr>
          <p:cNvPr id="10" name="Picture 7"/>
          <p:cNvPicPr>
            <a:picLocks noChangeAspect="1" noChangeArrowheads="1"/>
          </p:cNvPicPr>
          <p:nvPr/>
        </p:nvPicPr>
        <p:blipFill>
          <a:blip r:embed="rId6" cstate="print"/>
          <a:srcRect/>
          <a:stretch>
            <a:fillRect/>
          </a:stretch>
        </p:blipFill>
        <p:spPr bwMode="auto">
          <a:xfrm>
            <a:off x="228600" y="228600"/>
            <a:ext cx="3810000" cy="8683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304800"/>
            <a:ext cx="7772400" cy="1143000"/>
          </a:xfrm>
        </p:spPr>
        <p:txBody>
          <a:bodyPr>
            <a:normAutofit fontScale="90000"/>
          </a:bodyPr>
          <a:lstStyle/>
          <a:p>
            <a:r>
              <a:rPr lang="en-US" b="1" dirty="0" smtClean="0">
                <a:solidFill>
                  <a:schemeClr val="tx1"/>
                </a:solidFill>
              </a:rPr>
              <a:t>King County Flood Control District </a:t>
            </a:r>
            <a:r>
              <a:rPr lang="en-US" b="1" i="1" dirty="0" smtClean="0">
                <a:solidFill>
                  <a:schemeClr val="tx1"/>
                </a:solidFill>
              </a:rPr>
              <a:t>Overview</a:t>
            </a:r>
            <a:endParaRPr lang="en-US" b="1" i="1" dirty="0">
              <a:solidFill>
                <a:schemeClr val="tx1"/>
              </a:solidFill>
            </a:endParaRPr>
          </a:p>
        </p:txBody>
      </p:sp>
      <p:sp>
        <p:nvSpPr>
          <p:cNvPr id="3" name="Content Placeholder 2"/>
          <p:cNvSpPr>
            <a:spLocks noGrp="1"/>
          </p:cNvSpPr>
          <p:nvPr>
            <p:ph sz="quarter" idx="1"/>
          </p:nvPr>
        </p:nvSpPr>
        <p:spPr>
          <a:xfrm>
            <a:off x="228600" y="1600200"/>
            <a:ext cx="2743200" cy="4525963"/>
          </a:xfrm>
        </p:spPr>
        <p:txBody>
          <a:bodyPr>
            <a:normAutofit lnSpcReduction="10000"/>
          </a:bodyPr>
          <a:lstStyle/>
          <a:p>
            <a:pPr marL="514350" indent="-514350">
              <a:buFont typeface="+mj-lt"/>
              <a:buAutoNum type="arabicPeriod"/>
            </a:pPr>
            <a:r>
              <a:rPr lang="en-US" dirty="0" smtClean="0">
                <a:latin typeface="+mj-lt"/>
              </a:rPr>
              <a:t>Take actions to reduce flood risk.</a:t>
            </a:r>
          </a:p>
          <a:p>
            <a:pPr marL="514350" indent="-514350">
              <a:buFont typeface="+mj-lt"/>
              <a:buAutoNum type="arabicPeriod"/>
            </a:pPr>
            <a:r>
              <a:rPr lang="en-US" dirty="0" smtClean="0">
                <a:latin typeface="+mj-lt"/>
              </a:rPr>
              <a:t>Understand flood risks and where we are vulnerable.</a:t>
            </a:r>
          </a:p>
          <a:p>
            <a:pPr marL="514350" indent="-514350">
              <a:buFont typeface="+mj-lt"/>
              <a:buAutoNum type="arabicPeriod"/>
            </a:pPr>
            <a:r>
              <a:rPr lang="en-US" dirty="0" smtClean="0">
                <a:latin typeface="+mj-lt"/>
              </a:rPr>
              <a:t>Build awareness of flood risks.</a:t>
            </a:r>
          </a:p>
        </p:txBody>
      </p:sp>
      <p:pic>
        <p:nvPicPr>
          <p:cNvPr id="1026" name="Picture 2" descr="P:\Murray\Hot Shots\Snoqualmie River_Mt Si High in Snoqualmie Nov 2006.JPG"/>
          <p:cNvPicPr>
            <a:picLocks noGrp="1" noChangeAspect="1" noChangeArrowheads="1"/>
          </p:cNvPicPr>
          <p:nvPr>
            <p:ph sz="quarter" idx="2"/>
          </p:nvPr>
        </p:nvPicPr>
        <p:blipFill>
          <a:blip r:embed="rId3" cstate="print"/>
          <a:srcRect/>
          <a:stretch>
            <a:fillRect/>
          </a:stretch>
        </p:blipFill>
        <p:spPr bwMode="auto">
          <a:xfrm>
            <a:off x="3124200" y="1600200"/>
            <a:ext cx="5780852" cy="4495800"/>
          </a:xfrm>
          <a:prstGeom prst="rect">
            <a:avLst/>
          </a:prstGeom>
          <a:noFill/>
          <a:ln>
            <a:solidFill>
              <a:schemeClr val="tx1"/>
            </a:solidFill>
          </a:ln>
        </p:spPr>
      </p:pic>
      <p:sp>
        <p:nvSpPr>
          <p:cNvPr id="5" name="TextBox 4"/>
          <p:cNvSpPr txBox="1"/>
          <p:nvPr/>
        </p:nvSpPr>
        <p:spPr>
          <a:xfrm>
            <a:off x="6705600" y="6096000"/>
            <a:ext cx="2438400" cy="369332"/>
          </a:xfrm>
          <a:prstGeom prst="rect">
            <a:avLst/>
          </a:prstGeom>
          <a:noFill/>
        </p:spPr>
        <p:txBody>
          <a:bodyPr wrap="square" rtlCol="0">
            <a:spAutoFit/>
          </a:bodyPr>
          <a:lstStyle/>
          <a:p>
            <a:pPr algn="ctr"/>
            <a:r>
              <a:rPr lang="en-US" i="1" dirty="0" smtClean="0"/>
              <a:t>City of Snoqualmie</a:t>
            </a:r>
            <a:endParaRPr lang="en-US" i="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7010400" cy="1143000"/>
          </a:xfrm>
        </p:spPr>
        <p:txBody>
          <a:bodyPr>
            <a:noAutofit/>
          </a:bodyPr>
          <a:lstStyle/>
          <a:p>
            <a:r>
              <a:rPr lang="en-US" sz="3600" b="1" dirty="0" smtClean="0">
                <a:solidFill>
                  <a:schemeClr val="tx1"/>
                </a:solidFill>
              </a:rPr>
              <a:t>Actions to Reduce Flood Risk: </a:t>
            </a:r>
            <a:br>
              <a:rPr lang="en-US" sz="3600" b="1" dirty="0" smtClean="0">
                <a:solidFill>
                  <a:schemeClr val="tx1"/>
                </a:solidFill>
              </a:rPr>
            </a:br>
            <a:r>
              <a:rPr lang="en-US" sz="3600" b="1" dirty="0" smtClean="0">
                <a:solidFill>
                  <a:schemeClr val="tx1"/>
                </a:solidFill>
              </a:rPr>
              <a:t>Frequently Flooded Structures</a:t>
            </a:r>
            <a:endParaRPr lang="en-US" sz="3600" b="1" dirty="0">
              <a:solidFill>
                <a:schemeClr val="tx1"/>
              </a:solidFill>
            </a:endParaRPr>
          </a:p>
        </p:txBody>
      </p:sp>
      <p:pic>
        <p:nvPicPr>
          <p:cNvPr id="8" name="Picture 6" descr="01_11-25-90"/>
          <p:cNvPicPr>
            <a:picLocks noGrp="1" noChangeAspect="1" noChangeArrowheads="1"/>
          </p:cNvPicPr>
          <p:nvPr>
            <p:ph sz="quarter" idx="1"/>
          </p:nvPr>
        </p:nvPicPr>
        <p:blipFill>
          <a:blip r:embed="rId3" cstate="print"/>
          <a:srcRect/>
          <a:stretch>
            <a:fillRect/>
          </a:stretch>
        </p:blipFill>
        <p:spPr>
          <a:xfrm>
            <a:off x="228600" y="1676400"/>
            <a:ext cx="3543992" cy="4011779"/>
          </a:xfrm>
          <a:prstGeom prst="rect">
            <a:avLst/>
          </a:prstGeom>
          <a:noFill/>
          <a:ln>
            <a:solidFill>
              <a:schemeClr val="tx1"/>
            </a:solidFill>
          </a:ln>
        </p:spPr>
      </p:pic>
      <p:pic>
        <p:nvPicPr>
          <p:cNvPr id="9" name="Picture 2" descr="Cedar at Cedar Grove Road 01-08-09"/>
          <p:cNvPicPr>
            <a:picLocks noGrp="1" noChangeAspect="1" noChangeArrowheads="1"/>
          </p:cNvPicPr>
          <p:nvPr>
            <p:ph sz="quarter" idx="2"/>
          </p:nvPr>
        </p:nvPicPr>
        <p:blipFill>
          <a:blip r:embed="rId4" cstate="print"/>
          <a:srcRect/>
          <a:stretch>
            <a:fillRect/>
          </a:stretch>
        </p:blipFill>
        <p:spPr bwMode="auto">
          <a:xfrm>
            <a:off x="4191000" y="1676400"/>
            <a:ext cx="4751018" cy="3750803"/>
          </a:xfrm>
          <a:prstGeom prst="rect">
            <a:avLst/>
          </a:prstGeom>
          <a:noFill/>
          <a:ln w="9525">
            <a:solidFill>
              <a:schemeClr val="tx1"/>
            </a:solidFill>
            <a:miter lim="800000"/>
            <a:headEnd/>
            <a:tailEnd/>
          </a:ln>
        </p:spPr>
      </p:pic>
      <p:sp>
        <p:nvSpPr>
          <p:cNvPr id="10" name="TextBox 9"/>
          <p:cNvSpPr txBox="1"/>
          <p:nvPr/>
        </p:nvSpPr>
        <p:spPr>
          <a:xfrm>
            <a:off x="76200" y="1219200"/>
            <a:ext cx="3810000" cy="369332"/>
          </a:xfrm>
          <a:prstGeom prst="rect">
            <a:avLst/>
          </a:prstGeom>
          <a:noFill/>
        </p:spPr>
        <p:txBody>
          <a:bodyPr wrap="square" rtlCol="0">
            <a:spAutoFit/>
          </a:bodyPr>
          <a:lstStyle/>
          <a:p>
            <a:r>
              <a:rPr lang="en-US" b="1" dirty="0" smtClean="0">
                <a:latin typeface="+mj-lt"/>
              </a:rPr>
              <a:t>Before: </a:t>
            </a:r>
            <a:r>
              <a:rPr lang="en-US" dirty="0" smtClean="0">
                <a:latin typeface="+mj-lt"/>
              </a:rPr>
              <a:t>Homes and Residents at Risk</a:t>
            </a:r>
            <a:endParaRPr lang="en-US" dirty="0">
              <a:latin typeface="+mj-lt"/>
            </a:endParaRPr>
          </a:p>
        </p:txBody>
      </p:sp>
      <p:sp>
        <p:nvSpPr>
          <p:cNvPr id="11" name="TextBox 10"/>
          <p:cNvSpPr txBox="1"/>
          <p:nvPr/>
        </p:nvSpPr>
        <p:spPr>
          <a:xfrm>
            <a:off x="4038600" y="1219200"/>
            <a:ext cx="5029200" cy="369332"/>
          </a:xfrm>
          <a:prstGeom prst="rect">
            <a:avLst/>
          </a:prstGeom>
          <a:noFill/>
        </p:spPr>
        <p:txBody>
          <a:bodyPr wrap="square" rtlCol="0">
            <a:spAutoFit/>
          </a:bodyPr>
          <a:lstStyle/>
          <a:p>
            <a:r>
              <a:rPr lang="en-US" b="1" dirty="0" smtClean="0">
                <a:latin typeface="+mj-lt"/>
              </a:rPr>
              <a:t>After: </a:t>
            </a:r>
            <a:r>
              <a:rPr lang="en-US" dirty="0" smtClean="0">
                <a:latin typeface="+mj-lt"/>
              </a:rPr>
              <a:t>Tenants Relocated and Structures Removed</a:t>
            </a:r>
            <a:endParaRPr lang="en-US" dirty="0">
              <a:latin typeface="+mj-lt"/>
            </a:endParaRPr>
          </a:p>
        </p:txBody>
      </p:sp>
      <p:sp>
        <p:nvSpPr>
          <p:cNvPr id="12" name="TextBox 11"/>
          <p:cNvSpPr txBox="1"/>
          <p:nvPr/>
        </p:nvSpPr>
        <p:spPr>
          <a:xfrm>
            <a:off x="457200" y="5943600"/>
            <a:ext cx="8229600" cy="646331"/>
          </a:xfrm>
          <a:prstGeom prst="rect">
            <a:avLst/>
          </a:prstGeom>
          <a:noFill/>
        </p:spPr>
        <p:txBody>
          <a:bodyPr wrap="square" rtlCol="0">
            <a:spAutoFit/>
          </a:bodyPr>
          <a:lstStyle/>
          <a:p>
            <a:r>
              <a:rPr lang="en-US" dirty="0" smtClean="0">
                <a:latin typeface="+mj-lt"/>
              </a:rPr>
              <a:t>Since 2008, </a:t>
            </a:r>
            <a:r>
              <a:rPr lang="en-US" b="1" dirty="0" smtClean="0">
                <a:latin typeface="+mj-lt"/>
              </a:rPr>
              <a:t>86</a:t>
            </a:r>
            <a:r>
              <a:rPr lang="en-US" dirty="0" smtClean="0">
                <a:latin typeface="+mj-lt"/>
              </a:rPr>
              <a:t> parcels and </a:t>
            </a:r>
            <a:r>
              <a:rPr lang="en-US" b="1" dirty="0" smtClean="0">
                <a:latin typeface="+mj-lt"/>
              </a:rPr>
              <a:t>178</a:t>
            </a:r>
            <a:r>
              <a:rPr lang="en-US" dirty="0" smtClean="0">
                <a:latin typeface="+mj-lt"/>
              </a:rPr>
              <a:t> acres were acquired in the floodplain from willing landowners. Over </a:t>
            </a:r>
            <a:r>
              <a:rPr lang="en-US" b="1" dirty="0" smtClean="0">
                <a:latin typeface="+mj-lt"/>
              </a:rPr>
              <a:t>175</a:t>
            </a:r>
            <a:r>
              <a:rPr lang="en-US" dirty="0" smtClean="0">
                <a:latin typeface="+mj-lt"/>
              </a:rPr>
              <a:t> tenants relocated to safer, superior housing.</a:t>
            </a:r>
            <a:endParaRPr lang="en-US" dirty="0">
              <a:latin typeface="+mj-lt"/>
            </a:endParaRPr>
          </a:p>
        </p:txBody>
      </p:sp>
      <p:sp>
        <p:nvSpPr>
          <p:cNvPr id="13" name="TextBox 12"/>
          <p:cNvSpPr txBox="1"/>
          <p:nvPr/>
        </p:nvSpPr>
        <p:spPr>
          <a:xfrm>
            <a:off x="4191000" y="5486400"/>
            <a:ext cx="4114800" cy="381000"/>
          </a:xfrm>
          <a:prstGeom prst="rect">
            <a:avLst/>
          </a:prstGeom>
          <a:noFill/>
        </p:spPr>
        <p:txBody>
          <a:bodyPr wrap="square" rtlCol="0">
            <a:spAutoFit/>
          </a:bodyPr>
          <a:lstStyle/>
          <a:p>
            <a:r>
              <a:rPr lang="en-US" i="1" dirty="0" smtClean="0"/>
              <a:t>Rainbow Bend, Cedar River</a:t>
            </a:r>
            <a:endParaRPr lang="en-US" i="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1" name="Picture 7" descr="\\Dnrp\wlrksc\RSS\FLOOD\Flood Drive Files\Countywide\FLD405 Grant Apps\Photos for French Wetmore - Elevations\Tate Elevation 1.JPG"/>
          <p:cNvPicPr>
            <a:picLocks noChangeAspect="1" noChangeArrowheads="1"/>
          </p:cNvPicPr>
          <p:nvPr/>
        </p:nvPicPr>
        <p:blipFill>
          <a:blip r:embed="rId2" cstate="print"/>
          <a:srcRect/>
          <a:stretch>
            <a:fillRect/>
          </a:stretch>
        </p:blipFill>
        <p:spPr bwMode="auto">
          <a:xfrm>
            <a:off x="3886200" y="1371600"/>
            <a:ext cx="3876675" cy="2907399"/>
          </a:xfrm>
          <a:prstGeom prst="rect">
            <a:avLst/>
          </a:prstGeom>
          <a:noFill/>
          <a:ln>
            <a:solidFill>
              <a:schemeClr val="tx1"/>
            </a:solidFill>
          </a:ln>
        </p:spPr>
      </p:pic>
      <p:sp>
        <p:nvSpPr>
          <p:cNvPr id="2" name="Title 1"/>
          <p:cNvSpPr>
            <a:spLocks noGrp="1"/>
          </p:cNvSpPr>
          <p:nvPr>
            <p:ph type="title"/>
          </p:nvPr>
        </p:nvSpPr>
        <p:spPr>
          <a:xfrm>
            <a:off x="457200" y="152400"/>
            <a:ext cx="8229600" cy="1143000"/>
          </a:xfrm>
        </p:spPr>
        <p:txBody>
          <a:bodyPr>
            <a:normAutofit fontScale="90000"/>
          </a:bodyPr>
          <a:lstStyle/>
          <a:p>
            <a:r>
              <a:rPr lang="en-US" b="1" dirty="0" smtClean="0">
                <a:solidFill>
                  <a:schemeClr val="tx1"/>
                </a:solidFill>
              </a:rPr>
              <a:t>Actions to Reduce Flood Risk: </a:t>
            </a:r>
            <a:br>
              <a:rPr lang="en-US" b="1" dirty="0" smtClean="0">
                <a:solidFill>
                  <a:schemeClr val="tx1"/>
                </a:solidFill>
              </a:rPr>
            </a:br>
            <a:r>
              <a:rPr lang="en-US" b="1" dirty="0" smtClean="0">
                <a:solidFill>
                  <a:schemeClr val="tx1"/>
                </a:solidFill>
              </a:rPr>
              <a:t>Home Elevations</a:t>
            </a:r>
            <a:endParaRPr lang="en-US" b="1" dirty="0">
              <a:solidFill>
                <a:schemeClr val="tx1"/>
              </a:solidFill>
            </a:endParaRPr>
          </a:p>
        </p:txBody>
      </p:sp>
      <p:pic>
        <p:nvPicPr>
          <p:cNvPr id="1032" name="Picture 8"/>
          <p:cNvPicPr>
            <a:picLocks noGrp="1" noChangeAspect="1" noChangeArrowheads="1"/>
          </p:cNvPicPr>
          <p:nvPr>
            <p:ph sz="quarter" idx="1"/>
          </p:nvPr>
        </p:nvPicPr>
        <p:blipFill>
          <a:blip r:embed="rId3" cstate="print"/>
          <a:stretch>
            <a:fillRect/>
          </a:stretch>
        </p:blipFill>
        <p:spPr bwMode="auto">
          <a:xfrm>
            <a:off x="5029200" y="3733800"/>
            <a:ext cx="3749675" cy="2812256"/>
          </a:xfrm>
          <a:prstGeom prst="rect">
            <a:avLst/>
          </a:prstGeom>
          <a:noFill/>
          <a:ln w="9525">
            <a:solidFill>
              <a:schemeClr val="tx1"/>
            </a:solidFill>
            <a:miter lim="800000"/>
            <a:headEnd/>
            <a:tailEnd/>
          </a:ln>
        </p:spPr>
      </p:pic>
      <p:sp>
        <p:nvSpPr>
          <p:cNvPr id="5" name="Content Placeholder 4"/>
          <p:cNvSpPr>
            <a:spLocks noGrp="1"/>
          </p:cNvSpPr>
          <p:nvPr>
            <p:ph sz="quarter" idx="2"/>
          </p:nvPr>
        </p:nvSpPr>
        <p:spPr>
          <a:xfrm>
            <a:off x="304800" y="1447800"/>
            <a:ext cx="3276600" cy="4525963"/>
          </a:xfrm>
        </p:spPr>
        <p:txBody>
          <a:bodyPr>
            <a:normAutofit/>
          </a:bodyPr>
          <a:lstStyle/>
          <a:p>
            <a:r>
              <a:rPr lang="en-US" dirty="0" smtClean="0">
                <a:latin typeface="+mj-lt"/>
              </a:rPr>
              <a:t>48 homes elevated above flood height</a:t>
            </a:r>
            <a:br>
              <a:rPr lang="en-US" dirty="0" smtClean="0">
                <a:latin typeface="+mj-lt"/>
              </a:rPr>
            </a:br>
            <a:endParaRPr lang="en-US" dirty="0" smtClean="0">
              <a:latin typeface="+mj-lt"/>
            </a:endParaRPr>
          </a:p>
          <a:p>
            <a:r>
              <a:rPr lang="en-US" dirty="0" smtClean="0">
                <a:latin typeface="+mj-lt"/>
              </a:rPr>
              <a:t>17 home elevations in progress</a:t>
            </a:r>
            <a:br>
              <a:rPr lang="en-US" dirty="0" smtClean="0">
                <a:latin typeface="+mj-lt"/>
              </a:rPr>
            </a:br>
            <a:endParaRPr lang="en-US" dirty="0" smtClean="0">
              <a:latin typeface="+mj-lt"/>
            </a:endParaRPr>
          </a:p>
          <a:p>
            <a:r>
              <a:rPr lang="en-US" dirty="0" smtClean="0">
                <a:latin typeface="+mj-lt"/>
              </a:rPr>
              <a:t>Federal and state grants mean minimal costs to homeowner</a:t>
            </a:r>
          </a:p>
        </p:txBody>
      </p:sp>
      <p:sp>
        <p:nvSpPr>
          <p:cNvPr id="12" name="Bent-Up Arrow 11"/>
          <p:cNvSpPr/>
          <p:nvPr/>
        </p:nvSpPr>
        <p:spPr>
          <a:xfrm rot="5400000">
            <a:off x="4114800" y="4572000"/>
            <a:ext cx="685800" cy="685800"/>
          </a:xfrm>
          <a:prstGeom prst="bentUpArrow">
            <a:avLst>
              <a:gd name="adj1" fmla="val 25000"/>
              <a:gd name="adj2" fmla="val 21364"/>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2514600" y="5486400"/>
            <a:ext cx="2438400" cy="646331"/>
          </a:xfrm>
          <a:prstGeom prst="rect">
            <a:avLst/>
          </a:prstGeom>
          <a:noFill/>
        </p:spPr>
        <p:txBody>
          <a:bodyPr wrap="square" rtlCol="0">
            <a:spAutoFit/>
          </a:bodyPr>
          <a:lstStyle/>
          <a:p>
            <a:pPr algn="r"/>
            <a:r>
              <a:rPr lang="en-US" i="1" dirty="0" smtClean="0"/>
              <a:t>Snoqualmie Home Elevation Before and After</a:t>
            </a:r>
            <a:endParaRPr lang="en-US" i="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1143000"/>
          </a:xfrm>
        </p:spPr>
        <p:txBody>
          <a:bodyPr>
            <a:normAutofit fontScale="90000"/>
          </a:bodyPr>
          <a:lstStyle/>
          <a:p>
            <a:r>
              <a:rPr lang="en-US" b="1" dirty="0" smtClean="0">
                <a:solidFill>
                  <a:schemeClr val="tx1"/>
                </a:solidFill>
              </a:rPr>
              <a:t>Actions to Reduce Flood Risk: </a:t>
            </a:r>
            <a:br>
              <a:rPr lang="en-US" b="1" dirty="0" smtClean="0">
                <a:solidFill>
                  <a:schemeClr val="tx1"/>
                </a:solidFill>
              </a:rPr>
            </a:br>
            <a:r>
              <a:rPr lang="en-US" b="1" dirty="0" smtClean="0">
                <a:solidFill>
                  <a:schemeClr val="tx1"/>
                </a:solidFill>
              </a:rPr>
              <a:t>Farm Pads and Barn Elevations</a:t>
            </a:r>
            <a:endParaRPr lang="en-US" b="1" dirty="0">
              <a:solidFill>
                <a:schemeClr val="tx1"/>
              </a:solidFill>
            </a:endParaRPr>
          </a:p>
        </p:txBody>
      </p:sp>
      <p:sp>
        <p:nvSpPr>
          <p:cNvPr id="3" name="Content Placeholder 2"/>
          <p:cNvSpPr>
            <a:spLocks noGrp="1"/>
          </p:cNvSpPr>
          <p:nvPr>
            <p:ph sz="quarter" idx="1"/>
          </p:nvPr>
        </p:nvSpPr>
        <p:spPr>
          <a:xfrm>
            <a:off x="304800" y="1524000"/>
            <a:ext cx="3429000" cy="4114799"/>
          </a:xfrm>
        </p:spPr>
        <p:txBody>
          <a:bodyPr>
            <a:normAutofit lnSpcReduction="10000"/>
          </a:bodyPr>
          <a:lstStyle/>
          <a:p>
            <a:r>
              <a:rPr lang="en-US" dirty="0" smtClean="0">
                <a:latin typeface="+mj-lt"/>
              </a:rPr>
              <a:t>20 farm pads constructed since 2008</a:t>
            </a:r>
            <a:br>
              <a:rPr lang="en-US" dirty="0" smtClean="0">
                <a:latin typeface="+mj-lt"/>
              </a:rPr>
            </a:br>
            <a:endParaRPr lang="en-US" dirty="0" smtClean="0">
              <a:latin typeface="+mj-lt"/>
            </a:endParaRPr>
          </a:p>
          <a:p>
            <a:r>
              <a:rPr lang="en-US" dirty="0" smtClean="0">
                <a:latin typeface="+mj-lt"/>
              </a:rPr>
              <a:t>5 farm pads in development for 2012</a:t>
            </a:r>
            <a:br>
              <a:rPr lang="en-US" dirty="0" smtClean="0">
                <a:latin typeface="+mj-lt"/>
              </a:rPr>
            </a:br>
            <a:endParaRPr lang="en-US" dirty="0" smtClean="0">
              <a:latin typeface="+mj-lt"/>
            </a:endParaRPr>
          </a:p>
          <a:p>
            <a:r>
              <a:rPr lang="en-US" dirty="0" smtClean="0">
                <a:latin typeface="+mj-lt"/>
              </a:rPr>
              <a:t>2 barn elevations in 2012 as pilot project</a:t>
            </a:r>
            <a:endParaRPr lang="en-US" dirty="0">
              <a:latin typeface="+mj-lt"/>
            </a:endParaRPr>
          </a:p>
        </p:txBody>
      </p:sp>
      <p:pic>
        <p:nvPicPr>
          <p:cNvPr id="5" name="Picture 3"/>
          <p:cNvPicPr>
            <a:picLocks noGrp="1" noChangeAspect="1" noChangeArrowheads="1"/>
          </p:cNvPicPr>
          <p:nvPr>
            <p:ph sz="quarter" idx="2"/>
          </p:nvPr>
        </p:nvPicPr>
        <p:blipFill>
          <a:blip r:embed="rId2" cstate="print"/>
          <a:srcRect/>
          <a:stretch>
            <a:fillRect/>
          </a:stretch>
        </p:blipFill>
        <p:spPr bwMode="auto">
          <a:xfrm>
            <a:off x="3810000" y="1600200"/>
            <a:ext cx="4946968" cy="3708157"/>
          </a:xfrm>
          <a:prstGeom prst="rect">
            <a:avLst/>
          </a:prstGeom>
          <a:noFill/>
          <a:ln w="9525">
            <a:solidFill>
              <a:schemeClr val="tx1"/>
            </a:solidFill>
            <a:miter lim="800000"/>
            <a:headEnd/>
            <a:tailEnd/>
          </a:ln>
          <a:effectLst/>
        </p:spPr>
      </p:pic>
      <p:sp>
        <p:nvSpPr>
          <p:cNvPr id="6" name="TextBox 5"/>
          <p:cNvSpPr txBox="1"/>
          <p:nvPr/>
        </p:nvSpPr>
        <p:spPr>
          <a:xfrm>
            <a:off x="3886200" y="5410200"/>
            <a:ext cx="4724400" cy="369332"/>
          </a:xfrm>
          <a:prstGeom prst="rect">
            <a:avLst/>
          </a:prstGeom>
          <a:noFill/>
        </p:spPr>
        <p:txBody>
          <a:bodyPr wrap="square" rtlCol="0">
            <a:spAutoFit/>
          </a:bodyPr>
          <a:lstStyle/>
          <a:p>
            <a:pPr algn="r"/>
            <a:r>
              <a:rPr lang="en-US" i="1" dirty="0" smtClean="0"/>
              <a:t>Lower Snoqualmie Valley</a:t>
            </a:r>
            <a:endParaRPr lang="en-US" i="1"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P1150002"/>
          <p:cNvPicPr>
            <a:picLocks noChangeAspect="1" noChangeArrowheads="1"/>
          </p:cNvPicPr>
          <p:nvPr/>
        </p:nvPicPr>
        <p:blipFill>
          <a:blip r:embed="rId2" cstate="print"/>
          <a:srcRect/>
          <a:stretch>
            <a:fillRect/>
          </a:stretch>
        </p:blipFill>
        <p:spPr bwMode="auto">
          <a:xfrm>
            <a:off x="4267200" y="838200"/>
            <a:ext cx="4648200" cy="3129531"/>
          </a:xfrm>
          <a:prstGeom prst="rect">
            <a:avLst/>
          </a:prstGeom>
          <a:noFill/>
          <a:ln>
            <a:solidFill>
              <a:schemeClr val="tx1"/>
            </a:solidFill>
          </a:ln>
        </p:spPr>
      </p:pic>
      <p:pic>
        <p:nvPicPr>
          <p:cNvPr id="9" name="Picture 2"/>
          <p:cNvPicPr>
            <a:picLocks noChangeAspect="1" noChangeArrowheads="1"/>
          </p:cNvPicPr>
          <p:nvPr/>
        </p:nvPicPr>
        <p:blipFill>
          <a:blip r:embed="rId3" cstate="print"/>
          <a:srcRect/>
          <a:stretch>
            <a:fillRect/>
          </a:stretch>
        </p:blipFill>
        <p:spPr bwMode="auto">
          <a:xfrm>
            <a:off x="4267200" y="3733800"/>
            <a:ext cx="4648200" cy="2819400"/>
          </a:xfrm>
          <a:prstGeom prst="rect">
            <a:avLst/>
          </a:prstGeom>
          <a:noFill/>
          <a:ln w="9525">
            <a:solidFill>
              <a:schemeClr val="tx1"/>
            </a:solidFill>
            <a:miter lim="800000"/>
            <a:headEnd/>
            <a:tailEnd/>
          </a:ln>
        </p:spPr>
      </p:pic>
      <p:sp>
        <p:nvSpPr>
          <p:cNvPr id="2" name="Title 1"/>
          <p:cNvSpPr>
            <a:spLocks noGrp="1"/>
          </p:cNvSpPr>
          <p:nvPr>
            <p:ph type="title"/>
          </p:nvPr>
        </p:nvSpPr>
        <p:spPr>
          <a:xfrm>
            <a:off x="381000" y="274638"/>
            <a:ext cx="8305800" cy="1143000"/>
          </a:xfrm>
        </p:spPr>
        <p:txBody>
          <a:bodyPr>
            <a:normAutofit fontScale="90000"/>
          </a:bodyPr>
          <a:lstStyle/>
          <a:p>
            <a:r>
              <a:rPr lang="en-US" b="1" dirty="0" smtClean="0">
                <a:solidFill>
                  <a:schemeClr val="tx1"/>
                </a:solidFill>
              </a:rPr>
              <a:t>Actions to Reduce Risk: </a:t>
            </a:r>
            <a:br>
              <a:rPr lang="en-US" b="1" dirty="0" smtClean="0">
                <a:solidFill>
                  <a:schemeClr val="tx1"/>
                </a:solidFill>
              </a:rPr>
            </a:br>
            <a:r>
              <a:rPr lang="en-US" b="1" dirty="0" smtClean="0">
                <a:solidFill>
                  <a:schemeClr val="tx1"/>
                </a:solidFill>
              </a:rPr>
              <a:t>Rebuilding Levees</a:t>
            </a:r>
            <a:endParaRPr lang="en-US" b="1" dirty="0">
              <a:solidFill>
                <a:schemeClr val="tx1"/>
              </a:solidFill>
            </a:endParaRPr>
          </a:p>
        </p:txBody>
      </p:sp>
      <p:sp>
        <p:nvSpPr>
          <p:cNvPr id="3" name="Content Placeholder 2"/>
          <p:cNvSpPr>
            <a:spLocks noGrp="1"/>
          </p:cNvSpPr>
          <p:nvPr>
            <p:ph sz="quarter" idx="1"/>
          </p:nvPr>
        </p:nvSpPr>
        <p:spPr>
          <a:xfrm>
            <a:off x="381000" y="1676400"/>
            <a:ext cx="3429000" cy="4114800"/>
          </a:xfrm>
        </p:spPr>
        <p:txBody>
          <a:bodyPr>
            <a:normAutofit fontScale="92500" lnSpcReduction="10000"/>
          </a:bodyPr>
          <a:lstStyle/>
          <a:p>
            <a:r>
              <a:rPr lang="en-US" dirty="0" smtClean="0">
                <a:latin typeface="+mj-lt"/>
              </a:rPr>
              <a:t>60+ levee projects completed</a:t>
            </a:r>
            <a:br>
              <a:rPr lang="en-US" dirty="0" smtClean="0">
                <a:latin typeface="+mj-lt"/>
              </a:rPr>
            </a:br>
            <a:endParaRPr lang="en-US" dirty="0" smtClean="0">
              <a:latin typeface="+mj-lt"/>
            </a:endParaRPr>
          </a:p>
          <a:p>
            <a:r>
              <a:rPr lang="en-US" dirty="0" smtClean="0">
                <a:latin typeface="+mj-lt"/>
              </a:rPr>
              <a:t>5-7 major levee rehabilitations scheduled for construction in 2013</a:t>
            </a:r>
            <a:br>
              <a:rPr lang="en-US" dirty="0" smtClean="0">
                <a:latin typeface="+mj-lt"/>
              </a:rPr>
            </a:br>
            <a:endParaRPr lang="en-US" dirty="0" smtClean="0">
              <a:latin typeface="+mj-lt"/>
            </a:endParaRPr>
          </a:p>
          <a:p>
            <a:r>
              <a:rPr lang="en-US" dirty="0" smtClean="0">
                <a:latin typeface="+mj-lt"/>
              </a:rPr>
              <a:t>25-30 major projects programmed during </a:t>
            </a:r>
            <a:br>
              <a:rPr lang="en-US" dirty="0" smtClean="0">
                <a:latin typeface="+mj-lt"/>
              </a:rPr>
            </a:br>
            <a:r>
              <a:rPr lang="en-US" dirty="0" smtClean="0">
                <a:latin typeface="+mj-lt"/>
              </a:rPr>
              <a:t>6-year CIP</a:t>
            </a:r>
          </a:p>
          <a:p>
            <a:endParaRPr lang="en-US" dirty="0" smtClean="0"/>
          </a:p>
        </p:txBody>
      </p:sp>
      <p:sp>
        <p:nvSpPr>
          <p:cNvPr id="6" name="TextBox 5"/>
          <p:cNvSpPr txBox="1"/>
          <p:nvPr/>
        </p:nvSpPr>
        <p:spPr>
          <a:xfrm>
            <a:off x="1066800" y="5867400"/>
            <a:ext cx="3124200" cy="646331"/>
          </a:xfrm>
          <a:prstGeom prst="rect">
            <a:avLst/>
          </a:prstGeom>
          <a:noFill/>
        </p:spPr>
        <p:txBody>
          <a:bodyPr wrap="square" rtlCol="0">
            <a:spAutoFit/>
          </a:bodyPr>
          <a:lstStyle/>
          <a:p>
            <a:pPr algn="r"/>
            <a:r>
              <a:rPr lang="en-US" i="1" dirty="0" smtClean="0"/>
              <a:t>Cedar River (top)</a:t>
            </a:r>
          </a:p>
          <a:p>
            <a:pPr algn="r"/>
            <a:r>
              <a:rPr lang="en-US" i="1" dirty="0" smtClean="0"/>
              <a:t>Lower Green River (bottom)</a:t>
            </a:r>
            <a:endParaRPr lang="en-US" i="1"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1143000"/>
          </a:xfrm>
        </p:spPr>
        <p:txBody>
          <a:bodyPr>
            <a:normAutofit fontScale="90000"/>
          </a:bodyPr>
          <a:lstStyle/>
          <a:p>
            <a:r>
              <a:rPr lang="en-US" b="1" dirty="0" smtClean="0">
                <a:solidFill>
                  <a:schemeClr val="tx1"/>
                </a:solidFill>
              </a:rPr>
              <a:t>Actions to Reduce Risk:</a:t>
            </a:r>
            <a:br>
              <a:rPr lang="en-US" b="1" dirty="0" smtClean="0">
                <a:solidFill>
                  <a:schemeClr val="tx1"/>
                </a:solidFill>
              </a:rPr>
            </a:br>
            <a:r>
              <a:rPr lang="en-US" b="1" dirty="0" smtClean="0">
                <a:solidFill>
                  <a:schemeClr val="tx1"/>
                </a:solidFill>
              </a:rPr>
              <a:t>Partnerships and Grants</a:t>
            </a:r>
            <a:endParaRPr lang="en-US" b="1" dirty="0">
              <a:solidFill>
                <a:schemeClr val="tx1"/>
              </a:solidFill>
            </a:endParaRPr>
          </a:p>
        </p:txBody>
      </p:sp>
      <p:sp>
        <p:nvSpPr>
          <p:cNvPr id="3" name="Content Placeholder 2"/>
          <p:cNvSpPr>
            <a:spLocks noGrp="1"/>
          </p:cNvSpPr>
          <p:nvPr>
            <p:ph sz="quarter" idx="1"/>
          </p:nvPr>
        </p:nvSpPr>
        <p:spPr>
          <a:xfrm>
            <a:off x="381000" y="1447800"/>
            <a:ext cx="3962400" cy="4876800"/>
          </a:xfrm>
        </p:spPr>
        <p:txBody>
          <a:bodyPr>
            <a:normAutofit fontScale="92500"/>
          </a:bodyPr>
          <a:lstStyle/>
          <a:p>
            <a:r>
              <a:rPr lang="en-US" dirty="0" smtClean="0">
                <a:latin typeface="+mj-lt"/>
              </a:rPr>
              <a:t>Since 2008, 37 grants from FEMA, Corps, State of Washington, KCD, and Conservation Futures</a:t>
            </a:r>
          </a:p>
          <a:p>
            <a:r>
              <a:rPr lang="en-US" dirty="0" smtClean="0">
                <a:latin typeface="+mj-lt"/>
              </a:rPr>
              <a:t>$42.5M in external funds for flood risk reduction</a:t>
            </a:r>
          </a:p>
          <a:p>
            <a:r>
              <a:rPr lang="en-US" dirty="0" smtClean="0">
                <a:latin typeface="+mj-lt"/>
              </a:rPr>
              <a:t>$2.50 in local, state, and federal funds leveraged for each FCD $1 invested</a:t>
            </a:r>
          </a:p>
          <a:p>
            <a:r>
              <a:rPr lang="en-US" dirty="0" smtClean="0">
                <a:latin typeface="+mj-lt"/>
              </a:rPr>
              <a:t>Funding to 40 jurisdictions through the Opportunity Fund</a:t>
            </a:r>
          </a:p>
        </p:txBody>
      </p:sp>
      <p:pic>
        <p:nvPicPr>
          <p:cNvPr id="6" name="Picture 5" descr="IMGP0009"/>
          <p:cNvPicPr>
            <a:picLocks noChangeAspect="1" noChangeArrowheads="1"/>
          </p:cNvPicPr>
          <p:nvPr/>
        </p:nvPicPr>
        <p:blipFill>
          <a:blip r:embed="rId2" cstate="print"/>
          <a:srcRect/>
          <a:stretch>
            <a:fillRect/>
          </a:stretch>
        </p:blipFill>
        <p:spPr bwMode="auto">
          <a:xfrm>
            <a:off x="4419600" y="1600200"/>
            <a:ext cx="4369308" cy="3581400"/>
          </a:xfrm>
          <a:prstGeom prst="rect">
            <a:avLst/>
          </a:prstGeom>
          <a:noFill/>
          <a:ln>
            <a:solidFill>
              <a:schemeClr val="tx1"/>
            </a:solidFill>
          </a:ln>
        </p:spPr>
      </p:pic>
      <p:sp>
        <p:nvSpPr>
          <p:cNvPr id="5" name="TextBox 4"/>
          <p:cNvSpPr txBox="1"/>
          <p:nvPr/>
        </p:nvSpPr>
        <p:spPr>
          <a:xfrm>
            <a:off x="4495800" y="5257800"/>
            <a:ext cx="4267200" cy="369332"/>
          </a:xfrm>
          <a:prstGeom prst="rect">
            <a:avLst/>
          </a:prstGeom>
          <a:noFill/>
        </p:spPr>
        <p:txBody>
          <a:bodyPr wrap="square" rtlCol="0">
            <a:spAutoFit/>
          </a:bodyPr>
          <a:lstStyle/>
          <a:p>
            <a:pPr algn="r"/>
            <a:r>
              <a:rPr lang="en-US" i="1" dirty="0" smtClean="0"/>
              <a:t>Lower Green River – Horseshoe Bend</a:t>
            </a:r>
            <a:endParaRPr lang="en-US" i="1"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1143000"/>
          </a:xfrm>
        </p:spPr>
        <p:txBody>
          <a:bodyPr>
            <a:normAutofit fontScale="90000"/>
          </a:bodyPr>
          <a:lstStyle/>
          <a:p>
            <a:r>
              <a:rPr lang="en-US" b="1" dirty="0" smtClean="0">
                <a:solidFill>
                  <a:schemeClr val="tx1"/>
                </a:solidFill>
              </a:rPr>
              <a:t>Actions to Reduce Risk: </a:t>
            </a:r>
            <a:br>
              <a:rPr lang="en-US" b="1" dirty="0" smtClean="0">
                <a:solidFill>
                  <a:schemeClr val="tx1"/>
                </a:solidFill>
              </a:rPr>
            </a:br>
            <a:r>
              <a:rPr lang="en-US" b="1" dirty="0" smtClean="0">
                <a:solidFill>
                  <a:schemeClr val="tx1"/>
                </a:solidFill>
              </a:rPr>
              <a:t>Maintaining Levees</a:t>
            </a:r>
            <a:endParaRPr lang="en-US" b="1" dirty="0">
              <a:solidFill>
                <a:schemeClr val="tx1"/>
              </a:solidFill>
            </a:endParaRPr>
          </a:p>
        </p:txBody>
      </p:sp>
      <p:pic>
        <p:nvPicPr>
          <p:cNvPr id="5" name="Picture 2" descr="P:\Murray\Tuk205 Tree Cutting\P5310249.JPG"/>
          <p:cNvPicPr>
            <a:picLocks noGrp="1" noChangeAspect="1" noChangeArrowheads="1"/>
          </p:cNvPicPr>
          <p:nvPr>
            <p:ph sz="quarter" idx="1"/>
          </p:nvPr>
        </p:nvPicPr>
        <p:blipFill>
          <a:blip r:embed="rId2" cstate="email"/>
          <a:srcRect/>
          <a:stretch>
            <a:fillRect/>
          </a:stretch>
        </p:blipFill>
        <p:spPr bwMode="auto">
          <a:xfrm>
            <a:off x="4876800" y="914400"/>
            <a:ext cx="4038600" cy="2795954"/>
          </a:xfrm>
          <a:prstGeom prst="rect">
            <a:avLst/>
          </a:prstGeom>
          <a:noFill/>
          <a:ln>
            <a:solidFill>
              <a:schemeClr val="tx1"/>
            </a:solidFill>
          </a:ln>
        </p:spPr>
      </p:pic>
      <p:sp>
        <p:nvSpPr>
          <p:cNvPr id="4" name="Content Placeholder 3"/>
          <p:cNvSpPr>
            <a:spLocks noGrp="1"/>
          </p:cNvSpPr>
          <p:nvPr>
            <p:ph sz="quarter" idx="2"/>
          </p:nvPr>
        </p:nvSpPr>
        <p:spPr>
          <a:xfrm>
            <a:off x="228600" y="1447800"/>
            <a:ext cx="4038600" cy="4525963"/>
          </a:xfrm>
        </p:spPr>
        <p:txBody>
          <a:bodyPr>
            <a:normAutofit/>
          </a:bodyPr>
          <a:lstStyle/>
          <a:p>
            <a:r>
              <a:rPr lang="en-US" dirty="0" smtClean="0">
                <a:latin typeface="+mj-lt"/>
              </a:rPr>
              <a:t>500 levees and revetments along 120 miles of river</a:t>
            </a:r>
          </a:p>
          <a:p>
            <a:r>
              <a:rPr lang="en-US" dirty="0" smtClean="0">
                <a:latin typeface="+mj-lt"/>
              </a:rPr>
              <a:t>Inspection and access for flood season</a:t>
            </a:r>
          </a:p>
          <a:p>
            <a:r>
              <a:rPr lang="en-US" dirty="0" smtClean="0">
                <a:latin typeface="+mj-lt"/>
              </a:rPr>
              <a:t>600 acres of property to maintain</a:t>
            </a:r>
          </a:p>
          <a:p>
            <a:r>
              <a:rPr lang="en-US" dirty="0" smtClean="0">
                <a:latin typeface="+mj-lt"/>
              </a:rPr>
              <a:t>Demolish 15-20 structures per year</a:t>
            </a:r>
          </a:p>
          <a:p>
            <a:endParaRPr lang="en-US" dirty="0"/>
          </a:p>
        </p:txBody>
      </p:sp>
      <p:pic>
        <p:nvPicPr>
          <p:cNvPr id="35842" name="Picture 2"/>
          <p:cNvPicPr>
            <a:picLocks noChangeAspect="1" noChangeArrowheads="1"/>
          </p:cNvPicPr>
          <p:nvPr/>
        </p:nvPicPr>
        <p:blipFill>
          <a:blip r:embed="rId3" cstate="print"/>
          <a:srcRect/>
          <a:stretch>
            <a:fillRect/>
          </a:stretch>
        </p:blipFill>
        <p:spPr bwMode="auto">
          <a:xfrm>
            <a:off x="4495800" y="3124200"/>
            <a:ext cx="3886200" cy="2914650"/>
          </a:xfrm>
          <a:prstGeom prst="rect">
            <a:avLst/>
          </a:prstGeom>
          <a:noFill/>
          <a:ln w="9525">
            <a:solidFill>
              <a:schemeClr val="tx1"/>
            </a:solidFill>
            <a:miter lim="800000"/>
            <a:headEnd/>
            <a:tailEnd/>
          </a:ln>
        </p:spPr>
      </p:pic>
      <p:sp>
        <p:nvSpPr>
          <p:cNvPr id="6" name="TextBox 5"/>
          <p:cNvSpPr txBox="1"/>
          <p:nvPr/>
        </p:nvSpPr>
        <p:spPr>
          <a:xfrm>
            <a:off x="1219200" y="5562600"/>
            <a:ext cx="3200400" cy="646331"/>
          </a:xfrm>
          <a:prstGeom prst="rect">
            <a:avLst/>
          </a:prstGeom>
          <a:noFill/>
        </p:spPr>
        <p:txBody>
          <a:bodyPr wrap="square" rtlCol="0">
            <a:spAutoFit/>
          </a:bodyPr>
          <a:lstStyle/>
          <a:p>
            <a:pPr algn="r"/>
            <a:r>
              <a:rPr lang="en-US" i="1" dirty="0" smtClean="0"/>
              <a:t>Vegetation removal, Tukwila (top)</a:t>
            </a:r>
          </a:p>
          <a:p>
            <a:pPr algn="r"/>
            <a:r>
              <a:rPr lang="en-US" i="1" dirty="0" smtClean="0"/>
              <a:t>Home demolition, Cedar River (bottom)</a:t>
            </a:r>
            <a:endParaRPr lang="en-US" i="1"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382000" cy="1066800"/>
          </a:xfrm>
        </p:spPr>
        <p:txBody>
          <a:bodyPr>
            <a:normAutofit fontScale="90000"/>
          </a:bodyPr>
          <a:lstStyle/>
          <a:p>
            <a:r>
              <a:rPr lang="en-US" dirty="0" smtClean="0"/>
              <a:t/>
            </a:r>
            <a:br>
              <a:rPr lang="en-US" dirty="0" smtClean="0"/>
            </a:br>
            <a:endParaRPr lang="en-US" dirty="0"/>
          </a:p>
        </p:txBody>
      </p:sp>
      <p:pic>
        <p:nvPicPr>
          <p:cNvPr id="25" name="Picture 2"/>
          <p:cNvPicPr>
            <a:picLocks noGrp="1" noChangeAspect="1" noChangeArrowheads="1"/>
          </p:cNvPicPr>
          <p:nvPr>
            <p:ph sz="quarter" idx="1"/>
          </p:nvPr>
        </p:nvPicPr>
        <p:blipFill>
          <a:blip r:embed="rId3" cstate="print"/>
          <a:srcRect/>
          <a:stretch>
            <a:fillRect/>
          </a:stretch>
        </p:blipFill>
        <p:spPr bwMode="auto">
          <a:xfrm>
            <a:off x="609600" y="1447800"/>
            <a:ext cx="7587305" cy="5116820"/>
          </a:xfrm>
          <a:prstGeom prst="rect">
            <a:avLst/>
          </a:prstGeom>
          <a:noFill/>
          <a:ln>
            <a:solidFill>
              <a:schemeClr val="tx1"/>
            </a:solidFill>
          </a:ln>
        </p:spPr>
      </p:pic>
      <p:sp>
        <p:nvSpPr>
          <p:cNvPr id="13" name="TextBox 12"/>
          <p:cNvSpPr txBox="1"/>
          <p:nvPr/>
        </p:nvSpPr>
        <p:spPr>
          <a:xfrm>
            <a:off x="6553200" y="5429071"/>
            <a:ext cx="1981200" cy="1200329"/>
          </a:xfrm>
          <a:prstGeom prst="rect">
            <a:avLst/>
          </a:prstGeom>
          <a:solidFill>
            <a:schemeClr val="bg1"/>
          </a:solidFill>
        </p:spPr>
        <p:txBody>
          <a:bodyPr wrap="square" rtlCol="0">
            <a:spAutoFit/>
          </a:bodyPr>
          <a:lstStyle/>
          <a:p>
            <a:r>
              <a:rPr lang="en-US" i="1" dirty="0" smtClean="0"/>
              <a:t>Tolt River Channel Migration Map – Available on King County </a:t>
            </a:r>
            <a:r>
              <a:rPr lang="en-US" i="1" dirty="0" err="1" smtClean="0"/>
              <a:t>iMap</a:t>
            </a:r>
            <a:endParaRPr lang="en-US" i="1" dirty="0"/>
          </a:p>
        </p:txBody>
      </p:sp>
      <p:sp>
        <p:nvSpPr>
          <p:cNvPr id="6" name="Rectangle 5"/>
          <p:cNvSpPr/>
          <p:nvPr/>
        </p:nvSpPr>
        <p:spPr>
          <a:xfrm>
            <a:off x="533400" y="228600"/>
            <a:ext cx="8305800" cy="1077218"/>
          </a:xfrm>
          <a:prstGeom prst="rect">
            <a:avLst/>
          </a:prstGeom>
        </p:spPr>
        <p:txBody>
          <a:bodyPr wrap="square">
            <a:spAutoFit/>
          </a:bodyPr>
          <a:lstStyle/>
          <a:p>
            <a:r>
              <a:rPr lang="en-US" sz="3200" b="1" dirty="0" smtClean="0">
                <a:latin typeface="+mj-lt"/>
              </a:rPr>
              <a:t>Improving Understanding of Flood Risk:</a:t>
            </a:r>
            <a:br>
              <a:rPr lang="en-US" sz="3200" b="1" dirty="0" smtClean="0">
                <a:latin typeface="+mj-lt"/>
              </a:rPr>
            </a:br>
            <a:r>
              <a:rPr lang="en-US" sz="3200" b="1" dirty="0" smtClean="0">
                <a:latin typeface="+mj-lt"/>
              </a:rPr>
              <a:t>Consequence, Severity, and Urgency</a:t>
            </a:r>
            <a:endParaRPr lang="en-US" sz="3200" b="1" dirty="0">
              <a:latin typeface="+mj-lt"/>
            </a:endParaRPr>
          </a:p>
        </p:txBody>
      </p:sp>
      <p:cxnSp>
        <p:nvCxnSpPr>
          <p:cNvPr id="9" name="Straight Connector 8"/>
          <p:cNvCxnSpPr/>
          <p:nvPr/>
        </p:nvCxnSpPr>
        <p:spPr>
          <a:xfrm>
            <a:off x="8229600" y="1447800"/>
            <a:ext cx="0" cy="4114800"/>
          </a:xfrm>
          <a:prstGeom prst="line">
            <a:avLst/>
          </a:prstGeom>
          <a:ln w="11430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153400" cy="808038"/>
          </a:xfrm>
        </p:spPr>
        <p:txBody>
          <a:bodyPr>
            <a:normAutofit/>
          </a:bodyPr>
          <a:lstStyle/>
          <a:p>
            <a:r>
              <a:rPr lang="en-US" sz="3600" b="1" dirty="0" smtClean="0">
                <a:solidFill>
                  <a:schemeClr val="tx1"/>
                </a:solidFill>
              </a:rPr>
              <a:t>Building Awareness of Flood Risks</a:t>
            </a:r>
            <a:endParaRPr lang="en-US" sz="3600" b="1" dirty="0">
              <a:solidFill>
                <a:schemeClr val="tx1"/>
              </a:solidFill>
            </a:endParaRPr>
          </a:p>
        </p:txBody>
      </p:sp>
      <p:pic>
        <p:nvPicPr>
          <p:cNvPr id="7" name="Picture 6" descr="floodALERT_148px.jpg"/>
          <p:cNvPicPr>
            <a:picLocks noChangeAspect="1"/>
          </p:cNvPicPr>
          <p:nvPr/>
        </p:nvPicPr>
        <p:blipFill>
          <a:blip r:embed="rId3" cstate="print"/>
          <a:stretch>
            <a:fillRect/>
          </a:stretch>
        </p:blipFill>
        <p:spPr>
          <a:xfrm>
            <a:off x="533400" y="5181600"/>
            <a:ext cx="1409700" cy="1409700"/>
          </a:xfrm>
          <a:prstGeom prst="rect">
            <a:avLst/>
          </a:prstGeom>
        </p:spPr>
      </p:pic>
      <p:pic>
        <p:nvPicPr>
          <p:cNvPr id="34818" name="Picture 2"/>
          <p:cNvPicPr>
            <a:picLocks noChangeAspect="1" noChangeArrowheads="1"/>
          </p:cNvPicPr>
          <p:nvPr/>
        </p:nvPicPr>
        <p:blipFill>
          <a:blip r:embed="rId4" cstate="print"/>
          <a:srcRect/>
          <a:stretch>
            <a:fillRect/>
          </a:stretch>
        </p:blipFill>
        <p:spPr bwMode="auto">
          <a:xfrm>
            <a:off x="457200" y="1033046"/>
            <a:ext cx="4843148" cy="3400425"/>
          </a:xfrm>
          <a:prstGeom prst="rect">
            <a:avLst/>
          </a:prstGeom>
          <a:noFill/>
        </p:spPr>
      </p:pic>
      <p:pic>
        <p:nvPicPr>
          <p:cNvPr id="8" name="Picture 7" descr="YouTube%20icon%20button.png">
            <a:hlinkClick r:id="rId5"/>
          </p:cNvPr>
          <p:cNvPicPr>
            <a:picLocks noChangeAspect="1"/>
          </p:cNvPicPr>
          <p:nvPr/>
        </p:nvPicPr>
        <p:blipFill>
          <a:blip r:embed="rId6" cstate="print"/>
          <a:stretch>
            <a:fillRect/>
          </a:stretch>
        </p:blipFill>
        <p:spPr>
          <a:xfrm>
            <a:off x="3733800" y="5080203"/>
            <a:ext cx="1625397" cy="1625397"/>
          </a:xfrm>
          <a:prstGeom prst="rect">
            <a:avLst/>
          </a:prstGeom>
        </p:spPr>
      </p:pic>
      <p:sp>
        <p:nvSpPr>
          <p:cNvPr id="12" name="TextBox 11"/>
          <p:cNvSpPr txBox="1"/>
          <p:nvPr/>
        </p:nvSpPr>
        <p:spPr>
          <a:xfrm>
            <a:off x="1905000" y="5181600"/>
            <a:ext cx="1981200" cy="1323439"/>
          </a:xfrm>
          <a:prstGeom prst="rect">
            <a:avLst/>
          </a:prstGeom>
          <a:noFill/>
        </p:spPr>
        <p:txBody>
          <a:bodyPr wrap="square" rtlCol="0">
            <a:spAutoFit/>
          </a:bodyPr>
          <a:lstStyle/>
          <a:p>
            <a:pPr algn="ctr"/>
            <a:r>
              <a:rPr lang="en-US" sz="1600" b="1" i="1" dirty="0" smtClean="0"/>
              <a:t>Over 4,900 flood alert subscribers and flood safety videos available in 21 languages</a:t>
            </a:r>
          </a:p>
          <a:p>
            <a:endParaRPr lang="en-US" sz="1600" b="1" i="1" dirty="0"/>
          </a:p>
        </p:txBody>
      </p:sp>
      <p:sp>
        <p:nvSpPr>
          <p:cNvPr id="14" name="TextBox 13"/>
          <p:cNvSpPr txBox="1"/>
          <p:nvPr/>
        </p:nvSpPr>
        <p:spPr>
          <a:xfrm>
            <a:off x="457200" y="4462046"/>
            <a:ext cx="4648200" cy="338554"/>
          </a:xfrm>
          <a:prstGeom prst="rect">
            <a:avLst/>
          </a:prstGeom>
          <a:noFill/>
        </p:spPr>
        <p:txBody>
          <a:bodyPr wrap="square" rtlCol="0">
            <a:spAutoFit/>
          </a:bodyPr>
          <a:lstStyle/>
          <a:p>
            <a:r>
              <a:rPr lang="en-US" sz="1600" b="1" i="1" dirty="0" smtClean="0"/>
              <a:t>Flood Update mailed to 5,200 floodplain addresses</a:t>
            </a:r>
            <a:endParaRPr lang="en-US" sz="1600" b="1" i="1" dirty="0"/>
          </a:p>
        </p:txBody>
      </p:sp>
      <p:pic>
        <p:nvPicPr>
          <p:cNvPr id="1026" name="Picture 2"/>
          <p:cNvPicPr>
            <a:picLocks noChangeAspect="1" noChangeArrowheads="1"/>
          </p:cNvPicPr>
          <p:nvPr/>
        </p:nvPicPr>
        <p:blipFill>
          <a:blip r:embed="rId7" cstate="print"/>
          <a:srcRect/>
          <a:stretch>
            <a:fillRect/>
          </a:stretch>
        </p:blipFill>
        <p:spPr bwMode="auto">
          <a:xfrm>
            <a:off x="5791200" y="3733800"/>
            <a:ext cx="2228850" cy="2743200"/>
          </a:xfrm>
          <a:prstGeom prst="rect">
            <a:avLst/>
          </a:prstGeom>
          <a:noFill/>
          <a:ln w="9525">
            <a:noFill/>
            <a:miter lim="800000"/>
            <a:headEnd/>
            <a:tailEnd/>
          </a:ln>
        </p:spPr>
      </p:pic>
      <p:pic>
        <p:nvPicPr>
          <p:cNvPr id="10" name="Picture 3"/>
          <p:cNvPicPr>
            <a:picLocks noChangeAspect="1" noChangeArrowheads="1"/>
          </p:cNvPicPr>
          <p:nvPr/>
        </p:nvPicPr>
        <p:blipFill>
          <a:blip r:embed="rId8" cstate="print"/>
          <a:srcRect/>
          <a:stretch>
            <a:fillRect/>
          </a:stretch>
        </p:blipFill>
        <p:spPr>
          <a:xfrm>
            <a:off x="6858000" y="1041400"/>
            <a:ext cx="2133600" cy="2844800"/>
          </a:xfrm>
          <a:prstGeom prst="rect">
            <a:avLst/>
          </a:prstGeom>
        </p:spPr>
      </p:pic>
      <p:sp>
        <p:nvSpPr>
          <p:cNvPr id="15" name="TextBox 14"/>
          <p:cNvSpPr txBox="1"/>
          <p:nvPr/>
        </p:nvSpPr>
        <p:spPr>
          <a:xfrm>
            <a:off x="5486400" y="2257961"/>
            <a:ext cx="1295400" cy="1323439"/>
          </a:xfrm>
          <a:prstGeom prst="rect">
            <a:avLst/>
          </a:prstGeom>
          <a:noFill/>
        </p:spPr>
        <p:txBody>
          <a:bodyPr wrap="square" rtlCol="0">
            <a:spAutoFit/>
          </a:bodyPr>
          <a:lstStyle/>
          <a:p>
            <a:pPr algn="r"/>
            <a:r>
              <a:rPr lang="en-US" sz="1600" b="1" i="1" dirty="0" smtClean="0"/>
              <a:t>Flood information available in multiple languages</a:t>
            </a:r>
            <a:endParaRPr lang="en-US" sz="1600" b="1" i="1"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lstStyle/>
          <a:p>
            <a:r>
              <a:rPr lang="en-US" b="1" dirty="0" smtClean="0">
                <a:solidFill>
                  <a:schemeClr val="tx1"/>
                </a:solidFill>
              </a:rPr>
              <a:t>2012 Proposed Budget Total $46M</a:t>
            </a:r>
            <a:endParaRPr lang="en-US" b="1" dirty="0">
              <a:solidFill>
                <a:schemeClr val="tx1"/>
              </a:solidFill>
            </a:endParaRPr>
          </a:p>
        </p:txBody>
      </p:sp>
      <p:graphicFrame>
        <p:nvGraphicFramePr>
          <p:cNvPr id="6" name="Content Placeholder 5"/>
          <p:cNvGraphicFramePr>
            <a:graphicFrameLocks noGrp="1"/>
          </p:cNvGraphicFramePr>
          <p:nvPr>
            <p:ph sz="quarter" idx="1"/>
          </p:nvPr>
        </p:nvGraphicFramePr>
        <p:xfrm>
          <a:off x="0" y="1143000"/>
          <a:ext cx="6172200" cy="5715000"/>
        </p:xfrm>
        <a:graphic>
          <a:graphicData uri="http://schemas.openxmlformats.org/drawingml/2006/chart">
            <c:chart xmlns:c="http://schemas.openxmlformats.org/drawingml/2006/chart" xmlns:r="http://schemas.openxmlformats.org/officeDocument/2006/relationships" r:id="rId3"/>
          </a:graphicData>
        </a:graphic>
      </p:graphicFrame>
      <p:sp>
        <p:nvSpPr>
          <p:cNvPr id="5" name="Content Placeholder 4"/>
          <p:cNvSpPr>
            <a:spLocks noGrp="1"/>
          </p:cNvSpPr>
          <p:nvPr>
            <p:ph sz="quarter" idx="2"/>
          </p:nvPr>
        </p:nvSpPr>
        <p:spPr>
          <a:xfrm>
            <a:off x="228600" y="1219200"/>
            <a:ext cx="2895600" cy="5105400"/>
          </a:xfrm>
        </p:spPr>
        <p:txBody>
          <a:bodyPr>
            <a:normAutofit fontScale="92500" lnSpcReduction="10000"/>
          </a:bodyPr>
          <a:lstStyle/>
          <a:p>
            <a:r>
              <a:rPr lang="en-US" dirty="0" smtClean="0">
                <a:latin typeface="+mj-lt"/>
              </a:rPr>
              <a:t>19 Capital projects funded</a:t>
            </a:r>
            <a:br>
              <a:rPr lang="en-US" dirty="0" smtClean="0">
                <a:latin typeface="+mj-lt"/>
              </a:rPr>
            </a:br>
            <a:endParaRPr lang="en-US" dirty="0" smtClean="0">
              <a:latin typeface="+mj-lt"/>
            </a:endParaRPr>
          </a:p>
          <a:p>
            <a:r>
              <a:rPr lang="en-US" dirty="0" smtClean="0">
                <a:latin typeface="+mj-lt"/>
              </a:rPr>
              <a:t>$3.6M to 40 jurisdictions through the Opportunity Fund</a:t>
            </a:r>
            <a:br>
              <a:rPr lang="en-US" dirty="0" smtClean="0">
                <a:latin typeface="+mj-lt"/>
              </a:rPr>
            </a:br>
            <a:endParaRPr lang="en-US" dirty="0" smtClean="0">
              <a:latin typeface="+mj-lt"/>
            </a:endParaRPr>
          </a:p>
          <a:p>
            <a:r>
              <a:rPr lang="en-US" dirty="0" smtClean="0">
                <a:latin typeface="+mj-lt"/>
              </a:rPr>
              <a:t>Flood awareness and response programs</a:t>
            </a:r>
            <a:br>
              <a:rPr lang="en-US" dirty="0" smtClean="0">
                <a:latin typeface="+mj-lt"/>
              </a:rPr>
            </a:br>
            <a:endParaRPr lang="en-US" dirty="0" smtClean="0">
              <a:latin typeface="+mj-lt"/>
            </a:endParaRPr>
          </a:p>
          <a:p>
            <a:r>
              <a:rPr lang="en-US" dirty="0" smtClean="0">
                <a:latin typeface="+mj-lt"/>
              </a:rPr>
              <a:t>Facility maintenance</a:t>
            </a:r>
            <a:endParaRPr lang="en-US" dirty="0">
              <a:latin typeface="+mj-lt"/>
            </a:endParaRPr>
          </a:p>
        </p:txBody>
      </p:sp>
      <p:graphicFrame>
        <p:nvGraphicFramePr>
          <p:cNvPr id="7" name="Chart 6"/>
          <p:cNvGraphicFramePr/>
          <p:nvPr/>
        </p:nvGraphicFramePr>
        <p:xfrm>
          <a:off x="2362200" y="1600200"/>
          <a:ext cx="7119937" cy="5562600"/>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val 19"/>
          <p:cNvSpPr/>
          <p:nvPr/>
        </p:nvSpPr>
        <p:spPr>
          <a:xfrm>
            <a:off x="1524000" y="1295400"/>
            <a:ext cx="5867400" cy="4953000"/>
          </a:xfrm>
          <a:prstGeom prst="ellipse">
            <a:avLst/>
          </a:prstGeom>
          <a:solidFill>
            <a:srgbClr val="FFC000">
              <a:alpha val="56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28600" y="152400"/>
            <a:ext cx="8610600" cy="908564"/>
          </a:xfrm>
        </p:spPr>
        <p:txBody>
          <a:bodyPr>
            <a:noAutofit/>
          </a:bodyPr>
          <a:lstStyle/>
          <a:p>
            <a:r>
              <a:rPr lang="en-US" sz="3600" b="1" dirty="0" smtClean="0">
                <a:solidFill>
                  <a:schemeClr val="tx1"/>
                </a:solidFill>
              </a:rPr>
              <a:t>Performance Metrics: Gauging Progress</a:t>
            </a:r>
            <a:endParaRPr lang="en-US" sz="3600" b="1" dirty="0">
              <a:solidFill>
                <a:schemeClr val="tx1"/>
              </a:solidFill>
            </a:endParaRPr>
          </a:p>
        </p:txBody>
      </p:sp>
      <p:grpSp>
        <p:nvGrpSpPr>
          <p:cNvPr id="18" name="Group 17"/>
          <p:cNvGrpSpPr/>
          <p:nvPr/>
        </p:nvGrpSpPr>
        <p:grpSpPr>
          <a:xfrm>
            <a:off x="2133600" y="1828800"/>
            <a:ext cx="4724400" cy="3733800"/>
            <a:chOff x="992188" y="1919288"/>
            <a:chExt cx="7312025" cy="4110264"/>
          </a:xfrm>
        </p:grpSpPr>
        <p:sp>
          <p:nvSpPr>
            <p:cNvPr id="6" name="Oval 3"/>
            <p:cNvSpPr>
              <a:spLocks noChangeArrowheads="1"/>
            </p:cNvSpPr>
            <p:nvPr/>
          </p:nvSpPr>
          <p:spPr bwMode="auto">
            <a:xfrm>
              <a:off x="3692525" y="1919288"/>
              <a:ext cx="1755775" cy="452664"/>
            </a:xfrm>
            <a:prstGeom prst="ellipse">
              <a:avLst/>
            </a:prstGeom>
            <a:solidFill>
              <a:srgbClr val="CCCC00"/>
            </a:solidFill>
            <a:ln w="9525">
              <a:noFill/>
              <a:round/>
              <a:headEnd/>
              <a:tailEnd/>
            </a:ln>
            <a:effectLst/>
          </p:spPr>
          <p:txBody>
            <a:bodyPr>
              <a:spAutoFit/>
            </a:bodyPr>
            <a:lstStyle/>
            <a:p>
              <a:pPr algn="ctr">
                <a:spcBef>
                  <a:spcPct val="50000"/>
                </a:spcBef>
              </a:pPr>
              <a:r>
                <a:rPr lang="en-US" sz="1200" i="1" dirty="0">
                  <a:latin typeface="Tahoma" pitchFamily="34" charset="0"/>
                </a:rPr>
                <a:t>ASSESS</a:t>
              </a:r>
            </a:p>
          </p:txBody>
        </p:sp>
        <p:sp>
          <p:nvSpPr>
            <p:cNvPr id="7" name="Oval 5"/>
            <p:cNvSpPr>
              <a:spLocks noChangeArrowheads="1"/>
            </p:cNvSpPr>
            <p:nvPr/>
          </p:nvSpPr>
          <p:spPr bwMode="auto">
            <a:xfrm>
              <a:off x="1295400" y="2986088"/>
              <a:ext cx="1755775" cy="452664"/>
            </a:xfrm>
            <a:prstGeom prst="ellipse">
              <a:avLst/>
            </a:prstGeom>
            <a:solidFill>
              <a:srgbClr val="CC0000"/>
            </a:solidFill>
            <a:ln w="9525">
              <a:noFill/>
              <a:round/>
              <a:headEnd/>
              <a:tailEnd/>
            </a:ln>
            <a:effectLst/>
          </p:spPr>
          <p:txBody>
            <a:bodyPr>
              <a:spAutoFit/>
            </a:bodyPr>
            <a:lstStyle/>
            <a:p>
              <a:pPr algn="ctr">
                <a:spcBef>
                  <a:spcPct val="50000"/>
                </a:spcBef>
              </a:pPr>
              <a:r>
                <a:rPr lang="en-US" sz="1200" i="1" dirty="0">
                  <a:latin typeface="Tahoma" pitchFamily="34" charset="0"/>
                </a:rPr>
                <a:t>ADJUST</a:t>
              </a:r>
            </a:p>
          </p:txBody>
        </p:sp>
        <p:sp>
          <p:nvSpPr>
            <p:cNvPr id="8" name="Oval 6"/>
            <p:cNvSpPr>
              <a:spLocks noChangeArrowheads="1"/>
            </p:cNvSpPr>
            <p:nvPr/>
          </p:nvSpPr>
          <p:spPr bwMode="auto">
            <a:xfrm>
              <a:off x="992188" y="4433888"/>
              <a:ext cx="2359024" cy="452664"/>
            </a:xfrm>
            <a:prstGeom prst="ellipse">
              <a:avLst/>
            </a:prstGeom>
            <a:solidFill>
              <a:srgbClr val="CC9900"/>
            </a:solidFill>
            <a:ln w="9525">
              <a:noFill/>
              <a:round/>
              <a:headEnd/>
              <a:tailEnd/>
            </a:ln>
            <a:effectLst/>
          </p:spPr>
          <p:txBody>
            <a:bodyPr>
              <a:spAutoFit/>
            </a:bodyPr>
            <a:lstStyle/>
            <a:p>
              <a:pPr algn="ctr">
                <a:spcBef>
                  <a:spcPct val="50000"/>
                </a:spcBef>
              </a:pPr>
              <a:r>
                <a:rPr lang="en-US" sz="1200" i="1">
                  <a:latin typeface="Tahoma" pitchFamily="34" charset="0"/>
                </a:rPr>
                <a:t>EVALUATE</a:t>
              </a:r>
            </a:p>
          </p:txBody>
        </p:sp>
        <p:sp>
          <p:nvSpPr>
            <p:cNvPr id="9" name="Oval 7"/>
            <p:cNvSpPr>
              <a:spLocks noChangeArrowheads="1"/>
            </p:cNvSpPr>
            <p:nvPr/>
          </p:nvSpPr>
          <p:spPr bwMode="auto">
            <a:xfrm>
              <a:off x="3503612" y="5576888"/>
              <a:ext cx="2132013" cy="452664"/>
            </a:xfrm>
            <a:prstGeom prst="ellipse">
              <a:avLst/>
            </a:prstGeom>
            <a:solidFill>
              <a:srgbClr val="6699FF"/>
            </a:solidFill>
            <a:ln w="9525">
              <a:noFill/>
              <a:round/>
              <a:headEnd/>
              <a:tailEnd/>
            </a:ln>
            <a:effectLst/>
          </p:spPr>
          <p:txBody>
            <a:bodyPr>
              <a:spAutoFit/>
            </a:bodyPr>
            <a:lstStyle/>
            <a:p>
              <a:pPr algn="ctr">
                <a:spcBef>
                  <a:spcPct val="50000"/>
                </a:spcBef>
              </a:pPr>
              <a:r>
                <a:rPr lang="en-US" sz="1200" i="1">
                  <a:latin typeface="Tahoma" pitchFamily="34" charset="0"/>
                </a:rPr>
                <a:t>MONITOR</a:t>
              </a:r>
            </a:p>
          </p:txBody>
        </p:sp>
        <p:sp>
          <p:nvSpPr>
            <p:cNvPr id="10" name="Oval 8"/>
            <p:cNvSpPr>
              <a:spLocks noChangeArrowheads="1"/>
            </p:cNvSpPr>
            <p:nvPr/>
          </p:nvSpPr>
          <p:spPr bwMode="auto">
            <a:xfrm>
              <a:off x="5716588" y="4586288"/>
              <a:ext cx="2587625" cy="452664"/>
            </a:xfrm>
            <a:prstGeom prst="ellipse">
              <a:avLst/>
            </a:prstGeom>
            <a:solidFill>
              <a:srgbClr val="FFFF99"/>
            </a:solidFill>
            <a:ln w="9525">
              <a:noFill/>
              <a:round/>
              <a:headEnd/>
              <a:tailEnd/>
            </a:ln>
            <a:effectLst/>
          </p:spPr>
          <p:txBody>
            <a:bodyPr>
              <a:spAutoFit/>
            </a:bodyPr>
            <a:lstStyle/>
            <a:p>
              <a:pPr algn="ctr">
                <a:spcBef>
                  <a:spcPct val="50000"/>
                </a:spcBef>
              </a:pPr>
              <a:r>
                <a:rPr lang="en-US" sz="1200" i="1">
                  <a:latin typeface="Tahoma" pitchFamily="34" charset="0"/>
                </a:rPr>
                <a:t>IMPLEMENT</a:t>
              </a:r>
            </a:p>
          </p:txBody>
        </p:sp>
        <p:sp>
          <p:nvSpPr>
            <p:cNvPr id="11" name="Oval 9"/>
            <p:cNvSpPr>
              <a:spLocks noChangeArrowheads="1"/>
            </p:cNvSpPr>
            <p:nvPr/>
          </p:nvSpPr>
          <p:spPr bwMode="auto">
            <a:xfrm>
              <a:off x="6096000" y="3214688"/>
              <a:ext cx="1828799" cy="452664"/>
            </a:xfrm>
            <a:prstGeom prst="ellipse">
              <a:avLst/>
            </a:prstGeom>
            <a:solidFill>
              <a:srgbClr val="FF9999"/>
            </a:solidFill>
            <a:ln w="9525">
              <a:noFill/>
              <a:round/>
              <a:headEnd/>
              <a:tailEnd/>
            </a:ln>
            <a:effectLst/>
          </p:spPr>
          <p:txBody>
            <a:bodyPr>
              <a:spAutoFit/>
            </a:bodyPr>
            <a:lstStyle/>
            <a:p>
              <a:pPr algn="ctr">
                <a:spcBef>
                  <a:spcPct val="50000"/>
                </a:spcBef>
              </a:pPr>
              <a:r>
                <a:rPr lang="en-US" sz="1200" i="1" dirty="0">
                  <a:latin typeface="Tahoma" pitchFamily="34" charset="0"/>
                </a:rPr>
                <a:t>DESIGN</a:t>
              </a:r>
            </a:p>
          </p:txBody>
        </p:sp>
        <p:sp>
          <p:nvSpPr>
            <p:cNvPr id="12" name="Line 10"/>
            <p:cNvSpPr>
              <a:spLocks noChangeShapeType="1"/>
            </p:cNvSpPr>
            <p:nvPr/>
          </p:nvSpPr>
          <p:spPr bwMode="auto">
            <a:xfrm>
              <a:off x="5562600" y="2374900"/>
              <a:ext cx="990600" cy="762000"/>
            </a:xfrm>
            <a:prstGeom prst="line">
              <a:avLst/>
            </a:prstGeom>
            <a:noFill/>
            <a:ln w="28575">
              <a:solidFill>
                <a:schemeClr val="tx1"/>
              </a:solidFill>
              <a:round/>
              <a:headEnd/>
              <a:tailEnd type="triangle" w="med" len="med"/>
            </a:ln>
            <a:effectLst/>
          </p:spPr>
          <p:txBody>
            <a:bodyPr wrap="none" anchor="ctr"/>
            <a:lstStyle/>
            <a:p>
              <a:endParaRPr lang="en-US"/>
            </a:p>
          </p:txBody>
        </p:sp>
        <p:sp>
          <p:nvSpPr>
            <p:cNvPr id="13" name="Line 11"/>
            <p:cNvSpPr>
              <a:spLocks noChangeShapeType="1"/>
            </p:cNvSpPr>
            <p:nvPr/>
          </p:nvSpPr>
          <p:spPr bwMode="auto">
            <a:xfrm>
              <a:off x="7010400" y="3898900"/>
              <a:ext cx="0" cy="609600"/>
            </a:xfrm>
            <a:prstGeom prst="line">
              <a:avLst/>
            </a:prstGeom>
            <a:noFill/>
            <a:ln w="28575">
              <a:solidFill>
                <a:schemeClr val="tx1"/>
              </a:solidFill>
              <a:round/>
              <a:headEnd/>
              <a:tailEnd type="triangle" w="med" len="med"/>
            </a:ln>
            <a:effectLst/>
          </p:spPr>
          <p:txBody>
            <a:bodyPr wrap="none" anchor="ctr"/>
            <a:lstStyle/>
            <a:p>
              <a:endParaRPr lang="en-US"/>
            </a:p>
          </p:txBody>
        </p:sp>
        <p:sp>
          <p:nvSpPr>
            <p:cNvPr id="14" name="Line 12"/>
            <p:cNvSpPr>
              <a:spLocks noChangeShapeType="1"/>
            </p:cNvSpPr>
            <p:nvPr/>
          </p:nvSpPr>
          <p:spPr bwMode="auto">
            <a:xfrm flipH="1">
              <a:off x="5486400" y="5194300"/>
              <a:ext cx="762000" cy="457200"/>
            </a:xfrm>
            <a:prstGeom prst="line">
              <a:avLst/>
            </a:prstGeom>
            <a:noFill/>
            <a:ln w="28575">
              <a:solidFill>
                <a:schemeClr val="tx1"/>
              </a:solidFill>
              <a:round/>
              <a:headEnd/>
              <a:tailEnd type="triangle" w="med" len="med"/>
            </a:ln>
            <a:effectLst/>
          </p:spPr>
          <p:txBody>
            <a:bodyPr wrap="none" anchor="ctr"/>
            <a:lstStyle/>
            <a:p>
              <a:endParaRPr lang="en-US"/>
            </a:p>
          </p:txBody>
        </p:sp>
        <p:sp>
          <p:nvSpPr>
            <p:cNvPr id="15" name="Line 13"/>
            <p:cNvSpPr>
              <a:spLocks noChangeShapeType="1"/>
            </p:cNvSpPr>
            <p:nvPr/>
          </p:nvSpPr>
          <p:spPr bwMode="auto">
            <a:xfrm flipH="1" flipV="1">
              <a:off x="2819400" y="5118100"/>
              <a:ext cx="762000" cy="533400"/>
            </a:xfrm>
            <a:prstGeom prst="line">
              <a:avLst/>
            </a:prstGeom>
            <a:noFill/>
            <a:ln w="28575">
              <a:solidFill>
                <a:schemeClr val="tx1"/>
              </a:solidFill>
              <a:round/>
              <a:headEnd/>
              <a:tailEnd type="triangle" w="med" len="med"/>
            </a:ln>
            <a:effectLst/>
          </p:spPr>
          <p:txBody>
            <a:bodyPr wrap="none" anchor="ctr"/>
            <a:lstStyle/>
            <a:p>
              <a:endParaRPr lang="en-US"/>
            </a:p>
          </p:txBody>
        </p:sp>
        <p:sp>
          <p:nvSpPr>
            <p:cNvPr id="16" name="Line 14"/>
            <p:cNvSpPr>
              <a:spLocks noChangeShapeType="1"/>
            </p:cNvSpPr>
            <p:nvPr/>
          </p:nvSpPr>
          <p:spPr bwMode="auto">
            <a:xfrm flipV="1">
              <a:off x="2171700" y="3619500"/>
              <a:ext cx="0" cy="762000"/>
            </a:xfrm>
            <a:prstGeom prst="line">
              <a:avLst/>
            </a:prstGeom>
            <a:noFill/>
            <a:ln w="28575">
              <a:solidFill>
                <a:schemeClr val="tx1"/>
              </a:solidFill>
              <a:round/>
              <a:headEnd/>
              <a:tailEnd type="triangle" w="med" len="med"/>
            </a:ln>
            <a:effectLst/>
          </p:spPr>
          <p:txBody>
            <a:bodyPr wrap="none" anchor="ctr"/>
            <a:lstStyle/>
            <a:p>
              <a:endParaRPr lang="en-US"/>
            </a:p>
          </p:txBody>
        </p:sp>
        <p:sp>
          <p:nvSpPr>
            <p:cNvPr id="17" name="Line 15"/>
            <p:cNvSpPr>
              <a:spLocks noChangeShapeType="1"/>
            </p:cNvSpPr>
            <p:nvPr/>
          </p:nvSpPr>
          <p:spPr bwMode="auto">
            <a:xfrm flipV="1">
              <a:off x="2638425" y="2347913"/>
              <a:ext cx="1028700" cy="579437"/>
            </a:xfrm>
            <a:prstGeom prst="line">
              <a:avLst/>
            </a:prstGeom>
            <a:noFill/>
            <a:ln w="28575">
              <a:solidFill>
                <a:schemeClr val="tx1"/>
              </a:solidFill>
              <a:round/>
              <a:headEnd/>
              <a:tailEnd type="triangle" w="med" len="med"/>
            </a:ln>
            <a:effectLst/>
          </p:spPr>
          <p:txBody>
            <a:bodyPr wrap="none" anchor="ctr"/>
            <a:lstStyle/>
            <a:p>
              <a:endParaRPr lang="en-US"/>
            </a:p>
          </p:txBody>
        </p: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610600" cy="908564"/>
          </a:xfrm>
        </p:spPr>
        <p:txBody>
          <a:bodyPr>
            <a:noAutofit/>
          </a:bodyPr>
          <a:lstStyle/>
          <a:p>
            <a:r>
              <a:rPr lang="en-US" sz="3600" b="1" dirty="0" smtClean="0">
                <a:solidFill>
                  <a:schemeClr val="tx1"/>
                </a:solidFill>
              </a:rPr>
              <a:t>Performance Metrics: Gauging Progress</a:t>
            </a:r>
            <a:endParaRPr lang="en-US" sz="3600" b="1" dirty="0">
              <a:solidFill>
                <a:schemeClr val="tx1"/>
              </a:solidFill>
            </a:endParaRPr>
          </a:p>
        </p:txBody>
      </p:sp>
      <p:sp>
        <p:nvSpPr>
          <p:cNvPr id="3" name="Content Placeholder 2"/>
          <p:cNvSpPr>
            <a:spLocks noGrp="1"/>
          </p:cNvSpPr>
          <p:nvPr>
            <p:ph sz="quarter" idx="1"/>
          </p:nvPr>
        </p:nvSpPr>
        <p:spPr>
          <a:xfrm>
            <a:off x="228600" y="1143000"/>
            <a:ext cx="8458200" cy="5410200"/>
          </a:xfrm>
        </p:spPr>
        <p:txBody>
          <a:bodyPr>
            <a:normAutofit fontScale="70000" lnSpcReduction="20000"/>
          </a:bodyPr>
          <a:lstStyle/>
          <a:p>
            <a:pPr>
              <a:buNone/>
            </a:pPr>
            <a:r>
              <a:rPr lang="en-US" sz="3600" dirty="0" smtClean="0">
                <a:latin typeface="+mj-lt"/>
              </a:rPr>
              <a:t>Did we do what we said we would do?</a:t>
            </a:r>
          </a:p>
          <a:p>
            <a:r>
              <a:rPr lang="en-US" sz="2900" dirty="0" smtClean="0">
                <a:latin typeface="+mj-lt"/>
              </a:rPr>
              <a:t>60+ projects completed</a:t>
            </a:r>
          </a:p>
          <a:p>
            <a:r>
              <a:rPr lang="en-US" sz="2900" dirty="0" smtClean="0">
                <a:latin typeface="+mj-lt"/>
              </a:rPr>
              <a:t>86 parcels and 178 acres acquired</a:t>
            </a:r>
          </a:p>
          <a:p>
            <a:r>
              <a:rPr lang="en-US" sz="2900" dirty="0" smtClean="0">
                <a:latin typeface="+mj-lt"/>
              </a:rPr>
              <a:t>175+ tenants relocated</a:t>
            </a:r>
          </a:p>
          <a:p>
            <a:r>
              <a:rPr lang="en-US" sz="2900" dirty="0" smtClean="0">
                <a:latin typeface="+mj-lt"/>
              </a:rPr>
              <a:t>48 homes elevated</a:t>
            </a:r>
          </a:p>
          <a:p>
            <a:r>
              <a:rPr lang="en-US" sz="2900" dirty="0" smtClean="0">
                <a:latin typeface="+mj-lt"/>
              </a:rPr>
              <a:t>20 farm pads constructed</a:t>
            </a:r>
            <a:r>
              <a:rPr lang="en-US" dirty="0" smtClean="0">
                <a:latin typeface="+mj-lt"/>
              </a:rPr>
              <a:t/>
            </a:r>
            <a:br>
              <a:rPr lang="en-US" dirty="0" smtClean="0">
                <a:latin typeface="+mj-lt"/>
              </a:rPr>
            </a:br>
            <a:endParaRPr lang="en-US" dirty="0" smtClean="0">
              <a:latin typeface="+mj-lt"/>
            </a:endParaRPr>
          </a:p>
          <a:p>
            <a:pPr>
              <a:buNone/>
            </a:pPr>
            <a:r>
              <a:rPr lang="en-US" sz="3600" dirty="0" smtClean="0">
                <a:latin typeface="+mj-lt"/>
              </a:rPr>
              <a:t>Are the actions doing what we thought they would do?</a:t>
            </a:r>
          </a:p>
          <a:p>
            <a:r>
              <a:rPr lang="en-US" sz="2900" dirty="0" smtClean="0">
                <a:latin typeface="+mj-lt"/>
              </a:rPr>
              <a:t>Reduced flood heights at Renton Airport compared to previous floods </a:t>
            </a:r>
          </a:p>
          <a:p>
            <a:r>
              <a:rPr lang="en-US" sz="2900" dirty="0" smtClean="0">
                <a:latin typeface="+mj-lt"/>
              </a:rPr>
              <a:t>150+ residents relocated from Rainbow Bend</a:t>
            </a:r>
          </a:p>
          <a:p>
            <a:r>
              <a:rPr lang="en-US" sz="2900" dirty="0" smtClean="0">
                <a:latin typeface="+mj-lt"/>
              </a:rPr>
              <a:t>Levee stability increased on key levees along the Green River (Kent Shops, Myer’s Golf Course, Dykstra, </a:t>
            </a:r>
            <a:r>
              <a:rPr lang="en-US" sz="2900" dirty="0" err="1" smtClean="0">
                <a:latin typeface="+mj-lt"/>
              </a:rPr>
              <a:t>Gallis</a:t>
            </a:r>
            <a:r>
              <a:rPr lang="en-US" sz="2900" dirty="0" smtClean="0">
                <a:latin typeface="+mj-lt"/>
              </a:rPr>
              <a:t> and Horseshoe)</a:t>
            </a:r>
            <a:r>
              <a:rPr lang="en-US" dirty="0" smtClean="0">
                <a:latin typeface="+mj-lt"/>
              </a:rPr>
              <a:t/>
            </a:r>
            <a:br>
              <a:rPr lang="en-US" dirty="0" smtClean="0">
                <a:latin typeface="+mj-lt"/>
              </a:rPr>
            </a:br>
            <a:endParaRPr lang="en-US" dirty="0" smtClean="0">
              <a:latin typeface="+mj-lt"/>
            </a:endParaRPr>
          </a:p>
          <a:p>
            <a:pPr marL="0" indent="0">
              <a:buNone/>
            </a:pPr>
            <a:r>
              <a:rPr lang="en-US" sz="3600" dirty="0" smtClean="0">
                <a:latin typeface="+mj-lt"/>
              </a:rPr>
              <a:t>Are we decreasing flood risk and vulnerability in our communities? </a:t>
            </a:r>
          </a:p>
          <a:p>
            <a:r>
              <a:rPr lang="en-US" sz="2900" dirty="0" smtClean="0">
                <a:latin typeface="+mj-lt"/>
              </a:rPr>
              <a:t>As part of plan update in 2012, translate specific project examples to integrated evaluation of cumulative effects in each major river basin.</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172443"/>
            <a:ext cx="8382000" cy="1102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9" name="Rectangle 3"/>
          <p:cNvSpPr>
            <a:spLocks noGrp="1" noChangeArrowheads="1"/>
          </p:cNvSpPr>
          <p:nvPr>
            <p:ph type="subTitle" idx="1"/>
          </p:nvPr>
        </p:nvSpPr>
        <p:spPr>
          <a:xfrm>
            <a:off x="2133600" y="3200400"/>
            <a:ext cx="5715000" cy="3429000"/>
          </a:xfrm>
          <a:noFill/>
        </p:spPr>
        <p:txBody>
          <a:bodyPr>
            <a:normAutofit fontScale="62500" lnSpcReduction="20000"/>
          </a:bodyPr>
          <a:lstStyle/>
          <a:p>
            <a:pPr algn="l"/>
            <a:r>
              <a:rPr lang="en-US" sz="3400" b="1" dirty="0" smtClean="0">
                <a:solidFill>
                  <a:schemeClr val="tx1"/>
                </a:solidFill>
                <a:effectLst/>
                <a:latin typeface="+mj-lt"/>
              </a:rPr>
              <a:t>King County Flood </a:t>
            </a:r>
            <a:r>
              <a:rPr lang="en-US" sz="3400" b="1" dirty="0" smtClean="0">
                <a:solidFill>
                  <a:schemeClr val="tx1"/>
                </a:solidFill>
                <a:latin typeface="+mj-lt"/>
              </a:rPr>
              <a:t>Services</a:t>
            </a:r>
            <a:endParaRPr lang="en-US" sz="3400" b="1" dirty="0" smtClean="0">
              <a:solidFill>
                <a:schemeClr val="tx1"/>
              </a:solidFill>
              <a:effectLst/>
              <a:latin typeface="+mj-lt"/>
            </a:endParaRPr>
          </a:p>
          <a:p>
            <a:pPr algn="l"/>
            <a:r>
              <a:rPr lang="en-US" sz="3400" i="1" dirty="0" smtClean="0">
                <a:solidFill>
                  <a:schemeClr val="tx1"/>
                </a:solidFill>
                <a:latin typeface="+mj-lt"/>
                <a:hlinkClick r:id="rId2"/>
              </a:rPr>
              <a:t>www.kingcounty.gov/flood</a:t>
            </a:r>
            <a:endParaRPr lang="en-US" sz="3400" i="1" dirty="0" smtClean="0">
              <a:solidFill>
                <a:schemeClr val="tx1"/>
              </a:solidFill>
              <a:latin typeface="+mj-lt"/>
            </a:endParaRPr>
          </a:p>
          <a:p>
            <a:pPr algn="l"/>
            <a:endParaRPr lang="en-US" sz="3400" i="1" dirty="0" smtClean="0">
              <a:solidFill>
                <a:schemeClr val="tx1"/>
              </a:solidFill>
              <a:latin typeface="+mj-lt"/>
            </a:endParaRPr>
          </a:p>
          <a:p>
            <a:pPr algn="l">
              <a:spcAft>
                <a:spcPts val="600"/>
              </a:spcAft>
              <a:buFont typeface="Wingdings" pitchFamily="2" charset="2"/>
              <a:buChar char="§"/>
            </a:pPr>
            <a:r>
              <a:rPr lang="en-US" sz="3400" dirty="0" smtClean="0">
                <a:solidFill>
                  <a:schemeClr val="tx1"/>
                </a:solidFill>
                <a:latin typeface="+mj-lt"/>
              </a:rPr>
              <a:t>King County Flood Alerts</a:t>
            </a:r>
          </a:p>
          <a:p>
            <a:pPr algn="l">
              <a:spcAft>
                <a:spcPts val="600"/>
              </a:spcAft>
              <a:buFont typeface="Wingdings" pitchFamily="2" charset="2"/>
              <a:buChar char="§"/>
            </a:pPr>
            <a:r>
              <a:rPr lang="en-US" sz="3400" dirty="0" smtClean="0">
                <a:solidFill>
                  <a:schemeClr val="tx1"/>
                </a:solidFill>
                <a:latin typeface="+mj-lt"/>
              </a:rPr>
              <a:t>King County flood gage and phase information</a:t>
            </a:r>
          </a:p>
          <a:p>
            <a:pPr algn="l">
              <a:spcAft>
                <a:spcPts val="600"/>
              </a:spcAft>
              <a:buFont typeface="Wingdings" pitchFamily="2" charset="2"/>
              <a:buChar char="§"/>
            </a:pPr>
            <a:r>
              <a:rPr lang="en-US" sz="3400" dirty="0" smtClean="0">
                <a:solidFill>
                  <a:schemeClr val="tx1"/>
                </a:solidFill>
                <a:latin typeface="+mj-lt"/>
              </a:rPr>
              <a:t>Sandbag distribution information</a:t>
            </a:r>
          </a:p>
          <a:p>
            <a:pPr algn="l"/>
            <a:endParaRPr lang="en-US" sz="3400" dirty="0" smtClean="0">
              <a:solidFill>
                <a:schemeClr val="tx1"/>
              </a:solidFill>
              <a:latin typeface="+mj-lt"/>
            </a:endParaRPr>
          </a:p>
          <a:p>
            <a:pPr algn="l"/>
            <a:r>
              <a:rPr lang="en-US" sz="3400" b="1" dirty="0" smtClean="0">
                <a:solidFill>
                  <a:schemeClr val="tx1"/>
                </a:solidFill>
                <a:effectLst/>
                <a:latin typeface="+mj-lt"/>
              </a:rPr>
              <a:t>King County Flood Control District</a:t>
            </a:r>
          </a:p>
          <a:p>
            <a:pPr algn="l"/>
            <a:r>
              <a:rPr lang="en-US" sz="3400" i="1" dirty="0" smtClean="0">
                <a:solidFill>
                  <a:schemeClr val="tx1"/>
                </a:solidFill>
                <a:latin typeface="+mj-lt"/>
                <a:hlinkClick r:id="rId3"/>
              </a:rPr>
              <a:t>www.kingcountyfloodcontrol.org</a:t>
            </a:r>
            <a:endParaRPr lang="en-US" sz="3400" i="1" dirty="0" smtClean="0">
              <a:solidFill>
                <a:schemeClr val="tx1"/>
              </a:solidFill>
              <a:latin typeface="+mj-lt"/>
            </a:endParaRPr>
          </a:p>
          <a:p>
            <a:pPr algn="l"/>
            <a:endParaRPr lang="en-US" sz="3400" i="1" dirty="0" smtClean="0">
              <a:solidFill>
                <a:schemeClr val="tx1"/>
              </a:solidFill>
              <a:latin typeface="+mj-lt"/>
            </a:endParaRPr>
          </a:p>
          <a:p>
            <a:pPr lvl="1">
              <a:buFont typeface="Wingdings" pitchFamily="2" charset="2"/>
              <a:buNone/>
            </a:pPr>
            <a:endParaRPr lang="en-US" sz="2400" dirty="0" smtClean="0">
              <a:effectLst/>
              <a:latin typeface="Garamond" pitchFamily="18" charset="0"/>
            </a:endParaRPr>
          </a:p>
        </p:txBody>
      </p:sp>
      <p:sp>
        <p:nvSpPr>
          <p:cNvPr id="9218" name="Rectangle 2"/>
          <p:cNvSpPr>
            <a:spLocks noGrp="1" noRot="1" noChangeArrowheads="1"/>
          </p:cNvSpPr>
          <p:nvPr>
            <p:ph type="ctrTitle"/>
          </p:nvPr>
        </p:nvSpPr>
        <p:spPr>
          <a:noFill/>
        </p:spPr>
        <p:txBody>
          <a:bodyPr/>
          <a:lstStyle/>
          <a:p>
            <a:r>
              <a:rPr lang="en-US" dirty="0" smtClean="0">
                <a:effectLst/>
              </a:rPr>
              <a:t>Flood Preparedness Information</a:t>
            </a:r>
          </a:p>
        </p:txBody>
      </p:sp>
      <p:pic>
        <p:nvPicPr>
          <p:cNvPr id="5" name="Picture 7" descr="KING_VERTICAL"/>
          <p:cNvPicPr>
            <a:picLocks noChangeAspect="1" noChangeArrowheads="1"/>
          </p:cNvPicPr>
          <p:nvPr/>
        </p:nvPicPr>
        <p:blipFill>
          <a:blip r:embed="rId4" cstate="print"/>
          <a:srcRect/>
          <a:stretch>
            <a:fillRect/>
          </a:stretch>
        </p:blipFill>
        <p:spPr bwMode="auto">
          <a:xfrm>
            <a:off x="4953000" y="304800"/>
            <a:ext cx="3559952" cy="743058"/>
          </a:xfrm>
          <a:prstGeom prst="rect">
            <a:avLst/>
          </a:prstGeom>
          <a:noFill/>
          <a:ln w="9525">
            <a:noFill/>
            <a:miter lim="800000"/>
            <a:headEnd/>
            <a:tailEnd/>
          </a:ln>
        </p:spPr>
      </p:pic>
      <p:pic>
        <p:nvPicPr>
          <p:cNvPr id="6" name="Picture 7"/>
          <p:cNvPicPr>
            <a:picLocks noChangeAspect="1" noChangeArrowheads="1"/>
          </p:cNvPicPr>
          <p:nvPr/>
        </p:nvPicPr>
        <p:blipFill>
          <a:blip r:embed="rId5" cstate="print"/>
          <a:srcRect/>
          <a:stretch>
            <a:fillRect/>
          </a:stretch>
        </p:blipFill>
        <p:spPr bwMode="auto">
          <a:xfrm>
            <a:off x="609600" y="381000"/>
            <a:ext cx="3358444" cy="76544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1419</TotalTime>
  <Words>756</Words>
  <Application>Microsoft Office PowerPoint</Application>
  <PresentationFormat>On-screen Show (4:3)</PresentationFormat>
  <Paragraphs>112</Paragraphs>
  <Slides>14</Slides>
  <Notes>7</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Equity</vt:lpstr>
      <vt:lpstr>Slide 1</vt:lpstr>
      <vt:lpstr>King County Flood Control District Overview</vt:lpstr>
      <vt:lpstr>Actions to Reduce Flood Risk:  Frequently Flooded Structures</vt:lpstr>
      <vt:lpstr>Actions to Reduce Flood Risk:  Home Elevations</vt:lpstr>
      <vt:lpstr>Actions to Reduce Flood Risk:  Farm Pads and Barn Elevations</vt:lpstr>
      <vt:lpstr>Actions to Reduce Risk:  Rebuilding Levees</vt:lpstr>
      <vt:lpstr>Actions to Reduce Risk: Partnerships and Grants</vt:lpstr>
      <vt:lpstr>Actions to Reduce Risk:  Maintaining Levees</vt:lpstr>
      <vt:lpstr> </vt:lpstr>
      <vt:lpstr>Building Awareness of Flood Risks</vt:lpstr>
      <vt:lpstr>2012 Proposed Budget Total $46M</vt:lpstr>
      <vt:lpstr>Performance Metrics: Gauging Progress</vt:lpstr>
      <vt:lpstr>Performance Metrics: Gauging Progress</vt:lpstr>
      <vt:lpstr>Flood Preparedness Information</vt:lpstr>
    </vt:vector>
  </TitlesOfParts>
  <Company>WLRD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Jeanne Stypula</dc:creator>
  <cp:lastModifiedBy>Anne Noris</cp:lastModifiedBy>
  <cp:revision>192</cp:revision>
  <dcterms:created xsi:type="dcterms:W3CDTF">2011-02-16T22:20:29Z</dcterms:created>
  <dcterms:modified xsi:type="dcterms:W3CDTF">2011-11-08T02:05:15Z</dcterms:modified>
</cp:coreProperties>
</file>