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4" r:id="rId1"/>
  </p:sldMasterIdLst>
  <p:notesMasterIdLst>
    <p:notesMasterId r:id="rId12"/>
  </p:notesMasterIdLst>
  <p:handoutMasterIdLst>
    <p:handoutMasterId r:id="rId13"/>
  </p:handoutMasterIdLst>
  <p:sldIdLst>
    <p:sldId id="256" r:id="rId2"/>
    <p:sldId id="707" r:id="rId3"/>
    <p:sldId id="703" r:id="rId4"/>
    <p:sldId id="704" r:id="rId5"/>
    <p:sldId id="717" r:id="rId6"/>
    <p:sldId id="724" r:id="rId7"/>
    <p:sldId id="682" r:id="rId8"/>
    <p:sldId id="676" r:id="rId9"/>
    <p:sldId id="698" r:id="rId10"/>
    <p:sldId id="705" r:id="rId11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29" charset="0"/>
        <a:ea typeface="ＭＳ Ｐゴシック" pitchFamily="29" charset="-128"/>
        <a:cs typeface="ＭＳ Ｐゴシック" pitchFamily="29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29" charset="0"/>
        <a:ea typeface="ＭＳ Ｐゴシック" pitchFamily="29" charset="-128"/>
        <a:cs typeface="ＭＳ Ｐゴシック" pitchFamily="29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29" charset="0"/>
        <a:ea typeface="ＭＳ Ｐゴシック" pitchFamily="29" charset="-128"/>
        <a:cs typeface="ＭＳ Ｐゴシック" pitchFamily="29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29" charset="0"/>
        <a:ea typeface="ＭＳ Ｐゴシック" pitchFamily="29" charset="-128"/>
        <a:cs typeface="ＭＳ Ｐゴシック" pitchFamily="29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29" charset="0"/>
        <a:ea typeface="ＭＳ Ｐゴシック" pitchFamily="29" charset="-128"/>
        <a:cs typeface="ＭＳ Ｐゴシック" pitchFamily="29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29" charset="0"/>
        <a:ea typeface="ＭＳ Ｐゴシック" pitchFamily="29" charset="-128"/>
        <a:cs typeface="ＭＳ Ｐゴシック" pitchFamily="29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29" charset="0"/>
        <a:ea typeface="ＭＳ Ｐゴシック" pitchFamily="29" charset="-128"/>
        <a:cs typeface="ＭＳ Ｐゴシック" pitchFamily="29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29" charset="0"/>
        <a:ea typeface="ＭＳ Ｐゴシック" pitchFamily="29" charset="-128"/>
        <a:cs typeface="ＭＳ Ｐゴシック" pitchFamily="29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29" charset="0"/>
        <a:ea typeface="ＭＳ Ｐゴシック" pitchFamily="29" charset="-128"/>
        <a:cs typeface="ＭＳ Ｐゴシック" pitchFamily="29" charset="-128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loydk" initials="f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00"/>
    <a:srgbClr val="FFCC00"/>
    <a:srgbClr val="FF6161"/>
    <a:srgbClr val="FCF2C8"/>
    <a:srgbClr val="F9E077"/>
    <a:srgbClr val="C2850A"/>
    <a:srgbClr val="193374"/>
    <a:srgbClr val="00878E"/>
    <a:srgbClr val="C40000"/>
    <a:srgbClr val="A2C81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66" autoAdjust="0"/>
    <p:restoredTop sz="99895" autoAdjust="0"/>
  </p:normalViewPr>
  <p:slideViewPr>
    <p:cSldViewPr snapToObjects="1">
      <p:cViewPr>
        <p:scale>
          <a:sx n="68" d="100"/>
          <a:sy n="68" d="100"/>
        </p:scale>
        <p:origin x="-1176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 snapToObjects="1">
      <p:cViewPr>
        <p:scale>
          <a:sx n="150" d="100"/>
          <a:sy n="150" d="100"/>
        </p:scale>
        <p:origin x="-3440" y="-5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8"/>
  <c:chart>
    <c:title>
      <c:tx>
        <c:rich>
          <a:bodyPr/>
          <a:lstStyle/>
          <a:p>
            <a:pPr>
              <a:defRPr sz="1400">
                <a:latin typeface="Georgia"/>
                <a:cs typeface="Georgia"/>
              </a:defRPr>
            </a:pPr>
            <a:r>
              <a:rPr lang="en-US" sz="1800" b="0" dirty="0">
                <a:latin typeface="+mj-lt"/>
                <a:cs typeface="Georgia"/>
              </a:rPr>
              <a:t>"What is your company's primary industry sector?"</a:t>
            </a:r>
          </a:p>
        </c:rich>
      </c:tx>
      <c:layout>
        <c:manualLayout>
          <c:xMode val="edge"/>
          <c:yMode val="edge"/>
          <c:x val="0.16642750966905898"/>
          <c:y val="4.6874999999999993E-2"/>
        </c:manualLayout>
      </c:layout>
    </c:title>
    <c:plotArea>
      <c:layout>
        <c:manualLayout>
          <c:layoutTarget val="inner"/>
          <c:xMode val="edge"/>
          <c:yMode val="edge"/>
          <c:x val="0.29579101101013194"/>
          <c:y val="0.15802472933070896"/>
          <c:w val="0.65067455882733605"/>
          <c:h val="0.77318209959397111"/>
        </c:manualLayout>
      </c:layout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"What is your company's primary industry sector?"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effectLst/>
            <a:scene3d>
              <a:camera prst="orthographicFront"/>
              <a:lightRig rig="threePt" dir="tl"/>
            </a:scene3d>
            <a:sp3d/>
          </c:spPr>
          <c:dPt>
            <c:idx val="0"/>
            <c:spPr>
              <a:solidFill>
                <a:srgbClr val="640482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1"/>
            <c:spPr>
              <a:solidFill>
                <a:srgbClr val="0A7624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2"/>
            <c:spPr>
              <a:solidFill>
                <a:srgbClr val="600000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3"/>
            <c:spPr>
              <a:solidFill>
                <a:schemeClr val="bg1">
                  <a:lumMod val="50000"/>
                </a:schemeClr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4"/>
            <c:spPr>
              <a:solidFill>
                <a:srgbClr val="FF6699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5"/>
            <c:spPr>
              <a:solidFill>
                <a:srgbClr val="46027E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6"/>
            <c:spPr>
              <a:solidFill>
                <a:srgbClr val="C2850A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7"/>
            <c:spPr>
              <a:solidFill>
                <a:srgbClr val="F21E7E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8"/>
            <c:spPr>
              <a:solidFill>
                <a:srgbClr val="C40000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9"/>
            <c:spPr>
              <a:solidFill>
                <a:srgbClr val="193374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10"/>
            <c:spPr>
              <a:solidFill>
                <a:srgbClr val="00878E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11"/>
            <c:spPr>
              <a:solidFill>
                <a:srgbClr val="53BBFB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12"/>
            <c:spPr>
              <a:solidFill>
                <a:srgbClr val="F9DC07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13"/>
            <c:spPr>
              <a:solidFill>
                <a:srgbClr val="E07602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Pt>
            <c:idx val="14"/>
            <c:spPr>
              <a:solidFill>
                <a:srgbClr val="A2C816"/>
              </a:solidFill>
              <a:effectLst/>
              <a:scene3d>
                <a:camera prst="orthographicFront"/>
                <a:lightRig rig="threePt" dir="tl"/>
              </a:scene3d>
              <a:sp3d/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N=6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N=12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2"/>
              <c:layout>
                <c:manualLayout>
                  <c:x val="-6.1728387560952202E-3"/>
                  <c:y val="-2.6041666666665807E-3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N=14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N=14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N=29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N=49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N=52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N=68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N=73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N=74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N=77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N=81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12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N=87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13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N=121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Lbl>
              <c:idx val="14"/>
              <c:layout/>
              <c:tx>
                <c:rich>
                  <a:bodyPr/>
                  <a:lstStyle/>
                  <a:p>
                    <a:r>
                      <a:rPr lang="en-US" sz="1200" dirty="0" smtClean="0">
                        <a:latin typeface="+mn-lt"/>
                        <a:cs typeface="Georgia"/>
                      </a:rPr>
                      <a:t>N=375</a:t>
                    </a:r>
                    <a:endParaRPr lang="en-US" sz="1200" dirty="0">
                      <a:latin typeface="Ideal Sans Book" pitchFamily="50" charset="0"/>
                      <a:cs typeface="Georgia"/>
                    </a:endParaRPr>
                  </a:p>
                </c:rich>
              </c:tx>
              <c:dLblPos val="outEnd"/>
              <c:showVal val="1"/>
            </c:dLbl>
            <c:delete val="1"/>
            <c:txPr>
              <a:bodyPr/>
              <a:lstStyle/>
              <a:p>
                <a:pPr>
                  <a:defRPr>
                    <a:latin typeface="+mn-lt"/>
                    <a:cs typeface="Georgia"/>
                  </a:defRPr>
                </a:pPr>
                <a:endParaRPr lang="en-US"/>
              </a:p>
            </c:txPr>
          </c:dLbls>
          <c:cat>
            <c:strRef>
              <c:f>Sheet1!$A$2:$A$16</c:f>
              <c:strCache>
                <c:ptCount val="15"/>
                <c:pt idx="0">
                  <c:v>International Trade, 1%</c:v>
                </c:pt>
                <c:pt idx="1">
                  <c:v>Life Sciences, 1%</c:v>
                </c:pt>
                <c:pt idx="2">
                  <c:v>IT &amp; Interactive Media, 1%</c:v>
                </c:pt>
                <c:pt idx="3">
                  <c:v>Energy, 1%</c:v>
                </c:pt>
                <c:pt idx="4">
                  <c:v>Transportation, 2%</c:v>
                </c:pt>
                <c:pt idx="5">
                  <c:v>Arts &amp; Culture, 4%</c:v>
                </c:pt>
                <c:pt idx="6">
                  <c:v>Tourism &amp; Recreation, 4%</c:v>
                </c:pt>
                <c:pt idx="7">
                  <c:v>Health Care, 6%</c:v>
                </c:pt>
                <c:pt idx="8">
                  <c:v>Education, 6%</c:v>
                </c:pt>
                <c:pt idx="9">
                  <c:v>Aerospace &amp; Manufacturing, 7%</c:v>
                </c:pt>
                <c:pt idx="10">
                  <c:v>Human Services, 7%</c:v>
                </c:pt>
                <c:pt idx="11">
                  <c:v>Government, 7%</c:v>
                </c:pt>
                <c:pt idx="12">
                  <c:v>Restaurant, Food &amp; Retail, 9%</c:v>
                </c:pt>
                <c:pt idx="13">
                  <c:v>Real Estate &amp; Construction, 10%</c:v>
                </c:pt>
                <c:pt idx="14">
                  <c:v>Professional Services, 31%</c:v>
                </c:pt>
              </c:strCache>
            </c:strRef>
          </c:cat>
          <c:val>
            <c:numRef>
              <c:f>Sheet1!$B$2:$B$16</c:f>
              <c:numCache>
                <c:formatCode>0</c:formatCode>
                <c:ptCount val="15"/>
                <c:pt idx="0">
                  <c:v>6</c:v>
                </c:pt>
                <c:pt idx="1">
                  <c:v>12</c:v>
                </c:pt>
                <c:pt idx="2">
                  <c:v>12</c:v>
                </c:pt>
                <c:pt idx="3">
                  <c:v>14</c:v>
                </c:pt>
                <c:pt idx="4">
                  <c:v>29</c:v>
                </c:pt>
                <c:pt idx="5">
                  <c:v>49</c:v>
                </c:pt>
                <c:pt idx="6">
                  <c:v>52</c:v>
                </c:pt>
                <c:pt idx="7">
                  <c:v>68</c:v>
                </c:pt>
                <c:pt idx="8">
                  <c:v>73</c:v>
                </c:pt>
                <c:pt idx="9">
                  <c:v>74</c:v>
                </c:pt>
                <c:pt idx="10">
                  <c:v>77</c:v>
                </c:pt>
                <c:pt idx="11">
                  <c:v>81</c:v>
                </c:pt>
                <c:pt idx="12">
                  <c:v>87</c:v>
                </c:pt>
                <c:pt idx="13">
                  <c:v>121</c:v>
                </c:pt>
                <c:pt idx="14">
                  <c:v>375</c:v>
                </c:pt>
              </c:numCache>
            </c:numRef>
          </c:val>
        </c:ser>
        <c:dLbls/>
        <c:gapWidth val="100"/>
        <c:axId val="110139264"/>
        <c:axId val="110093440"/>
      </c:barChart>
      <c:valAx>
        <c:axId val="110093440"/>
        <c:scaling>
          <c:orientation val="minMax"/>
        </c:scaling>
        <c:axPos val="b"/>
        <c:numFmt formatCode="0" sourceLinked="1"/>
        <c:tickLblPos val="nextTo"/>
        <c:txPr>
          <a:bodyPr/>
          <a:lstStyle/>
          <a:p>
            <a:pPr>
              <a:defRPr sz="1000">
                <a:latin typeface="+mn-lt"/>
                <a:cs typeface="Georgia"/>
              </a:defRPr>
            </a:pPr>
            <a:endParaRPr lang="en-US"/>
          </a:p>
        </c:txPr>
        <c:crossAx val="110139264"/>
        <c:crosses val="autoZero"/>
        <c:crossBetween val="between"/>
      </c:valAx>
      <c:catAx>
        <c:axId val="110139264"/>
        <c:scaling>
          <c:orientation val="minMax"/>
        </c:scaling>
        <c:axPos val="l"/>
        <c:tickLblPos val="nextTo"/>
        <c:txPr>
          <a:bodyPr/>
          <a:lstStyle/>
          <a:p>
            <a:pPr>
              <a:defRPr sz="1200">
                <a:latin typeface="+mn-lt"/>
                <a:cs typeface="Georgia"/>
              </a:defRPr>
            </a:pPr>
            <a:endParaRPr lang="en-US"/>
          </a:p>
        </c:txPr>
        <c:crossAx val="110093440"/>
        <c:crosses val="autoZero"/>
        <c:auto val="1"/>
        <c:lblAlgn val="ctr"/>
        <c:lblOffset val="100"/>
      </c:cat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plotArea>
      <c:layout>
        <c:manualLayout>
          <c:layoutTarget val="inner"/>
          <c:xMode val="edge"/>
          <c:yMode val="edge"/>
          <c:x val="0.191900675336931"/>
          <c:y val="7.6870898950131314E-2"/>
          <c:w val="0.57721917485033492"/>
          <c:h val="0.825500123031496"/>
        </c:manualLayout>
      </c:layout>
      <c:barChart>
        <c:barDir val="bar"/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Women/Minority Owned</c:v>
                </c:pt>
              </c:strCache>
            </c:strRef>
          </c:tx>
          <c:spPr>
            <a:solidFill>
              <a:schemeClr val="accent1"/>
            </a:solidFill>
          </c:spPr>
          <c:dLbls>
            <c:txPr>
              <a:bodyPr/>
              <a:lstStyle/>
              <a:p>
                <a:pPr>
                  <a:defRPr>
                    <a:latin typeface="+mn-lt"/>
                  </a:defRPr>
                </a:pPr>
                <a:endParaRPr lang="en-US"/>
              </a:p>
            </c:txPr>
            <c:showVal val="1"/>
          </c:dLbls>
          <c:cat>
            <c:strRef>
              <c:f>Sheet1!$A$2:$A$3</c:f>
              <c:strCache>
                <c:ptCount val="2"/>
                <c:pt idx="0">
                  <c:v>King County employers</c:v>
                </c:pt>
                <c:pt idx="1">
                  <c:v>All employers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0.29000000000000004</c:v>
                </c:pt>
                <c:pt idx="1">
                  <c:v>0.26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Not WMDBE</c:v>
                </c:pt>
              </c:strCache>
            </c:strRef>
          </c:tx>
          <c:spPr>
            <a:solidFill>
              <a:schemeClr val="accent3"/>
            </a:solidFill>
            <a:ln>
              <a:solidFill>
                <a:schemeClr val="accent3"/>
              </a:solidFill>
            </a:ln>
          </c:spPr>
          <c:dLbls>
            <c:txPr>
              <a:bodyPr/>
              <a:lstStyle/>
              <a:p>
                <a:pPr>
                  <a:defRPr>
                    <a:latin typeface="+mn-lt"/>
                  </a:defRPr>
                </a:pPr>
                <a:endParaRPr lang="en-US"/>
              </a:p>
            </c:txPr>
            <c:showVal val="1"/>
          </c:dLbls>
          <c:cat>
            <c:strRef>
              <c:f>Sheet1!$A$2:$A$3</c:f>
              <c:strCache>
                <c:ptCount val="2"/>
                <c:pt idx="0">
                  <c:v>King County employers</c:v>
                </c:pt>
                <c:pt idx="1">
                  <c:v>All employers</c:v>
                </c:pt>
              </c:strCache>
            </c:strRef>
          </c:cat>
          <c:val>
            <c:numRef>
              <c:f>Sheet1!$C$2:$C$3</c:f>
              <c:numCache>
                <c:formatCode>0%</c:formatCode>
                <c:ptCount val="2"/>
                <c:pt idx="0">
                  <c:v>0.71000000000000008</c:v>
                </c:pt>
                <c:pt idx="1">
                  <c:v>0.7400000000000001</c:v>
                </c:pt>
              </c:numCache>
            </c:numRef>
          </c:val>
        </c:ser>
        <c:dLbls/>
        <c:overlap val="100"/>
        <c:axId val="111140864"/>
        <c:axId val="111177088"/>
      </c:barChart>
      <c:catAx>
        <c:axId val="111140864"/>
        <c:scaling>
          <c:orientation val="minMax"/>
        </c:scaling>
        <c:axPos val="l"/>
        <c:tickLblPos val="nextTo"/>
        <c:txPr>
          <a:bodyPr/>
          <a:lstStyle/>
          <a:p>
            <a:pPr>
              <a:defRPr sz="1400">
                <a:latin typeface="+mn-lt"/>
              </a:defRPr>
            </a:pPr>
            <a:endParaRPr lang="en-US"/>
          </a:p>
        </c:txPr>
        <c:crossAx val="111177088"/>
        <c:crosses val="autoZero"/>
        <c:auto val="1"/>
        <c:lblAlgn val="ctr"/>
        <c:lblOffset val="100"/>
      </c:catAx>
      <c:valAx>
        <c:axId val="111177088"/>
        <c:scaling>
          <c:orientation val="minMax"/>
          <c:max val="1"/>
        </c:scaling>
        <c:axPos val="b"/>
        <c:majorGridlines/>
        <c:numFmt formatCode="0%" sourceLinked="1"/>
        <c:tickLblPos val="nextTo"/>
        <c:txPr>
          <a:bodyPr/>
          <a:lstStyle/>
          <a:p>
            <a:pPr>
              <a:defRPr sz="1200">
                <a:latin typeface="+mn-lt"/>
              </a:defRPr>
            </a:pPr>
            <a:endParaRPr lang="en-US"/>
          </a:p>
        </c:txPr>
        <c:crossAx val="1111408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7864224837063902"/>
          <c:y val="6.5629304846084207E-4"/>
          <c:w val="0.62847385649827625"/>
          <c:h val="4.7584159146884894E-2"/>
        </c:manualLayout>
      </c:layout>
      <c:txPr>
        <a:bodyPr/>
        <a:lstStyle/>
        <a:p>
          <a:pPr>
            <a:defRPr sz="1200">
              <a:latin typeface="+mn-lt"/>
            </a:defRPr>
          </a:pPr>
          <a:endParaRPr lang="en-US"/>
        </a:p>
      </c:txPr>
    </c:legend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autoTitleDeleted val="1"/>
    <c:plotArea>
      <c:layout>
        <c:manualLayout>
          <c:layoutTarget val="inner"/>
          <c:xMode val="edge"/>
          <c:yMode val="edge"/>
          <c:x val="0.25601139601139594"/>
          <c:y val="1.3073922266566002E-2"/>
          <c:w val="0.64947293447293397"/>
          <c:h val="0.90598263402006196"/>
        </c:manualLayout>
      </c:layout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All Counties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accent2"/>
              </a:solidFill>
            </a:ln>
          </c:spPr>
          <c:dLbls>
            <c:dLbl>
              <c:idx val="7"/>
              <c:layout>
                <c:manualLayout>
                  <c:x val="-1.4245014245013203E-3"/>
                  <c:y val="1.0887894150217603E-2"/>
                </c:manualLayout>
              </c:layout>
              <c:showVal val="1"/>
            </c:dLbl>
            <c:dLbl>
              <c:idx val="10"/>
              <c:layout>
                <c:manualLayout>
                  <c:x val="-8.547008547008671E-3"/>
                  <c:y val="-4.7169802560948892E-3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chemeClr val="accent2"/>
                    </a:solidFill>
                    <a:latin typeface="Ideal Sans Book" pitchFamily="50" charset="0"/>
                    <a:cs typeface="Georgia"/>
                  </a:defRPr>
                </a:pPr>
                <a:endParaRPr lang="en-US"/>
              </a:p>
            </c:txPr>
            <c:showVal val="1"/>
          </c:dLbls>
          <c:cat>
            <c:strRef>
              <c:f>Sheet1!$A$2:$A$13</c:f>
              <c:strCache>
                <c:ptCount val="12"/>
                <c:pt idx="0">
                  <c:v>Reduced product offerings</c:v>
                </c:pt>
                <c:pt idx="1">
                  <c:v>Reduced inventory</c:v>
                </c:pt>
                <c:pt idx="2">
                  <c:v>Reduced hours</c:v>
                </c:pt>
                <c:pt idx="3">
                  <c:v>Reduced employee pay</c:v>
                </c:pt>
                <c:pt idx="4">
                  <c:v>Reduced hours for employees</c:v>
                </c:pt>
                <c:pt idx="5">
                  <c:v>Reduced health benefits</c:v>
                </c:pt>
                <c:pt idx="6">
                  <c:v>Eliminated bonuses</c:v>
                </c:pt>
                <c:pt idx="7">
                  <c:v>Postponed tech investments</c:v>
                </c:pt>
                <c:pt idx="8">
                  <c:v>Downsized workforce</c:v>
                </c:pt>
                <c:pt idx="9">
                  <c:v>Hired more staff</c:v>
                </c:pt>
                <c:pt idx="10">
                  <c:v>Expanded product/service line</c:v>
                </c:pt>
                <c:pt idx="11">
                  <c:v>Increased contracts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6.0000000000000005E-2</c:v>
                </c:pt>
                <c:pt idx="1">
                  <c:v>7.0000000000000021E-2</c:v>
                </c:pt>
                <c:pt idx="2">
                  <c:v>9.0000000000000011E-2</c:v>
                </c:pt>
                <c:pt idx="3">
                  <c:v>0.1</c:v>
                </c:pt>
                <c:pt idx="4">
                  <c:v>0.15000000000000002</c:v>
                </c:pt>
                <c:pt idx="5">
                  <c:v>0.16</c:v>
                </c:pt>
                <c:pt idx="6">
                  <c:v>0.16</c:v>
                </c:pt>
                <c:pt idx="7">
                  <c:v>0.24000000000000002</c:v>
                </c:pt>
                <c:pt idx="8">
                  <c:v>0.26</c:v>
                </c:pt>
                <c:pt idx="9">
                  <c:v>0.25</c:v>
                </c:pt>
                <c:pt idx="10">
                  <c:v>0.30000000000000004</c:v>
                </c:pt>
                <c:pt idx="11">
                  <c:v>0.30000000000000004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King County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accent1"/>
              </a:solidFill>
            </a:ln>
          </c:spPr>
          <c:dLbls>
            <c:dLbl>
              <c:idx val="10"/>
              <c:layout>
                <c:manualLayout>
                  <c:x val="-4.2737286044371723E-3"/>
                  <c:y val="-4.7169802560948892E-3"/>
                </c:manualLayout>
              </c:layout>
              <c:showVal val="1"/>
            </c:dLbl>
            <c:dLbl>
              <c:idx val="11"/>
              <c:layout>
                <c:manualLayout>
                  <c:x val="-4.2735042735042705E-3"/>
                  <c:y val="7.075470384142342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>
                    <a:solidFill>
                      <a:schemeClr val="accent1"/>
                    </a:solidFill>
                    <a:latin typeface="Ideal Sans Book" pitchFamily="50" charset="0"/>
                    <a:cs typeface="Georgia"/>
                  </a:defRPr>
                </a:pPr>
                <a:endParaRPr lang="en-US"/>
              </a:p>
            </c:txPr>
            <c:showVal val="1"/>
          </c:dLbls>
          <c:cat>
            <c:strRef>
              <c:f>Sheet1!$A$2:$A$13</c:f>
              <c:strCache>
                <c:ptCount val="12"/>
                <c:pt idx="0">
                  <c:v>Reduced product offerings</c:v>
                </c:pt>
                <c:pt idx="1">
                  <c:v>Reduced inventory</c:v>
                </c:pt>
                <c:pt idx="2">
                  <c:v>Reduced hours</c:v>
                </c:pt>
                <c:pt idx="3">
                  <c:v>Reduced employee pay</c:v>
                </c:pt>
                <c:pt idx="4">
                  <c:v>Reduced hours for employees</c:v>
                </c:pt>
                <c:pt idx="5">
                  <c:v>Reduced health benefits</c:v>
                </c:pt>
                <c:pt idx="6">
                  <c:v>Eliminated bonuses</c:v>
                </c:pt>
                <c:pt idx="7">
                  <c:v>Postponed tech investments</c:v>
                </c:pt>
                <c:pt idx="8">
                  <c:v>Downsized workforce</c:v>
                </c:pt>
                <c:pt idx="9">
                  <c:v>Hired more staff</c:v>
                </c:pt>
                <c:pt idx="10">
                  <c:v>Expanded product/service line</c:v>
                </c:pt>
                <c:pt idx="11">
                  <c:v>Increased contracts</c:v>
                </c:pt>
              </c:strCache>
            </c:strRef>
          </c:cat>
          <c:val>
            <c:numRef>
              <c:f>Sheet1!$C$2:$C$13</c:f>
              <c:numCache>
                <c:formatCode>0%</c:formatCode>
                <c:ptCount val="12"/>
                <c:pt idx="0">
                  <c:v>6.0000000000000005E-2</c:v>
                </c:pt>
                <c:pt idx="1">
                  <c:v>6.0000000000000005E-2</c:v>
                </c:pt>
                <c:pt idx="2">
                  <c:v>8.0000000000000016E-2</c:v>
                </c:pt>
                <c:pt idx="3">
                  <c:v>9.0000000000000011E-2</c:v>
                </c:pt>
                <c:pt idx="4">
                  <c:v>0.14000000000000001</c:v>
                </c:pt>
                <c:pt idx="5">
                  <c:v>0.14000000000000001</c:v>
                </c:pt>
                <c:pt idx="6">
                  <c:v>0.16</c:v>
                </c:pt>
                <c:pt idx="7">
                  <c:v>0.22</c:v>
                </c:pt>
                <c:pt idx="8">
                  <c:v>0.23</c:v>
                </c:pt>
                <c:pt idx="9">
                  <c:v>0.28000000000000008</c:v>
                </c:pt>
                <c:pt idx="10">
                  <c:v>0.31000000000000005</c:v>
                </c:pt>
                <c:pt idx="11">
                  <c:v>0.33000000000000007</c:v>
                </c:pt>
              </c:numCache>
            </c:numRef>
          </c:val>
        </c:ser>
        <c:dLbls/>
        <c:axId val="114619136"/>
        <c:axId val="114621824"/>
      </c:barChart>
      <c:catAx>
        <c:axId val="114619136"/>
        <c:scaling>
          <c:orientation val="minMax"/>
        </c:scaling>
        <c:axPos val="l"/>
        <c:tickLblPos val="nextTo"/>
        <c:txPr>
          <a:bodyPr/>
          <a:lstStyle/>
          <a:p>
            <a:pPr>
              <a:defRPr sz="1100">
                <a:latin typeface="+mn-lt"/>
              </a:defRPr>
            </a:pPr>
            <a:endParaRPr lang="en-US"/>
          </a:p>
        </c:txPr>
        <c:crossAx val="114621824"/>
        <c:crosses val="autoZero"/>
        <c:auto val="1"/>
        <c:lblAlgn val="ctr"/>
        <c:lblOffset val="100"/>
      </c:catAx>
      <c:valAx>
        <c:axId val="114621824"/>
        <c:scaling>
          <c:orientation val="minMax"/>
        </c:scaling>
        <c:axPos val="b"/>
        <c:majorGridlines/>
        <c:numFmt formatCode="0%" sourceLinked="1"/>
        <c:tickLblPos val="nextTo"/>
        <c:txPr>
          <a:bodyPr/>
          <a:lstStyle/>
          <a:p>
            <a:pPr>
              <a:defRPr sz="1100">
                <a:latin typeface="+mn-lt"/>
                <a:cs typeface="Georgia"/>
              </a:defRPr>
            </a:pPr>
            <a:endParaRPr lang="en-US"/>
          </a:p>
        </c:txPr>
        <c:crossAx val="11461913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8"/>
  <c:chart>
    <c:title>
      <c:tx>
        <c:rich>
          <a:bodyPr/>
          <a:lstStyle/>
          <a:p>
            <a:pPr>
              <a:defRPr sz="1600">
                <a:latin typeface="Georgia"/>
                <a:cs typeface="Georgia"/>
              </a:defRPr>
            </a:pPr>
            <a:r>
              <a:rPr lang="en-US" sz="1600" b="0" dirty="0">
                <a:latin typeface="+mn-lt"/>
              </a:rPr>
              <a:t>"What specific areas of study, training or other expertise would you recommend an employee have to make themselves more valuable and promotable?"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7532348506499404"/>
          <c:y val="0.20553633217993306"/>
          <c:w val="0.64977034941971712"/>
          <c:h val="0.68207912159768902"/>
        </c:manualLayout>
      </c:layout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"What specific areas of study, training or other expertise would you recommend an employee have to make themselves more valuable and promotable?"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l"/>
            </a:scene3d>
            <a:sp3d/>
          </c:spPr>
          <c:dLbls>
            <c:dLbl>
              <c:idx val="0"/>
              <c:layout/>
              <c:dLblPos val="outEnd"/>
              <c:showVal val="1"/>
            </c:dLbl>
            <c:dLbl>
              <c:idx val="1"/>
              <c:layout/>
              <c:dLblPos val="outEnd"/>
              <c:showVal val="1"/>
            </c:dLbl>
            <c:dLbl>
              <c:idx val="2"/>
              <c:layout/>
              <c:dLblPos val="outEnd"/>
              <c:showVal val="1"/>
            </c:dLbl>
            <c:delete val="1"/>
            <c:txPr>
              <a:bodyPr/>
              <a:lstStyle/>
              <a:p>
                <a:pPr>
                  <a:defRPr sz="1600">
                    <a:latin typeface="+mn-lt"/>
                    <a:cs typeface="Georgia"/>
                  </a:defRPr>
                </a:pPr>
                <a:endParaRPr lang="en-US"/>
              </a:p>
            </c:txPr>
          </c:dLbls>
          <c:cat>
            <c:strRef>
              <c:f>Sheet1!$A$2:$A$4</c:f>
              <c:strCache>
                <c:ptCount val="3"/>
                <c:pt idx="0">
                  <c:v>Other expertise</c:v>
                </c:pt>
                <c:pt idx="1">
                  <c:v>Vocational training</c:v>
                </c:pt>
                <c:pt idx="2">
                  <c:v>Higher education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0.47000000000000003</c:v>
                </c:pt>
                <c:pt idx="1">
                  <c:v>0.59</c:v>
                </c:pt>
                <c:pt idx="2">
                  <c:v>0.79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King County</c:v>
                </c:pt>
              </c:strCache>
            </c:strRef>
          </c:tx>
          <c:dLbls>
            <c:txPr>
              <a:bodyPr/>
              <a:lstStyle/>
              <a:p>
                <a:pPr>
                  <a:defRPr sz="1600">
                    <a:latin typeface="+mn-lt"/>
                    <a:cs typeface="Ideal Sans Book"/>
                  </a:defRPr>
                </a:pPr>
                <a:endParaRPr lang="en-US"/>
              </a:p>
            </c:txPr>
            <c:showVal val="1"/>
          </c:dLbls>
          <c:cat>
            <c:strRef>
              <c:f>Sheet1!$A$2:$A$4</c:f>
              <c:strCache>
                <c:ptCount val="3"/>
                <c:pt idx="0">
                  <c:v>Other expertise</c:v>
                </c:pt>
                <c:pt idx="1">
                  <c:v>Vocational training</c:v>
                </c:pt>
                <c:pt idx="2">
                  <c:v>Higher education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0.46</c:v>
                </c:pt>
                <c:pt idx="1">
                  <c:v>0.56999999999999995</c:v>
                </c:pt>
                <c:pt idx="2">
                  <c:v>0.82000000000000006</c:v>
                </c:pt>
              </c:numCache>
            </c:numRef>
          </c:val>
        </c:ser>
        <c:dLbls/>
        <c:axId val="120351744"/>
        <c:axId val="120394496"/>
      </c:barChart>
      <c:catAx>
        <c:axId val="120351744"/>
        <c:scaling>
          <c:orientation val="minMax"/>
        </c:scaling>
        <c:axPos val="l"/>
        <c:tickLblPos val="nextTo"/>
        <c:txPr>
          <a:bodyPr/>
          <a:lstStyle/>
          <a:p>
            <a:pPr>
              <a:defRPr sz="1200">
                <a:latin typeface="+mn-lt"/>
                <a:cs typeface="Georgia"/>
              </a:defRPr>
            </a:pPr>
            <a:endParaRPr lang="en-US"/>
          </a:p>
        </c:txPr>
        <c:crossAx val="120394496"/>
        <c:crosses val="autoZero"/>
        <c:auto val="1"/>
        <c:lblAlgn val="ctr"/>
        <c:lblOffset val="100"/>
      </c:catAx>
      <c:valAx>
        <c:axId val="120394496"/>
        <c:scaling>
          <c:orientation val="minMax"/>
        </c:scaling>
        <c:axPos val="b"/>
        <c:numFmt formatCode="0%" sourceLinked="1"/>
        <c:tickLblPos val="nextTo"/>
        <c:txPr>
          <a:bodyPr/>
          <a:lstStyle/>
          <a:p>
            <a:pPr>
              <a:defRPr sz="1000">
                <a:latin typeface="+mn-lt"/>
                <a:cs typeface="Georgia"/>
              </a:defRPr>
            </a:pPr>
            <a:endParaRPr lang="en-US"/>
          </a:p>
        </c:txPr>
        <c:crossAx val="12035174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9885102-66F9-CE47-987B-15EE40A6B1CB}" type="datetime1">
              <a:rPr lang="en-US"/>
              <a:pPr>
                <a:defRPr/>
              </a:pPr>
              <a:t>03/15/2012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1BE71B6-C679-2B4D-8A1E-B79CFB75A9A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959715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10369D0-E913-C544-BBDD-CA02B3B5C3ED}" type="datetime1">
              <a:rPr lang="en-US"/>
              <a:pPr>
                <a:defRPr/>
              </a:pPr>
              <a:t>03/15/2012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C402B49-1D8D-E648-ADF5-65D732CAFE1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319442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29" charset="-128"/>
        <a:cs typeface="ＭＳ Ｐゴシック" pitchFamily="29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29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29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29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29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402B49-1D8D-E648-ADF5-65D732CAFE1A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402B49-1D8D-E648-ADF5-65D732CAFE1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new term out of this year’s survey was “</a:t>
            </a:r>
            <a:r>
              <a:rPr lang="en-US" dirty="0" err="1" smtClean="0"/>
              <a:t>Smartsizing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402B49-1D8D-E648-ADF5-65D732CAFE1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402B49-1D8D-E648-ADF5-65D732CAFE1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402B49-1D8D-E648-ADF5-65D732CAFE1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402B49-1D8D-E648-ADF5-65D732CAFE1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402B49-1D8D-E648-ADF5-65D732CAFE1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402B49-1D8D-E648-ADF5-65D732CAFE1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Not only are these rankings important, but the change between 09 and 10 is important as well. Look at the trend in what is increasingly a benefit of doing business here: Networking, proximity to universities/training and transportation infrastructure. 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ＭＳ Ｐゴシック" pitchFamily="29" charset="-128"/>
                <a:cs typeface="ＭＳ Ｐゴシック" pitchFamily="29" charset="-128"/>
              </a:rPr>
              <a:t>	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402B49-1D8D-E648-ADF5-65D732CAFE1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402B49-1D8D-E648-ADF5-65D732CAFE1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025775"/>
            <a:ext cx="9144000" cy="1470025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>
            <a:lvl1pPr>
              <a:defRPr>
                <a:solidFill>
                  <a:schemeClr val="bg1"/>
                </a:solidFill>
                <a:latin typeface="Museo Sans 500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724400"/>
            <a:ext cx="6400800" cy="144780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Museo Sans 500" pitchFamily="50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7" name="Picture 6" descr="JSS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400800" y="152400"/>
            <a:ext cx="2743200" cy="2743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792162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Museo Sans 500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334000"/>
          </a:xfrm>
        </p:spPr>
        <p:txBody>
          <a:bodyPr/>
          <a:lstStyle>
            <a:lvl1pPr>
              <a:buFontTx/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Ideal Sans Medium" pitchFamily="50" charset="0"/>
              </a:defRPr>
            </a:lvl1pPr>
            <a:lvl2pPr>
              <a:buClr>
                <a:schemeClr val="accent3">
                  <a:lumMod val="75000"/>
                </a:schemeClr>
              </a:buClr>
              <a:buFont typeface="Wingdings" pitchFamily="2" charset="2"/>
              <a:buChar char="§"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Ideal Sans Book" pitchFamily="50" charset="0"/>
              </a:defRPr>
            </a:lvl2pPr>
            <a:lvl3pPr>
              <a:buClr>
                <a:schemeClr val="accent3">
                  <a:lumMod val="75000"/>
                </a:schemeClr>
              </a:buClr>
              <a:buFont typeface="Wingdings" pitchFamily="2" charset="2"/>
              <a:buChar char="§"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Ideal Sans Book" pitchFamily="50" charset="0"/>
              </a:defRPr>
            </a:lvl3pPr>
            <a:lvl4pPr>
              <a:buClr>
                <a:schemeClr val="accent3">
                  <a:lumMod val="75000"/>
                </a:schemeClr>
              </a:buClr>
              <a:buFont typeface="Wingdings" pitchFamily="2" charset="2"/>
              <a:buChar char="§"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Ideal Sans Book" pitchFamily="50" charset="0"/>
              </a:defRPr>
            </a:lvl4pPr>
            <a:lvl5pPr>
              <a:buClr>
                <a:schemeClr val="accent3">
                  <a:lumMod val="75000"/>
                </a:schemeClr>
              </a:buClr>
              <a:buFont typeface="Wingdings" pitchFamily="2" charset="2"/>
              <a:buChar char="§"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Ideal Sans Book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JSS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38160" y="228600"/>
            <a:ext cx="1005840" cy="1005840"/>
          </a:xfrm>
          <a:prstGeom prst="rect">
            <a:avLst/>
          </a:prstGeom>
        </p:spPr>
      </p:pic>
      <p:cxnSp>
        <p:nvCxnSpPr>
          <p:cNvPr id="11" name="Straight Connector 10"/>
          <p:cNvCxnSpPr/>
          <p:nvPr userDrawn="1"/>
        </p:nvCxnSpPr>
        <p:spPr>
          <a:xfrm>
            <a:off x="0" y="914400"/>
            <a:ext cx="8153400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96C4-3FA7-45F7-BB56-DEB4C1B23450}" type="datetimeFigureOut">
              <a:rPr lang="en-US" smtClean="0"/>
              <a:pPr/>
              <a:t>03/15/2012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FC6F-DAAF-40CB-B303-6670215FD5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96C4-3FA7-45F7-BB56-DEB4C1B23450}" type="datetimeFigureOut">
              <a:rPr lang="en-US" smtClean="0"/>
              <a:pPr/>
              <a:t>03/15/2012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FC6F-DAAF-40CB-B303-6670215FD5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96C4-3FA7-45F7-BB56-DEB4C1B23450}" type="datetimeFigureOut">
              <a:rPr lang="en-US" smtClean="0"/>
              <a:pPr/>
              <a:t>03/15/2012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FC6F-DAAF-40CB-B303-6670215FD5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96C4-3FA7-45F7-BB56-DEB4C1B23450}" type="datetimeFigureOut">
              <a:rPr lang="en-US" smtClean="0"/>
              <a:pPr/>
              <a:t>03/15/2012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FC6F-DAAF-40CB-B303-6670215FD5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96C4-3FA7-45F7-BB56-DEB4C1B23450}" type="datetimeFigureOut">
              <a:rPr lang="en-US" smtClean="0"/>
              <a:pPr/>
              <a:t>03/15/2012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FC6F-DAAF-40CB-B303-6670215FD5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96C4-3FA7-45F7-BB56-DEB4C1B23450}" type="datetimeFigureOut">
              <a:rPr lang="en-US" smtClean="0"/>
              <a:pPr/>
              <a:t>03/15/2012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FC6F-DAAF-40CB-B303-6670215FD5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96C4-3FA7-45F7-BB56-DEB4C1B23450}" type="datetimeFigureOut">
              <a:rPr lang="en-US" smtClean="0"/>
              <a:pPr/>
              <a:t>03/15/2012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FC6F-DAAF-40CB-B303-6670215FD5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96C4-3FA7-45F7-BB56-DEB4C1B23450}" type="datetimeFigureOut">
              <a:rPr lang="en-US" smtClean="0"/>
              <a:pPr/>
              <a:t>03/15/2012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FC6F-DAAF-40CB-B303-6670215FD5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96C4-3FA7-45F7-BB56-DEB4C1B23450}" type="datetimeFigureOut">
              <a:rPr lang="en-US" smtClean="0"/>
              <a:pPr/>
              <a:t>03/15/2012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FC6F-DAAF-40CB-B303-6670215FD5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BF96C4-3FA7-45F7-BB56-DEB4C1B23450}" type="datetimeFigureOut">
              <a:rPr lang="en-US" smtClean="0"/>
              <a:pPr/>
              <a:t>03/15/2012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1FC6F-DAAF-40CB-B303-6670215FD5C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ctrTitle"/>
          </p:nvPr>
        </p:nvSpPr>
        <p:spPr>
          <a:xfrm>
            <a:off x="0" y="2895601"/>
            <a:ext cx="9144000" cy="16002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>
                <a:latin typeface="+mj-lt"/>
                <a:ea typeface="Engravers MT" pitchFamily="29" charset="0"/>
              </a:rPr>
              <a:t>JOB SECTOR SURVEY: </a:t>
            </a:r>
            <a:r>
              <a:rPr lang="en-US" sz="4800" dirty="0" smtClean="0">
                <a:latin typeface="+mj-lt"/>
                <a:ea typeface="Engravers MT" pitchFamily="29" charset="0"/>
              </a:rPr>
              <a:t/>
            </a:r>
            <a:br>
              <a:rPr lang="en-US" sz="4800" dirty="0" smtClean="0">
                <a:latin typeface="+mj-lt"/>
                <a:ea typeface="Engravers MT" pitchFamily="29" charset="0"/>
              </a:rPr>
            </a:br>
            <a:r>
              <a:rPr lang="en-US" dirty="0" smtClean="0">
                <a:latin typeface="+mj-lt"/>
                <a:ea typeface="Engravers MT" pitchFamily="29" charset="0"/>
              </a:rPr>
              <a:t>THE 2011 RESULTS</a:t>
            </a:r>
            <a:endParaRPr lang="en-US" sz="4800" dirty="0" smtClean="0">
              <a:latin typeface="+mj-lt"/>
              <a:ea typeface="Engravers MT" pitchFamily="29" charset="0"/>
            </a:endParaRPr>
          </a:p>
        </p:txBody>
      </p:sp>
      <p:sp>
        <p:nvSpPr>
          <p:cNvPr id="19459" name="Subtitle 2"/>
          <p:cNvSpPr>
            <a:spLocks noGrp="1"/>
          </p:cNvSpPr>
          <p:nvPr>
            <p:ph type="subTitle" idx="1"/>
          </p:nvPr>
        </p:nvSpPr>
        <p:spPr>
          <a:xfrm>
            <a:off x="914400" y="5273675"/>
            <a:ext cx="6858000" cy="1447800"/>
          </a:xfrm>
          <a:prstGeom prst="rect">
            <a:avLst/>
          </a:prstGeom>
          <a:solidFill>
            <a:schemeClr val="bg1"/>
          </a:solidFill>
          <a:ln w="9525"/>
        </p:spPr>
        <p:txBody>
          <a:bodyPr>
            <a:normAutofit/>
          </a:bodyPr>
          <a:lstStyle/>
          <a:p>
            <a:pPr>
              <a:buFont typeface="Wingdings 2" pitchFamily="29" charset="2"/>
              <a:buNone/>
            </a:pPr>
            <a:r>
              <a:rPr lang="en-US" sz="2000" dirty="0" smtClean="0">
                <a:latin typeface="+mj-lt"/>
                <a:ea typeface="ＭＳ Ｐゴシック" pitchFamily="29" charset="-128"/>
                <a:cs typeface="Franklin Gothic Medium"/>
              </a:rPr>
              <a:t>March 19, 2012</a:t>
            </a:r>
          </a:p>
          <a:p>
            <a:pPr>
              <a:buFont typeface="Wingdings 2" pitchFamily="29" charset="2"/>
              <a:buNone/>
            </a:pPr>
            <a:r>
              <a:rPr lang="en-US" sz="1400" dirty="0" smtClean="0">
                <a:latin typeface="+mj-lt"/>
                <a:ea typeface="ＭＳ Ｐゴシック" pitchFamily="29" charset="-128"/>
                <a:cs typeface="Georgia"/>
              </a:rPr>
              <a:t>PRESENTED BY:</a:t>
            </a:r>
          </a:p>
          <a:p>
            <a:r>
              <a:rPr lang="en-US" sz="1400" dirty="0">
                <a:latin typeface="+mn-lt"/>
              </a:rPr>
              <a:t>B</a:t>
            </a:r>
            <a:r>
              <a:rPr lang="en-US" sz="1400" dirty="0" smtClean="0">
                <a:latin typeface="+mn-lt"/>
              </a:rPr>
              <a:t>ob </a:t>
            </a:r>
            <a:r>
              <a:rPr lang="en-US" sz="1400" dirty="0" err="1">
                <a:latin typeface="+mn-lt"/>
              </a:rPr>
              <a:t>Drewel</a:t>
            </a:r>
            <a:r>
              <a:rPr lang="en-US" sz="1400" dirty="0">
                <a:latin typeface="+mn-lt"/>
              </a:rPr>
              <a:t>, Executive Director, Puget Sound Regional Council </a:t>
            </a:r>
          </a:p>
          <a:p>
            <a:r>
              <a:rPr lang="en-US" sz="1400" dirty="0">
                <a:latin typeface="+mn-lt"/>
              </a:rPr>
              <a:t>Alison Peters, Principal, Peters Consulting</a:t>
            </a:r>
          </a:p>
          <a:p>
            <a:r>
              <a:rPr lang="en-US" sz="1400" dirty="0">
                <a:latin typeface="+mn-lt"/>
              </a:rPr>
              <a:t>George Allen, Senior Vice President, Seattle Metropolitan Chamber </a:t>
            </a:r>
            <a:r>
              <a:rPr lang="en-US" sz="1400" dirty="0" smtClean="0">
                <a:latin typeface="+mn-lt"/>
              </a:rPr>
              <a:t>of Commerce</a:t>
            </a:r>
            <a:endParaRPr lang="en-US" sz="1400" dirty="0">
              <a:latin typeface="+mn-lt"/>
            </a:endParaRPr>
          </a:p>
          <a:p>
            <a:pPr>
              <a:buFont typeface="Wingdings 2" pitchFamily="29" charset="2"/>
              <a:buNone/>
            </a:pPr>
            <a:endParaRPr lang="en-US" sz="1400" dirty="0" smtClean="0">
              <a:latin typeface="+mj-lt"/>
              <a:ea typeface="ＭＳ Ｐゴシック" pitchFamily="29" charset="-128"/>
              <a:cs typeface="Georgi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</p:spPr>
        <p:txBody>
          <a:bodyPr/>
          <a:lstStyle/>
          <a:p>
            <a:pPr>
              <a:defRPr/>
            </a:pPr>
            <a:fld id="{A08C2544-0CFC-D14C-AEB6-A836494D9872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  <p:pic>
        <p:nvPicPr>
          <p:cNvPr id="19461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65650" y="3422650"/>
            <a:ext cx="12700" cy="1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King County Industry Sectors </a:t>
            </a:r>
            <a:r>
              <a:rPr lang="en-US" sz="2800" dirty="0" smtClean="0">
                <a:latin typeface="+mj-lt"/>
              </a:rPr>
              <a:t>(N=1215)</a:t>
            </a:r>
            <a:endParaRPr lang="en-US" sz="2800" dirty="0">
              <a:latin typeface="+mj-lt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48456239"/>
              </p:ext>
            </p:extLst>
          </p:nvPr>
        </p:nvGraphicFramePr>
        <p:xfrm>
          <a:off x="457200" y="1371600"/>
          <a:ext cx="82296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69075"/>
            <a:ext cx="457200" cy="365125"/>
          </a:xfrm>
        </p:spPr>
        <p:txBody>
          <a:bodyPr/>
          <a:lstStyle/>
          <a:p>
            <a:pPr>
              <a:defRPr/>
            </a:pPr>
            <a:fld id="{6F6EFE4D-BD33-1A4E-9969-97BDCF5EE8E5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257800" y="1295400"/>
            <a:ext cx="37338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Georgia"/>
              </a:rPr>
              <a:t>Source: Job Sector Survey, 2011</a:t>
            </a:r>
            <a:endParaRPr lang="en-US" sz="1100" b="1" i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Georgia"/>
            </a:endParaRPr>
          </a:p>
        </p:txBody>
      </p:sp>
      <p:sp>
        <p:nvSpPr>
          <p:cNvPr id="2" name="Oval 1"/>
          <p:cNvSpPr/>
          <p:nvPr/>
        </p:nvSpPr>
        <p:spPr>
          <a:xfrm>
            <a:off x="7772400" y="2209800"/>
            <a:ext cx="914400" cy="304800"/>
          </a:xfrm>
          <a:prstGeom prst="ellipse">
            <a:avLst/>
          </a:prstGeom>
          <a:noFill/>
          <a:ln w="28575" cmpd="sng">
            <a:solidFill>
              <a:schemeClr val="accent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28575" cmpd="sng"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+mn-lt"/>
              </a:rPr>
              <a:t>Key Findings in King County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7772400" cy="533400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</a:pPr>
            <a:r>
              <a:rPr lang="en-US" sz="2200" dirty="0" smtClean="0">
                <a:solidFill>
                  <a:schemeClr val="accent3">
                    <a:lumMod val="75000"/>
                  </a:schemeClr>
                </a:solidFill>
                <a:latin typeface="+mj-lt"/>
                <a:cs typeface="Georgia"/>
              </a:rPr>
              <a:t>Higher Optimism</a:t>
            </a:r>
            <a:r>
              <a:rPr lang="en-US" sz="2200" dirty="0" smtClean="0">
                <a:latin typeface="+mn-lt"/>
                <a:cs typeface="Georgia"/>
              </a:rPr>
              <a:t/>
            </a:r>
            <a:br>
              <a:rPr lang="en-US" sz="2200" dirty="0" smtClean="0">
                <a:latin typeface="+mn-lt"/>
                <a:cs typeface="Georgia"/>
              </a:rPr>
            </a:br>
            <a:r>
              <a:rPr lang="en-US" sz="2200" dirty="0" smtClean="0">
                <a:latin typeface="+mn-lt"/>
                <a:cs typeface="Georgia"/>
              </a:rPr>
              <a:t>Employers</a:t>
            </a:r>
            <a:r>
              <a:rPr lang="en-US" sz="2200" dirty="0">
                <a:latin typeface="+mn-lt"/>
                <a:cs typeface="Georgia"/>
              </a:rPr>
              <a:t> </a:t>
            </a:r>
            <a:r>
              <a:rPr lang="en-US" sz="2200" dirty="0" smtClean="0">
                <a:latin typeface="+mn-lt"/>
                <a:cs typeface="Georgia"/>
              </a:rPr>
              <a:t>here were more likely to think the overall business climate is improving compared to employers from our neighboring counties.</a:t>
            </a:r>
          </a:p>
          <a:p>
            <a:pPr marL="0" indent="0">
              <a:lnSpc>
                <a:spcPct val="150000"/>
              </a:lnSpc>
            </a:pPr>
            <a:r>
              <a:rPr lang="en-US" sz="2200" dirty="0">
                <a:solidFill>
                  <a:schemeClr val="accent3">
                    <a:lumMod val="75000"/>
                  </a:schemeClr>
                </a:solidFill>
                <a:latin typeface="+mj-lt"/>
                <a:cs typeface="Georgia"/>
              </a:rPr>
              <a:t>Quality of life and… </a:t>
            </a:r>
            <a:r>
              <a:rPr lang="en-US" sz="2200" dirty="0">
                <a:latin typeface="+mn-lt"/>
                <a:cs typeface="Georgia"/>
              </a:rPr>
              <a:t/>
            </a:r>
            <a:br>
              <a:rPr lang="en-US" sz="2200" dirty="0">
                <a:latin typeface="+mn-lt"/>
                <a:cs typeface="Georgia"/>
              </a:rPr>
            </a:br>
            <a:r>
              <a:rPr lang="en-US" sz="2200" dirty="0">
                <a:latin typeface="+mn-lt"/>
                <a:cs typeface="Georgia"/>
              </a:rPr>
              <a:t>There is a universal appreciation for the high quality of life in King County (50% cite it as a top benefit), but struggling businesses have to network more, fight for transportation dollars in their areas and be visible with college recruiters in order to grow</a:t>
            </a:r>
            <a:r>
              <a:rPr lang="en-US" sz="2200" dirty="0" smtClean="0">
                <a:latin typeface="+mn-lt"/>
                <a:cs typeface="Georgia"/>
              </a:rPr>
              <a:t>.</a:t>
            </a:r>
            <a:endParaRPr lang="en-US" sz="2200" dirty="0">
              <a:latin typeface="+mn-lt"/>
              <a:cs typeface="Georgi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69075"/>
            <a:ext cx="457200" cy="365125"/>
          </a:xfrm>
        </p:spPr>
        <p:txBody>
          <a:bodyPr/>
          <a:lstStyle/>
          <a:p>
            <a:pPr>
              <a:defRPr/>
            </a:pPr>
            <a:fld id="{6F6EFE4D-BD33-1A4E-9969-97BDCF5EE8E5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Findings in King County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7772400" cy="5334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charset="2"/>
              <a:buChar char="Ø"/>
            </a:pPr>
            <a:endParaRPr lang="en-US" dirty="0">
              <a:latin typeface="Georgia"/>
              <a:cs typeface="Georgia"/>
            </a:endParaRPr>
          </a:p>
          <a:p>
            <a:pPr>
              <a:lnSpc>
                <a:spcPct val="150000"/>
              </a:lnSpc>
              <a:buFont typeface="Wingdings" charset="2"/>
              <a:buChar char="Ø"/>
            </a:pPr>
            <a:endParaRPr lang="en-US" dirty="0">
              <a:latin typeface="Georgia"/>
              <a:cs typeface="Georgia"/>
            </a:endParaRPr>
          </a:p>
          <a:p>
            <a:pPr>
              <a:lnSpc>
                <a:spcPct val="150000"/>
              </a:lnSpc>
              <a:buFont typeface="Wingdings" charset="2"/>
              <a:buChar char="Ø"/>
            </a:pPr>
            <a:endParaRPr lang="en-US" dirty="0">
              <a:latin typeface="Georgia"/>
              <a:cs typeface="Georgi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69075"/>
            <a:ext cx="457200" cy="365125"/>
          </a:xfrm>
        </p:spPr>
        <p:txBody>
          <a:bodyPr/>
          <a:lstStyle/>
          <a:p>
            <a:pPr>
              <a:defRPr/>
            </a:pPr>
            <a:fld id="{6F6EFE4D-BD33-1A4E-9969-97BDCF5EE8E5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533400" y="1219200"/>
            <a:ext cx="7772400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</a:pPr>
            <a:r>
              <a:rPr lang="en-US" sz="2600" dirty="0">
                <a:solidFill>
                  <a:schemeClr val="accent3">
                    <a:lumMod val="75000"/>
                  </a:schemeClr>
                </a:solidFill>
                <a:latin typeface="+mj-lt"/>
                <a:cs typeface="Georgia"/>
              </a:rPr>
              <a:t>What Businesses Still Need</a:t>
            </a:r>
            <a:r>
              <a:rPr lang="en-US" sz="2600" dirty="0">
                <a:latin typeface="+mn-lt"/>
                <a:cs typeface="Georgia"/>
              </a:rPr>
              <a:t/>
            </a:r>
            <a:br>
              <a:rPr lang="en-US" sz="2600" dirty="0">
                <a:latin typeface="+mn-lt"/>
                <a:cs typeface="Georgia"/>
              </a:rPr>
            </a:br>
            <a:r>
              <a:rPr lang="en-US" sz="2600" dirty="0">
                <a:latin typeface="+mn-lt"/>
                <a:cs typeface="Georgia"/>
              </a:rPr>
              <a:t>Employers need a highly trained workforce to be competitive. They want to be closer to their workers, their suppliers and their customers. Their workforce needs more affordable housing throughout the region.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+mn-lt"/>
              </a:rPr>
              <a:t>29% of employers are WMDBE</a:t>
            </a:r>
            <a:endParaRPr lang="en-US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69075"/>
            <a:ext cx="457200" cy="365125"/>
          </a:xfrm>
        </p:spPr>
        <p:txBody>
          <a:bodyPr/>
          <a:lstStyle/>
          <a:p>
            <a:pPr>
              <a:defRPr/>
            </a:pPr>
            <a:fld id="{6F6EFE4D-BD33-1A4E-9969-97BDCF5EE8E5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xmlns="" val="3956348724"/>
              </p:ext>
            </p:extLst>
          </p:nvPr>
        </p:nvGraphicFramePr>
        <p:xfrm>
          <a:off x="152400" y="1981201"/>
          <a:ext cx="6781800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76200" y="1320223"/>
            <a:ext cx="53340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  <a:cs typeface="Franklin Gothic Heavy"/>
              </a:rPr>
              <a:t>“Do you consider your company to be a minority or women-owned business?”</a:t>
            </a:r>
            <a:endParaRPr lang="en-US" sz="1600" b="1" dirty="0">
              <a:latin typeface="+mn-lt"/>
              <a:cs typeface="Franklin Gothic Heavy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400800" y="1320223"/>
            <a:ext cx="25146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accent3">
                    <a:lumMod val="75000"/>
                  </a:schemeClr>
                </a:solidFill>
                <a:latin typeface="+mj-lt"/>
                <a:cs typeface="Georgia"/>
              </a:rPr>
              <a:t>Findings</a:t>
            </a:r>
          </a:p>
          <a:p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Georgia"/>
              </a:rPr>
              <a:t>Women and minority owned businesses were strongly optimistic about their own business prospects!</a:t>
            </a:r>
          </a:p>
          <a:p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  <a:latin typeface="+mn-lt"/>
              <a:cs typeface="Georgia"/>
            </a:endParaRPr>
          </a:p>
          <a:p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Georgia"/>
              </a:rPr>
              <a:t>The are 50% less likely to downsize staff in 2012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cs typeface="Georgia"/>
            </a:endParaRPr>
          </a:p>
          <a:p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Georgia"/>
              </a:rPr>
              <a:t>They are committed to a healthy workforce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cs typeface="Georgia"/>
            </a:endParaRPr>
          </a:p>
          <a:p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Georgia"/>
              </a:rPr>
              <a:t>They are less likely to hire despite strong sales and R&amp;D data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cs typeface="Georgia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6400800" y="1676400"/>
            <a:ext cx="2286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132931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+mn-lt"/>
              </a:rPr>
              <a:t>King County: Leading the Way</a:t>
            </a:r>
            <a:endParaRPr lang="en-US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69075"/>
            <a:ext cx="457200" cy="365125"/>
          </a:xfrm>
        </p:spPr>
        <p:txBody>
          <a:bodyPr/>
          <a:lstStyle/>
          <a:p>
            <a:fld id="{6F6EFE4D-BD33-1A4E-9969-97BDCF5EE8E5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xmlns="" val="3802465805"/>
              </p:ext>
            </p:extLst>
          </p:nvPr>
        </p:nvGraphicFramePr>
        <p:xfrm>
          <a:off x="270933" y="1371601"/>
          <a:ext cx="8915400" cy="556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010400" y="4475202"/>
            <a:ext cx="1676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 smtClean="0">
                <a:latin typeface="+mn-lt"/>
                <a:cs typeface="Georgia"/>
              </a:rPr>
              <a:t>King County, 2011</a:t>
            </a:r>
          </a:p>
          <a:p>
            <a:endParaRPr lang="en-US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10400" y="495300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 smtClean="0">
                <a:latin typeface="+mn-lt"/>
                <a:cs typeface="Georgia"/>
              </a:rPr>
              <a:t>All Counties, 2011</a:t>
            </a:r>
          </a:p>
          <a:p>
            <a:endParaRPr lang="en-US" dirty="0"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55000" y="4542848"/>
            <a:ext cx="152400" cy="152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8263467" y="5018616"/>
            <a:ext cx="152400" cy="1524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448421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Sectors in King County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789988" y="6569075"/>
            <a:ext cx="457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F6EFE4D-BD33-1A4E-9969-97BDCF5EE8E5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195234" y="1210735"/>
            <a:ext cx="2197099" cy="4196239"/>
          </a:xfrm>
          <a:prstGeom prst="upArrowCallou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cs typeface="Georgia"/>
              </a:rPr>
              <a:t>Sectors Expecting to </a:t>
            </a:r>
          </a:p>
          <a:p>
            <a:pPr algn="ctr"/>
            <a:r>
              <a:rPr lang="en-US" sz="1600" b="1" dirty="0" smtClean="0">
                <a:cs typeface="Georgia"/>
              </a:rPr>
              <a:t>Add Headcount:</a:t>
            </a:r>
            <a:endParaRPr lang="en-US" sz="1200" b="1" dirty="0" smtClean="0">
              <a:cs typeface="Georgia"/>
            </a:endParaRPr>
          </a:p>
          <a:p>
            <a:endParaRPr lang="en-US" sz="1400" dirty="0">
              <a:cs typeface="Georgia"/>
            </a:endParaRPr>
          </a:p>
          <a:p>
            <a:pPr marL="342900" indent="-342900">
              <a:buAutoNum type="arabicPeriod"/>
            </a:pPr>
            <a:r>
              <a:rPr lang="en-US" sz="1400" dirty="0" smtClean="0">
                <a:cs typeface="Georgia"/>
              </a:rPr>
              <a:t>Energy (67%)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cs typeface="Georgia"/>
              </a:rPr>
              <a:t>Aerospace (60%)</a:t>
            </a:r>
          </a:p>
          <a:p>
            <a:pPr marL="342900" indent="-342900">
              <a:buFontTx/>
              <a:buAutoNum type="arabicPeriod"/>
            </a:pPr>
            <a:r>
              <a:rPr lang="en-US" sz="1400" dirty="0" smtClean="0">
                <a:cs typeface="Georgia"/>
              </a:rPr>
              <a:t>IT </a:t>
            </a:r>
            <a:r>
              <a:rPr lang="en-US" sz="1400" dirty="0">
                <a:cs typeface="Georgia"/>
              </a:rPr>
              <a:t>(55%)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cs typeface="Georgia"/>
              </a:rPr>
              <a:t>Life Sciences (50%)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cs typeface="Georgia"/>
              </a:rPr>
              <a:t>Gaming/Media (50%)</a:t>
            </a:r>
          </a:p>
          <a:p>
            <a:pPr marL="342900" indent="-342900">
              <a:buFontTx/>
              <a:buAutoNum type="arabicPeriod"/>
            </a:pPr>
            <a:r>
              <a:rPr lang="en-US" sz="1400" dirty="0">
                <a:cs typeface="Georgia"/>
              </a:rPr>
              <a:t>Manufacturing (46%)</a:t>
            </a:r>
          </a:p>
          <a:p>
            <a:endParaRPr lang="en-US" sz="1400" dirty="0" smtClean="0">
              <a:latin typeface="Ideal Sans Book" pitchFamily="50" charset="0"/>
              <a:cs typeface="Georgia"/>
            </a:endParaRPr>
          </a:p>
          <a:p>
            <a:pPr marL="342900" indent="-342900">
              <a:buAutoNum type="arabicPeriod"/>
            </a:pPr>
            <a:endParaRPr lang="en-US" sz="1400" dirty="0" smtClean="0">
              <a:latin typeface="Franklin Gothic Heavy" pitchFamily="34" charset="0"/>
              <a:cs typeface="Georgia"/>
            </a:endParaRPr>
          </a:p>
          <a:p>
            <a:endParaRPr lang="en-US" sz="1400" dirty="0" smtClean="0">
              <a:latin typeface="Georgia"/>
              <a:cs typeface="Georgi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29400" y="2801064"/>
            <a:ext cx="2057400" cy="3356848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7343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cs typeface="Georgia"/>
              </a:rPr>
              <a:t>Sectors Expecting Slower Growth:</a:t>
            </a:r>
            <a:r>
              <a:rPr lang="en-US" sz="1600" dirty="0" smtClean="0">
                <a:cs typeface="Georgia"/>
              </a:rPr>
              <a:t/>
            </a:r>
            <a:br>
              <a:rPr lang="en-US" sz="1600" dirty="0" smtClean="0">
                <a:cs typeface="Georgia"/>
              </a:rPr>
            </a:br>
            <a:endParaRPr lang="en-US" sz="1200" dirty="0">
              <a:cs typeface="Georgia"/>
            </a:endParaRPr>
          </a:p>
          <a:p>
            <a:pPr marL="342900" indent="-342900">
              <a:buAutoNum type="arabicPeriod"/>
            </a:pPr>
            <a:r>
              <a:rPr lang="en-US" sz="1400" dirty="0" smtClean="0">
                <a:cs typeface="Georgia"/>
              </a:rPr>
              <a:t>Government (15%)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cs typeface="Georgia"/>
              </a:rPr>
              <a:t>Education (20%)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cs typeface="Georgia"/>
              </a:rPr>
              <a:t>Transportation (31%)</a:t>
            </a:r>
          </a:p>
          <a:p>
            <a:pPr marL="342900" indent="-342900">
              <a:buAutoNum type="arabicPeriod"/>
            </a:pPr>
            <a:endParaRPr lang="en-US" sz="1400" dirty="0" smtClean="0">
              <a:latin typeface="Ideal Sans Book" pitchFamily="50" charset="0"/>
              <a:cs typeface="Georgia"/>
            </a:endParaRPr>
          </a:p>
          <a:p>
            <a:pPr marL="342900" indent="-342900"/>
            <a:endParaRPr lang="en-US" sz="1400" dirty="0" smtClean="0">
              <a:latin typeface="Ideal Sans Book" pitchFamily="50" charset="0"/>
              <a:cs typeface="Georgia"/>
            </a:endParaRPr>
          </a:p>
          <a:p>
            <a:pPr marL="342900" indent="-342900"/>
            <a:endParaRPr lang="en-US" sz="1400" dirty="0" smtClean="0">
              <a:latin typeface="Ideal Sans Book" pitchFamily="50" charset="0"/>
              <a:cs typeface="Georgia"/>
            </a:endParaRPr>
          </a:p>
          <a:p>
            <a:endParaRPr lang="en-US" sz="1400" dirty="0" smtClean="0">
              <a:latin typeface="Georgia"/>
              <a:cs typeface="Georgi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" y="2514600"/>
            <a:ext cx="28194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accent3">
                    <a:lumMod val="75000"/>
                  </a:schemeClr>
                </a:solidFill>
                <a:latin typeface="+mj-lt"/>
                <a:cs typeface="Georgia"/>
              </a:rPr>
              <a:t>Findings</a:t>
            </a:r>
          </a:p>
          <a:p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Georgia"/>
              </a:rPr>
              <a:t>34% of all employers in the region plan to hire in 2012</a:t>
            </a:r>
          </a:p>
          <a:p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  <a:latin typeface="+mn-lt"/>
              <a:cs typeface="Georgia"/>
            </a:endParaRPr>
          </a:p>
          <a:p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Georgia"/>
              </a:rPr>
              <a:t>12% of all employers plan to downsize staff in 2012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cs typeface="Georgia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81000" y="2895600"/>
            <a:ext cx="2286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+mn-lt"/>
              </a:rPr>
              <a:t>Jobs and Training</a:t>
            </a:r>
            <a:endParaRPr lang="en-US" dirty="0">
              <a:latin typeface="+mn-lt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52982006"/>
              </p:ext>
            </p:extLst>
          </p:nvPr>
        </p:nvGraphicFramePr>
        <p:xfrm>
          <a:off x="457200" y="1371600"/>
          <a:ext cx="58674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69075"/>
            <a:ext cx="457200" cy="365125"/>
          </a:xfrm>
        </p:spPr>
        <p:txBody>
          <a:bodyPr/>
          <a:lstStyle/>
          <a:p>
            <a:pPr>
              <a:defRPr/>
            </a:pPr>
            <a:fld id="{6F6EFE4D-BD33-1A4E-9969-97BDCF5EE8E5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553200" y="2819400"/>
            <a:ext cx="25908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latin typeface="+mn-lt"/>
                <a:cs typeface="Georgia"/>
              </a:rPr>
              <a:t>New This Year:</a:t>
            </a:r>
          </a:p>
          <a:p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Georgia"/>
              </a:rPr>
              <a:t>Eight job sectors said they have an increasing need for workers with two-year degrees, continuing education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cs typeface="Georgia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6629400" y="3200400"/>
            <a:ext cx="2286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019800" y="6527800"/>
            <a:ext cx="152400" cy="152400"/>
          </a:xfrm>
          <a:prstGeom prst="rect">
            <a:avLst/>
          </a:prstGeom>
          <a:solidFill>
            <a:srgbClr val="C40000"/>
          </a:solidFill>
          <a:ln>
            <a:solidFill>
              <a:srgbClr val="C4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019800" y="6306145"/>
            <a:ext cx="152400" cy="152400"/>
          </a:xfrm>
          <a:prstGeom prst="rect">
            <a:avLst/>
          </a:prstGeom>
          <a:solidFill>
            <a:srgbClr val="00878E"/>
          </a:solidFill>
          <a:ln>
            <a:solidFill>
              <a:srgbClr val="00878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6206067" y="6255345"/>
            <a:ext cx="2438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 smtClean="0">
                <a:latin typeface="+mn-lt"/>
                <a:cs typeface="Ideal Sans Book"/>
              </a:rPr>
              <a:t>All employers</a:t>
            </a:r>
          </a:p>
          <a:p>
            <a:r>
              <a:rPr lang="en-US" sz="1100" i="1" dirty="0" smtClean="0">
                <a:latin typeface="+mn-lt"/>
                <a:cs typeface="Ideal Sans Book"/>
              </a:rPr>
              <a:t>King County employers</a:t>
            </a:r>
            <a:endParaRPr lang="en-US" sz="1100" i="1" dirty="0">
              <a:latin typeface="+mn-lt"/>
              <a:cs typeface="Ideal Sans Book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Our Transportation Infrastructure</a:t>
            </a:r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69075"/>
            <a:ext cx="457200" cy="365125"/>
          </a:xfrm>
        </p:spPr>
        <p:txBody>
          <a:bodyPr/>
          <a:lstStyle/>
          <a:p>
            <a:pPr>
              <a:defRPr/>
            </a:pPr>
            <a:fld id="{6F6EFE4D-BD33-1A4E-9969-97BDCF5EE8E5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229600" cy="53340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</a:pPr>
            <a:r>
              <a:rPr lang="en-US" sz="2600" dirty="0" smtClean="0">
                <a:solidFill>
                  <a:schemeClr val="accent3">
                    <a:lumMod val="75000"/>
                  </a:schemeClr>
                </a:solidFill>
                <a:latin typeface="+mj-lt"/>
                <a:cs typeface="Georgia"/>
              </a:rPr>
              <a:t>Why it still matters…</a:t>
            </a:r>
            <a:r>
              <a:rPr lang="en-US" sz="2600" dirty="0">
                <a:latin typeface="+mj-lt"/>
                <a:cs typeface="Georgia"/>
              </a:rPr>
              <a:t/>
            </a:r>
            <a:br>
              <a:rPr lang="en-US" sz="2600" dirty="0">
                <a:latin typeface="+mj-lt"/>
                <a:cs typeface="Georgia"/>
              </a:rPr>
            </a:br>
            <a:r>
              <a:rPr lang="en-US" sz="2000" dirty="0" smtClean="0">
                <a:latin typeface="+mn-lt"/>
                <a:cs typeface="Georgia"/>
              </a:rPr>
              <a:t>Employers that named “Transportation Infrastructure” as a top benefit to this region represent </a:t>
            </a:r>
            <a:r>
              <a:rPr lang="en-US" sz="2000" u="sng" dirty="0" smtClean="0">
                <a:latin typeface="+mn-lt"/>
                <a:cs typeface="Georgia"/>
              </a:rPr>
              <a:t>struggling</a:t>
            </a:r>
            <a:r>
              <a:rPr lang="en-US" sz="2000" dirty="0" smtClean="0">
                <a:latin typeface="+mn-lt"/>
                <a:cs typeface="Georgia"/>
              </a:rPr>
              <a:t> job sectors (construction, transportation, retail) and </a:t>
            </a:r>
            <a:r>
              <a:rPr lang="en-US" sz="2000" u="sng" dirty="0" smtClean="0">
                <a:latin typeface="+mn-lt"/>
                <a:cs typeface="Georgia"/>
              </a:rPr>
              <a:t>small</a:t>
            </a:r>
            <a:r>
              <a:rPr lang="en-US" sz="2000" dirty="0" smtClean="0">
                <a:latin typeface="+mn-lt"/>
                <a:cs typeface="Georgia"/>
              </a:rPr>
              <a:t> businesses. </a:t>
            </a:r>
          </a:p>
          <a:p>
            <a:pPr marL="0" indent="0">
              <a:lnSpc>
                <a:spcPct val="150000"/>
              </a:lnSpc>
            </a:pPr>
            <a:endParaRPr lang="en-US" sz="2000" dirty="0" smtClean="0">
              <a:latin typeface="+mn-lt"/>
              <a:cs typeface="Georgia"/>
            </a:endParaRPr>
          </a:p>
          <a:p>
            <a:pPr marL="0" indent="0">
              <a:lnSpc>
                <a:spcPct val="150000"/>
              </a:lnSpc>
            </a:pPr>
            <a:r>
              <a:rPr lang="en-US" sz="2000" dirty="0" smtClean="0">
                <a:latin typeface="+mn-lt"/>
                <a:cs typeface="Georgia"/>
              </a:rPr>
              <a:t>These sectors are likely to continue losing jobs next year.</a:t>
            </a:r>
            <a:endParaRPr lang="en-US" sz="2000" dirty="0">
              <a:latin typeface="+mn-lt"/>
              <a:cs typeface="Georgia"/>
            </a:endParaRPr>
          </a:p>
          <a:p>
            <a:pPr marL="0" indent="0">
              <a:lnSpc>
                <a:spcPct val="150000"/>
              </a:lnSpc>
            </a:pPr>
            <a:r>
              <a:rPr lang="en-US" sz="2000" dirty="0" smtClean="0">
                <a:latin typeface="+mn-lt"/>
                <a:cs typeface="Georgia"/>
              </a:rPr>
              <a:t>Continuing to invest in our key transportation systems and local streets helps them focus on their customer relationships and growth strategies.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What to Watch For</a:t>
            </a:r>
            <a:endParaRPr lang="en-US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7772400" cy="5334000"/>
          </a:xfrm>
        </p:spPr>
        <p:txBody>
          <a:bodyPr>
            <a:normAutofit fontScale="62500" lnSpcReduction="20000"/>
          </a:bodyPr>
          <a:lstStyle/>
          <a:p>
            <a:pPr marL="457200" indent="-457200">
              <a:lnSpc>
                <a:spcPts val="3200"/>
              </a:lnSpc>
              <a:buFont typeface="+mj-lt"/>
              <a:buAutoNum type="arabicPeriod"/>
            </a:pPr>
            <a:r>
              <a:rPr lang="en-US" sz="2400" dirty="0" smtClean="0">
                <a:latin typeface="+mn-lt"/>
                <a:cs typeface="Georgia"/>
              </a:rPr>
              <a:t>In many sectors, there is an </a:t>
            </a:r>
            <a:r>
              <a:rPr lang="en-US" sz="2400" b="1" dirty="0" smtClean="0">
                <a:latin typeface="+mn-lt"/>
                <a:cs typeface="Georgia"/>
              </a:rPr>
              <a:t>unwillingness to to hire more workers because of an overall perception</a:t>
            </a:r>
            <a:r>
              <a:rPr lang="en-US" sz="2400" dirty="0" smtClean="0">
                <a:latin typeface="+mn-lt"/>
                <a:cs typeface="Georgia"/>
              </a:rPr>
              <a:t> of the regional business climate. What can King County do to proactively encourage hiring and improve perceptions of the business climate? </a:t>
            </a:r>
            <a:br>
              <a:rPr lang="en-US" sz="2400" dirty="0" smtClean="0">
                <a:latin typeface="+mn-lt"/>
                <a:cs typeface="Georgia"/>
              </a:rPr>
            </a:br>
            <a:endParaRPr lang="en-US" sz="2400" dirty="0" smtClean="0">
              <a:latin typeface="+mn-lt"/>
              <a:cs typeface="Georgia"/>
            </a:endParaRPr>
          </a:p>
          <a:p>
            <a:pPr marL="457200" indent="-457200">
              <a:lnSpc>
                <a:spcPts val="3200"/>
              </a:lnSpc>
              <a:buFont typeface="+mj-lt"/>
              <a:buAutoNum type="arabicPeriod"/>
            </a:pPr>
            <a:r>
              <a:rPr lang="en-US" sz="2400" dirty="0" smtClean="0">
                <a:latin typeface="+mn-lt"/>
                <a:cs typeface="Georgia"/>
              </a:rPr>
              <a:t>Many growing sectors in King County have a strong need for employees with </a:t>
            </a:r>
            <a:r>
              <a:rPr lang="en-US" sz="2400" b="1" dirty="0" smtClean="0">
                <a:latin typeface="+mn-lt"/>
                <a:cs typeface="Georgia"/>
              </a:rPr>
              <a:t>skills and training from our community colleges and vocational schools</a:t>
            </a:r>
            <a:r>
              <a:rPr lang="en-US" sz="2400" dirty="0" smtClean="0">
                <a:latin typeface="+mn-lt"/>
                <a:cs typeface="Georgia"/>
              </a:rPr>
              <a:t>. How can we participate in effective partnerships between local employers and our schools? </a:t>
            </a:r>
            <a:br>
              <a:rPr lang="en-US" sz="2400" dirty="0" smtClean="0">
                <a:latin typeface="+mn-lt"/>
                <a:cs typeface="Georgia"/>
              </a:rPr>
            </a:br>
            <a:endParaRPr lang="en-US" sz="2400" dirty="0" smtClean="0">
              <a:latin typeface="+mn-lt"/>
              <a:cs typeface="Georgia"/>
            </a:endParaRPr>
          </a:p>
          <a:p>
            <a:pPr marL="457200" indent="-457200">
              <a:lnSpc>
                <a:spcPts val="3200"/>
              </a:lnSpc>
              <a:buFont typeface="+mj-lt"/>
              <a:buAutoNum type="arabicPeriod"/>
            </a:pPr>
            <a:r>
              <a:rPr lang="en-US" sz="2400" dirty="0" smtClean="0">
                <a:latin typeface="+mn-lt"/>
                <a:cs typeface="Georgia"/>
              </a:rPr>
              <a:t>Strong </a:t>
            </a:r>
            <a:r>
              <a:rPr lang="en-US" sz="2400" b="1" dirty="0" smtClean="0">
                <a:latin typeface="+mn-lt"/>
                <a:cs typeface="Georgia"/>
              </a:rPr>
              <a:t>local chambers and the networking they provide </a:t>
            </a:r>
            <a:r>
              <a:rPr lang="en-US" sz="2400" dirty="0" smtClean="0">
                <a:latin typeface="+mn-lt"/>
                <a:cs typeface="Georgia"/>
              </a:rPr>
              <a:t>may be able to play an increasingly important role in this changing, global economy. How can we support leaders – especially women and minorities – who want more professional development and networking opportunities?</a:t>
            </a:r>
            <a:endParaRPr lang="en-US" sz="2400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69075"/>
            <a:ext cx="457200" cy="365125"/>
          </a:xfrm>
        </p:spPr>
        <p:txBody>
          <a:bodyPr/>
          <a:lstStyle/>
          <a:p>
            <a:pPr>
              <a:defRPr/>
            </a:pPr>
            <a:fld id="{6F6EFE4D-BD33-1A4E-9969-97BDCF5EE8E5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20032</TotalTime>
  <Words>435</Words>
  <Application>Microsoft Office PowerPoint</Application>
  <PresentationFormat>On-screen Show (4:3)</PresentationFormat>
  <Paragraphs>108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Custom Design</vt:lpstr>
      <vt:lpstr>JOB SECTOR SURVEY:  THE 2011 RESULTS</vt:lpstr>
      <vt:lpstr>King County Industry Sectors (N=1215)</vt:lpstr>
      <vt:lpstr>Key Findings in King County </vt:lpstr>
      <vt:lpstr>Key Findings in King County </vt:lpstr>
      <vt:lpstr>29% of employers are WMDBE</vt:lpstr>
      <vt:lpstr>King County: Leading the Way</vt:lpstr>
      <vt:lpstr>Growth Sectors in King County</vt:lpstr>
      <vt:lpstr>Jobs and Training</vt:lpstr>
      <vt:lpstr>Our Transportation Infrastructure</vt:lpstr>
      <vt:lpstr>What to Watch For</vt:lpstr>
    </vt:vector>
  </TitlesOfParts>
  <Company>peters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Port of Everett Community Survey</dc:title>
  <dc:creator>Alison and Kevin Peters</dc:creator>
  <cp:lastModifiedBy>Calderon, A.</cp:lastModifiedBy>
  <cp:revision>1613</cp:revision>
  <cp:lastPrinted>2010-09-15T18:46:11Z</cp:lastPrinted>
  <dcterms:created xsi:type="dcterms:W3CDTF">2010-11-07T14:44:22Z</dcterms:created>
  <dcterms:modified xsi:type="dcterms:W3CDTF">2012-03-15T22:04:54Z</dcterms:modified>
</cp:coreProperties>
</file>