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16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7" r:id="rId14"/>
    <p:sldId id="265" r:id="rId15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5825F52-20C1-9E18-EE2C-5DFF45779B48}" name="Rubardt, Aaron" initials="AR" userId="S::Aaron.Rubardt@kingcounty.gov::59552d0c-6479-4dce-b29e-14b3dbde64db" providerId="AD"/>
  <p188:author id="{9F455981-197B-0FE9-9951-0243F28C0519}" name="Stutman, T.J." initials="TS" userId="S::T.J.Stutman@kingcounty.gov::3e2d344e-4e8d-4b07-8f23-db9d489782d3" providerId="AD"/>
  <p188:author id="{F9287782-4100-E170-4768-EFB4BC1C9A8B}" name="Ross, Katie-PSB" initials="KR" userId="S::Katie-PSB.Ross@kingcounty.gov::3cebfe6b-c072-4555-a666-0bc72bc007fe" providerId="AD"/>
  <p188:author id="{53ED5FBC-741D-2902-49FF-B9EEA8B7BD65}" name="Rubardt, Aaron" initials="RA" userId="S::aaron.rubardt@kingcounty.gov::59552d0c-6479-4dce-b29e-14b3dbde64d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7139A8-B852-48C4-BB84-BECE30107F86}" v="1" dt="2026-04-08T15:12:28.7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8/10/relationships/authors" Target="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3C5DCC-F4BA-4DAE-BC98-E604E965EBDF}" type="doc">
      <dgm:prSet loTypeId="urn:microsoft.com/office/officeart/2005/8/layout/chevron1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E802CA8-233F-4A52-9229-63713AE15260}">
      <dgm:prSet phldrT="[Text]"/>
      <dgm:spPr/>
      <dgm:t>
        <a:bodyPr/>
        <a:lstStyle/>
        <a:p>
          <a:r>
            <a:rPr lang="en-US"/>
            <a:t>Jurisdiction establishes a defined geographic area</a:t>
          </a:r>
        </a:p>
      </dgm:t>
    </dgm:pt>
    <dgm:pt modelId="{27A0E172-740E-4B09-A53E-FA5B0A13BF2F}" type="parTrans" cxnId="{034346A9-E305-4577-A91E-343AB4152D8A}">
      <dgm:prSet/>
      <dgm:spPr/>
      <dgm:t>
        <a:bodyPr/>
        <a:lstStyle/>
        <a:p>
          <a:endParaRPr lang="en-US"/>
        </a:p>
      </dgm:t>
    </dgm:pt>
    <dgm:pt modelId="{8FC13A97-25E1-4D33-829B-913BB7377905}" type="sibTrans" cxnId="{034346A9-E305-4577-A91E-343AB4152D8A}">
      <dgm:prSet/>
      <dgm:spPr/>
      <dgm:t>
        <a:bodyPr/>
        <a:lstStyle/>
        <a:p>
          <a:endParaRPr lang="en-US"/>
        </a:p>
      </dgm:t>
    </dgm:pt>
    <dgm:pt modelId="{01B656C3-8097-409F-A69C-C5AF519EC2EE}">
      <dgm:prSet phldrT="[Text]"/>
      <dgm:spPr/>
      <dgm:t>
        <a:bodyPr/>
        <a:lstStyle/>
        <a:p>
          <a:r>
            <a:rPr lang="en-US"/>
            <a:t>Makes public improvements within the area</a:t>
          </a:r>
        </a:p>
      </dgm:t>
    </dgm:pt>
    <dgm:pt modelId="{D87F3635-E7A5-4727-92B8-D81632EDBB05}" type="parTrans" cxnId="{5775CB75-8014-4DBA-B48A-401A28967522}">
      <dgm:prSet/>
      <dgm:spPr/>
      <dgm:t>
        <a:bodyPr/>
        <a:lstStyle/>
        <a:p>
          <a:endParaRPr lang="en-US"/>
        </a:p>
      </dgm:t>
    </dgm:pt>
    <dgm:pt modelId="{1E46AA54-9280-42E6-9FEB-7CADEFFC245E}" type="sibTrans" cxnId="{5775CB75-8014-4DBA-B48A-401A28967522}">
      <dgm:prSet/>
      <dgm:spPr/>
      <dgm:t>
        <a:bodyPr/>
        <a:lstStyle/>
        <a:p>
          <a:endParaRPr lang="en-US"/>
        </a:p>
      </dgm:t>
    </dgm:pt>
    <dgm:pt modelId="{981A0E9B-5382-40C7-99B2-B1432ECBF1B3}">
      <dgm:prSet phldrT="[Text]"/>
      <dgm:spPr/>
      <dgm:t>
        <a:bodyPr/>
        <a:lstStyle/>
        <a:p>
          <a:r>
            <a:rPr lang="en-US"/>
            <a:t>Recovers incremental property tax revenues within the area to pay for improvements</a:t>
          </a:r>
        </a:p>
      </dgm:t>
    </dgm:pt>
    <dgm:pt modelId="{B2FEED05-D068-4DA4-8F11-681C81F38899}" type="parTrans" cxnId="{87A34C0D-432F-4BCC-B44B-2C0C69F4E3BD}">
      <dgm:prSet/>
      <dgm:spPr/>
      <dgm:t>
        <a:bodyPr/>
        <a:lstStyle/>
        <a:p>
          <a:endParaRPr lang="en-US"/>
        </a:p>
      </dgm:t>
    </dgm:pt>
    <dgm:pt modelId="{C2405C8C-0D23-4D0C-B2BC-619203C48A62}" type="sibTrans" cxnId="{87A34C0D-432F-4BCC-B44B-2C0C69F4E3BD}">
      <dgm:prSet/>
      <dgm:spPr/>
      <dgm:t>
        <a:bodyPr/>
        <a:lstStyle/>
        <a:p>
          <a:endParaRPr lang="en-US"/>
        </a:p>
      </dgm:t>
    </dgm:pt>
    <dgm:pt modelId="{A8A6E358-C270-4A11-954F-85945343A09B}" type="pres">
      <dgm:prSet presAssocID="{8B3C5DCC-F4BA-4DAE-BC98-E604E965EBDF}" presName="Name0" presStyleCnt="0">
        <dgm:presLayoutVars>
          <dgm:dir/>
          <dgm:animLvl val="lvl"/>
          <dgm:resizeHandles val="exact"/>
        </dgm:presLayoutVars>
      </dgm:prSet>
      <dgm:spPr/>
    </dgm:pt>
    <dgm:pt modelId="{06F0447B-0A89-4B0F-B3EE-F60A8A883027}" type="pres">
      <dgm:prSet presAssocID="{9E802CA8-233F-4A52-9229-63713AE15260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1DB78A21-0ACF-4729-B1CE-CA9ADD03245A}" type="pres">
      <dgm:prSet presAssocID="{8FC13A97-25E1-4D33-829B-913BB7377905}" presName="parTxOnlySpace" presStyleCnt="0"/>
      <dgm:spPr/>
    </dgm:pt>
    <dgm:pt modelId="{7DCD4028-0868-42DF-9008-2454BB454B6F}" type="pres">
      <dgm:prSet presAssocID="{01B656C3-8097-409F-A69C-C5AF519EC2EE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C4565F32-BC34-4D76-A2D0-C85E86F32752}" type="pres">
      <dgm:prSet presAssocID="{1E46AA54-9280-42E6-9FEB-7CADEFFC245E}" presName="parTxOnlySpace" presStyleCnt="0"/>
      <dgm:spPr/>
    </dgm:pt>
    <dgm:pt modelId="{C8DEBF28-30E8-49C5-A724-2F50D0EF1CA1}" type="pres">
      <dgm:prSet presAssocID="{981A0E9B-5382-40C7-99B2-B1432ECBF1B3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87A34C0D-432F-4BCC-B44B-2C0C69F4E3BD}" srcId="{8B3C5DCC-F4BA-4DAE-BC98-E604E965EBDF}" destId="{981A0E9B-5382-40C7-99B2-B1432ECBF1B3}" srcOrd="2" destOrd="0" parTransId="{B2FEED05-D068-4DA4-8F11-681C81F38899}" sibTransId="{C2405C8C-0D23-4D0C-B2BC-619203C48A62}"/>
    <dgm:cxn modelId="{C50D990F-72EB-455E-96AF-022EFC56B241}" type="presOf" srcId="{01B656C3-8097-409F-A69C-C5AF519EC2EE}" destId="{7DCD4028-0868-42DF-9008-2454BB454B6F}" srcOrd="0" destOrd="0" presId="urn:microsoft.com/office/officeart/2005/8/layout/chevron1"/>
    <dgm:cxn modelId="{6245211E-D85A-4B16-A4B9-63003E04AC6E}" type="presOf" srcId="{9E802CA8-233F-4A52-9229-63713AE15260}" destId="{06F0447B-0A89-4B0F-B3EE-F60A8A883027}" srcOrd="0" destOrd="0" presId="urn:microsoft.com/office/officeart/2005/8/layout/chevron1"/>
    <dgm:cxn modelId="{B7170C54-B403-43F3-A746-D03290C2BF66}" type="presOf" srcId="{8B3C5DCC-F4BA-4DAE-BC98-E604E965EBDF}" destId="{A8A6E358-C270-4A11-954F-85945343A09B}" srcOrd="0" destOrd="0" presId="urn:microsoft.com/office/officeart/2005/8/layout/chevron1"/>
    <dgm:cxn modelId="{5775CB75-8014-4DBA-B48A-401A28967522}" srcId="{8B3C5DCC-F4BA-4DAE-BC98-E604E965EBDF}" destId="{01B656C3-8097-409F-A69C-C5AF519EC2EE}" srcOrd="1" destOrd="0" parTransId="{D87F3635-E7A5-4727-92B8-D81632EDBB05}" sibTransId="{1E46AA54-9280-42E6-9FEB-7CADEFFC245E}"/>
    <dgm:cxn modelId="{CFEF7A58-2E35-43C4-BCBA-EEF7021898A4}" type="presOf" srcId="{981A0E9B-5382-40C7-99B2-B1432ECBF1B3}" destId="{C8DEBF28-30E8-49C5-A724-2F50D0EF1CA1}" srcOrd="0" destOrd="0" presId="urn:microsoft.com/office/officeart/2005/8/layout/chevron1"/>
    <dgm:cxn modelId="{034346A9-E305-4577-A91E-343AB4152D8A}" srcId="{8B3C5DCC-F4BA-4DAE-BC98-E604E965EBDF}" destId="{9E802CA8-233F-4A52-9229-63713AE15260}" srcOrd="0" destOrd="0" parTransId="{27A0E172-740E-4B09-A53E-FA5B0A13BF2F}" sibTransId="{8FC13A97-25E1-4D33-829B-913BB7377905}"/>
    <dgm:cxn modelId="{E366FB59-1DCE-4DF2-BD67-5FE949B991CA}" type="presParOf" srcId="{A8A6E358-C270-4A11-954F-85945343A09B}" destId="{06F0447B-0A89-4B0F-B3EE-F60A8A883027}" srcOrd="0" destOrd="0" presId="urn:microsoft.com/office/officeart/2005/8/layout/chevron1"/>
    <dgm:cxn modelId="{D583D662-7732-463F-9DA1-6CBE6C61EACD}" type="presParOf" srcId="{A8A6E358-C270-4A11-954F-85945343A09B}" destId="{1DB78A21-0ACF-4729-B1CE-CA9ADD03245A}" srcOrd="1" destOrd="0" presId="urn:microsoft.com/office/officeart/2005/8/layout/chevron1"/>
    <dgm:cxn modelId="{BE6ED06A-475B-4F98-AB15-947662B21061}" type="presParOf" srcId="{A8A6E358-C270-4A11-954F-85945343A09B}" destId="{7DCD4028-0868-42DF-9008-2454BB454B6F}" srcOrd="2" destOrd="0" presId="urn:microsoft.com/office/officeart/2005/8/layout/chevron1"/>
    <dgm:cxn modelId="{8D22B4F3-CC7F-4A3F-9689-ABC433673E02}" type="presParOf" srcId="{A8A6E358-C270-4A11-954F-85945343A09B}" destId="{C4565F32-BC34-4D76-A2D0-C85E86F32752}" srcOrd="3" destOrd="0" presId="urn:microsoft.com/office/officeart/2005/8/layout/chevron1"/>
    <dgm:cxn modelId="{4CB86E22-6CE6-47EC-A8AE-6CD44495705C}" type="presParOf" srcId="{A8A6E358-C270-4A11-954F-85945343A09B}" destId="{C8DEBF28-30E8-49C5-A724-2F50D0EF1CA1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F0447B-0A89-4B0F-B3EE-F60A8A883027}">
      <dsp:nvSpPr>
        <dsp:cNvPr id="0" name=""/>
        <dsp:cNvSpPr/>
      </dsp:nvSpPr>
      <dsp:spPr>
        <a:xfrm>
          <a:off x="3172" y="996269"/>
          <a:ext cx="3864997" cy="1545998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010" tIns="25337" rIns="25337" bIns="25337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Jurisdiction establishes a defined geographic area</a:t>
          </a:r>
        </a:p>
      </dsp:txBody>
      <dsp:txXfrm>
        <a:off x="776171" y="996269"/>
        <a:ext cx="2318999" cy="1545998"/>
      </dsp:txXfrm>
    </dsp:sp>
    <dsp:sp modelId="{7DCD4028-0868-42DF-9008-2454BB454B6F}">
      <dsp:nvSpPr>
        <dsp:cNvPr id="0" name=""/>
        <dsp:cNvSpPr/>
      </dsp:nvSpPr>
      <dsp:spPr>
        <a:xfrm>
          <a:off x="3481669" y="996269"/>
          <a:ext cx="3864997" cy="1545998"/>
        </a:xfrm>
        <a:prstGeom prst="chevron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010" tIns="25337" rIns="25337" bIns="25337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Makes public improvements within the area</a:t>
          </a:r>
        </a:p>
      </dsp:txBody>
      <dsp:txXfrm>
        <a:off x="4254668" y="996269"/>
        <a:ext cx="2318999" cy="1545998"/>
      </dsp:txXfrm>
    </dsp:sp>
    <dsp:sp modelId="{C8DEBF28-30E8-49C5-A724-2F50D0EF1CA1}">
      <dsp:nvSpPr>
        <dsp:cNvPr id="0" name=""/>
        <dsp:cNvSpPr/>
      </dsp:nvSpPr>
      <dsp:spPr>
        <a:xfrm>
          <a:off x="6960167" y="996269"/>
          <a:ext cx="3864997" cy="1545998"/>
        </a:xfrm>
        <a:prstGeom prst="chevron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010" tIns="25337" rIns="25337" bIns="25337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Recovers incremental property tax revenues within the area to pay for improvements</a:t>
          </a:r>
        </a:p>
      </dsp:txBody>
      <dsp:txXfrm>
        <a:off x="7733166" y="996269"/>
        <a:ext cx="2318999" cy="15459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348B5732-165F-4B99-95B0-11B392BCB3B7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F8FD6AD-2B7A-405B-845D-C1B19DB27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26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FD6AD-2B7A-405B-845D-C1B19DB2723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9540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FD6AD-2B7A-405B-845D-C1B19DB2723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3708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FD6AD-2B7A-405B-845D-C1B19DB2723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380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FD6AD-2B7A-405B-845D-C1B19DB2723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86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Aaron speaking notes: “There are two components here: the City of Bellevue’s Grand Connection construction/urban-development project, AND the TIF that they are proposing to help pay for the public improvements.”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FD6AD-2B7A-405B-845D-C1B19DB2723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6183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FD6AD-2B7A-405B-845D-C1B19DB2723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1205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FD6AD-2B7A-405B-845D-C1B19DB2723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9106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FD6AD-2B7A-405B-845D-C1B19DB2723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991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FD6AD-2B7A-405B-845D-C1B19DB2723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9735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latin typeface="Calibri"/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FD6AD-2B7A-405B-845D-C1B19DB2723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6960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FD6AD-2B7A-405B-845D-C1B19DB2723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159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9FB3091-24A4-48C2-B4B2-03F44A894061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F7F2564-667C-4C63-95D9-404271B2ED3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6498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091-24A4-48C2-B4B2-03F44A894061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F2564-667C-4C63-95D9-404271B2E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502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091-24A4-48C2-B4B2-03F44A894061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F2564-667C-4C63-95D9-404271B2ED3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5301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091-24A4-48C2-B4B2-03F44A894061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F2564-667C-4C63-95D9-404271B2E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801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091-24A4-48C2-B4B2-03F44A894061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F2564-667C-4C63-95D9-404271B2E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027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091-24A4-48C2-B4B2-03F44A894061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F2564-667C-4C63-95D9-404271B2E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665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091-24A4-48C2-B4B2-03F44A894061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F2564-667C-4C63-95D9-404271B2E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082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091-24A4-48C2-B4B2-03F44A894061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F2564-667C-4C63-95D9-404271B2E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082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091-24A4-48C2-B4B2-03F44A894061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F2564-667C-4C63-95D9-404271B2E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303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091-24A4-48C2-B4B2-03F44A894061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F2564-667C-4C63-95D9-404271B2E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453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B3091-24A4-48C2-B4B2-03F44A894061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F2564-667C-4C63-95D9-404271B2E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468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E9FB3091-24A4-48C2-B4B2-03F44A894061}" type="datetimeFigureOut">
              <a:rPr lang="en-US" smtClean="0"/>
              <a:t>4/8/2026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F7F2564-667C-4C63-95D9-404271B2E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764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5">
            <a:extLst>
              <a:ext uri="{FF2B5EF4-FFF2-40B4-BE49-F238E27FC236}">
                <a16:creationId xmlns:a16="http://schemas.microsoft.com/office/drawing/2014/main" id="{7C684499-6F30-4C6A-8094-E2E3E91B30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AECED4-26C2-4E8F-A340-2402369DC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00" y="246888"/>
            <a:ext cx="11724640" cy="637793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CC690D-3686-9EF8-8208-1DBA6DD480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5467" y="863364"/>
            <a:ext cx="6657476" cy="5126124"/>
          </a:xfrm>
        </p:spPr>
        <p:txBody>
          <a:bodyPr anchor="ctr">
            <a:normAutofit/>
          </a:bodyPr>
          <a:lstStyle/>
          <a:p>
            <a:pPr algn="r"/>
            <a:r>
              <a:rPr lang="en-US" sz="6600">
                <a:solidFill>
                  <a:schemeClr val="tx1"/>
                </a:solidFill>
              </a:rPr>
              <a:t>Bellevue Tax Increment Financing Proposal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2752B8-5427-7749-B44A-BBE5419511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52941" y="863364"/>
            <a:ext cx="3082986" cy="5120435"/>
          </a:xfrm>
        </p:spPr>
        <p:txBody>
          <a:bodyPr anchor="ctr">
            <a:normAutofit/>
          </a:bodyPr>
          <a:lstStyle/>
          <a:p>
            <a:pPr algn="l"/>
            <a:r>
              <a:rPr lang="en-US" sz="2000">
                <a:solidFill>
                  <a:schemeClr val="tx1"/>
                </a:solidFill>
              </a:rPr>
              <a:t>Aaron Rubardt</a:t>
            </a:r>
          </a:p>
          <a:p>
            <a:pPr algn="l"/>
            <a:r>
              <a:rPr lang="en-US" sz="2000">
                <a:solidFill>
                  <a:schemeClr val="tx1"/>
                </a:solidFill>
              </a:rPr>
              <a:t>Chief Budget Officer</a:t>
            </a:r>
          </a:p>
          <a:p>
            <a:pPr algn="l"/>
            <a:r>
              <a:rPr lang="en-US" sz="2000">
                <a:solidFill>
                  <a:schemeClr val="tx1"/>
                </a:solidFill>
              </a:rPr>
              <a:t>April 2026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9213D27-7A25-46D8-B1BD-E470E49C6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961243" y="2054826"/>
            <a:ext cx="0" cy="27432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23111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8E8DBDA3-652C-4F87-B53B-7F73AC8F4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12191999" cy="6857999"/>
          </a:xfrm>
          <a:prstGeom prst="rect">
            <a:avLst/>
          </a:prstGeom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2187232-3845-418F-A17C-C138F01D98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55058" cy="6858000"/>
          </a:xfrm>
          <a:prstGeom prst="rect">
            <a:avLst/>
          </a:prstGeom>
          <a:solidFill>
            <a:schemeClr val="accent1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B766E3-68B9-85DF-2216-D0C760794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009" y="873457"/>
            <a:ext cx="3273042" cy="522254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800" b="1" cap="all">
                <a:solidFill>
                  <a:srgbClr val="FFFFFF"/>
                </a:solidFill>
              </a:rPr>
              <a:t>Tax Increment Financing (TIF)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5291C1-C166-770A-A5E2-03203ABA79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5081" y="873457"/>
            <a:ext cx="6020790" cy="522254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000">
                <a:solidFill>
                  <a:schemeClr val="tx1"/>
                </a:solidFill>
              </a:rPr>
              <a:t>Public financing tool for local governments to fund infrastructure and redevelopment projects</a:t>
            </a:r>
          </a:p>
          <a:p>
            <a:pPr marL="0" indent="0">
              <a:buNone/>
            </a:pPr>
            <a:r>
              <a:rPr lang="en-US" sz="2000">
                <a:solidFill>
                  <a:schemeClr val="tx1"/>
                </a:solidFill>
              </a:rPr>
              <a:t>Promotes economic development through  private development and new construction</a:t>
            </a:r>
          </a:p>
        </p:txBody>
      </p:sp>
    </p:spTree>
    <p:extLst>
      <p:ext uri="{BB962C8B-B14F-4D97-AF65-F5344CB8AC3E}">
        <p14:creationId xmlns:p14="http://schemas.microsoft.com/office/powerpoint/2010/main" val="34590738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E487A7A-15F8-4EF6-BA1F-30C51E6EC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6EFDBF8-A3DC-4DA8-9F33-E9107E70EE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5332A3D-96DF-4962-8D36-3CA071EED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0909" y="4572001"/>
            <a:ext cx="11719791" cy="2052826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543BD6-7826-ECD8-2E06-4CF45ABC0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4824984"/>
            <a:ext cx="9875520" cy="1356360"/>
          </a:xfrm>
        </p:spPr>
        <p:txBody>
          <a:bodyPr>
            <a:normAutofit/>
          </a:bodyPr>
          <a:lstStyle/>
          <a:p>
            <a:pPr algn="ctr"/>
            <a:r>
              <a:rPr lang="en-US" sz="5400">
                <a:solidFill>
                  <a:srgbClr val="FFFFFF"/>
                </a:solidFill>
              </a:rPr>
              <a:t>How does a TIF work?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F4775487-89CB-D247-6B11-85A0A816550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8266742"/>
              </p:ext>
            </p:extLst>
          </p:nvPr>
        </p:nvGraphicFramePr>
        <p:xfrm>
          <a:off x="709613" y="642938"/>
          <a:ext cx="10828337" cy="35385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55979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08EC3-7A7D-A942-8542-A9F1E832A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does a TIF impact property taxes?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CC92B1-7609-B398-E84A-A63BFF86FC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1" y="2057400"/>
            <a:ext cx="6007100" cy="4038600"/>
          </a:xfrm>
        </p:spPr>
        <p:txBody>
          <a:bodyPr>
            <a:normAutofit/>
          </a:bodyPr>
          <a:lstStyle/>
          <a:p>
            <a:r>
              <a:rPr lang="en-US"/>
              <a:t>A TIF relaxes the 1% property tax cap within a specific geographic area</a:t>
            </a:r>
          </a:p>
          <a:p>
            <a:r>
              <a:rPr lang="en-US"/>
              <a:t>When a TIF is implemented, assessed value is frozen at a base level for taxing districts in the geographic area. </a:t>
            </a:r>
          </a:p>
          <a:p>
            <a:r>
              <a:rPr lang="en-US"/>
              <a:t>Property values within the designated area increase due to the public improvements and private development</a:t>
            </a:r>
          </a:p>
          <a:p>
            <a:r>
              <a:rPr lang="en-US"/>
              <a:t>Any increase in assessed value above the base level is set aside for the TIF until costs for public improvements are recovered (up to 25 years)</a:t>
            </a:r>
          </a:p>
          <a:p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2495561-6716-908B-9429-F5C3BB38B6D3}"/>
              </a:ext>
            </a:extLst>
          </p:cNvPr>
          <p:cNvSpPr/>
          <p:nvPr/>
        </p:nvSpPr>
        <p:spPr>
          <a:xfrm>
            <a:off x="7410450" y="3314700"/>
            <a:ext cx="2100943" cy="223157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Base value</a:t>
            </a: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3334AAD5-96A9-A3DB-F186-A496384157C0}"/>
              </a:ext>
            </a:extLst>
          </p:cNvPr>
          <p:cNvSpPr/>
          <p:nvPr/>
        </p:nvSpPr>
        <p:spPr>
          <a:xfrm>
            <a:off x="9779000" y="3314699"/>
            <a:ext cx="203200" cy="2231571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46D8C2-4BDE-833E-6330-69263B294377}"/>
              </a:ext>
            </a:extLst>
          </p:cNvPr>
          <p:cNvSpPr txBox="1"/>
          <p:nvPr/>
        </p:nvSpPr>
        <p:spPr>
          <a:xfrm>
            <a:off x="10026650" y="4301218"/>
            <a:ext cx="1359346" cy="25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45720" defTabSz="914400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defRPr sz="1200">
                <a:solidFill>
                  <a:schemeClr val="accent1"/>
                </a:solidFill>
              </a:defRPr>
            </a:lvl1pPr>
          </a:lstStyle>
          <a:p>
            <a:r>
              <a:rPr lang="en-US"/>
              <a:t>Taxing districts</a:t>
            </a:r>
          </a:p>
        </p:txBody>
      </p:sp>
      <p:sp>
        <p:nvSpPr>
          <p:cNvPr id="8" name="Right Brace 7">
            <a:extLst>
              <a:ext uri="{FF2B5EF4-FFF2-40B4-BE49-F238E27FC236}">
                <a16:creationId xmlns:a16="http://schemas.microsoft.com/office/drawing/2014/main" id="{874FFE28-65FE-9396-FE00-772253DDD443}"/>
              </a:ext>
            </a:extLst>
          </p:cNvPr>
          <p:cNvSpPr/>
          <p:nvPr/>
        </p:nvSpPr>
        <p:spPr>
          <a:xfrm>
            <a:off x="9779000" y="2400300"/>
            <a:ext cx="203200" cy="91439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D9801A-2CE1-CE22-F827-49381ADC421F}"/>
              </a:ext>
            </a:extLst>
          </p:cNvPr>
          <p:cNvSpPr txBox="1"/>
          <p:nvPr/>
        </p:nvSpPr>
        <p:spPr>
          <a:xfrm>
            <a:off x="10026650" y="2645133"/>
            <a:ext cx="155575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" defTabSz="914400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</a:pPr>
            <a:r>
              <a:rPr lang="en-US" sz="1200">
                <a:solidFill>
                  <a:schemeClr val="accent1"/>
                </a:solidFill>
              </a:rPr>
              <a:t>TIF for 25 years or until debt is paid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7ED121C-BDCE-9D1F-B314-567676A20121}"/>
              </a:ext>
            </a:extLst>
          </p:cNvPr>
          <p:cNvSpPr/>
          <p:nvPr/>
        </p:nvSpPr>
        <p:spPr>
          <a:xfrm>
            <a:off x="7421336" y="3069865"/>
            <a:ext cx="298289" cy="244834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4F76FB1-49B8-028F-4035-685937012532}"/>
              </a:ext>
            </a:extLst>
          </p:cNvPr>
          <p:cNvSpPr/>
          <p:nvPr/>
        </p:nvSpPr>
        <p:spPr>
          <a:xfrm>
            <a:off x="8035955" y="2882097"/>
            <a:ext cx="298289" cy="425682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4AE6D53-185C-32C5-C4DA-B041E2457A19}"/>
              </a:ext>
            </a:extLst>
          </p:cNvPr>
          <p:cNvSpPr/>
          <p:nvPr/>
        </p:nvSpPr>
        <p:spPr>
          <a:xfrm>
            <a:off x="8340754" y="2754775"/>
            <a:ext cx="320706" cy="550677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1952BE3-8E0D-852F-D6F3-E245D244D4DD}"/>
              </a:ext>
            </a:extLst>
          </p:cNvPr>
          <p:cNvSpPr/>
          <p:nvPr/>
        </p:nvSpPr>
        <p:spPr>
          <a:xfrm>
            <a:off x="8677134" y="2656708"/>
            <a:ext cx="298289" cy="657991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B4760D9-6D18-BEB3-F425-F353078FFC6D}"/>
              </a:ext>
            </a:extLst>
          </p:cNvPr>
          <p:cNvSpPr/>
          <p:nvPr/>
        </p:nvSpPr>
        <p:spPr>
          <a:xfrm>
            <a:off x="8975423" y="2546431"/>
            <a:ext cx="298289" cy="761595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BC6C0E7-333E-C64F-65BA-4D89177B5BD9}"/>
              </a:ext>
            </a:extLst>
          </p:cNvPr>
          <p:cNvSpPr/>
          <p:nvPr/>
        </p:nvSpPr>
        <p:spPr>
          <a:xfrm>
            <a:off x="7737666" y="3011172"/>
            <a:ext cx="298289" cy="294280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E64B2D6-42B1-0C5D-0EBE-85C6993F54AB}"/>
              </a:ext>
            </a:extLst>
          </p:cNvPr>
          <p:cNvSpPr/>
          <p:nvPr/>
        </p:nvSpPr>
        <p:spPr>
          <a:xfrm>
            <a:off x="9273712" y="2411875"/>
            <a:ext cx="237681" cy="893577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87F0E23-86D8-6680-93AE-A1DE6D45EC22}"/>
              </a:ext>
            </a:extLst>
          </p:cNvPr>
          <p:cNvSpPr txBox="1"/>
          <p:nvPr/>
        </p:nvSpPr>
        <p:spPr>
          <a:xfrm>
            <a:off x="7822894" y="2782232"/>
            <a:ext cx="1634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/>
              <a:t>Increase in assessed value</a:t>
            </a:r>
          </a:p>
        </p:txBody>
      </p:sp>
    </p:spTree>
    <p:extLst>
      <p:ext uri="{BB962C8B-B14F-4D97-AF65-F5344CB8AC3E}">
        <p14:creationId xmlns:p14="http://schemas.microsoft.com/office/powerpoint/2010/main" val="42411210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0C4F1C3-3ADD-491F-8C66-57912A2421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B323FE0-DFB0-4368-A3C2-FC1402A98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4BCA77F-6A46-46C1-822E-DF8DB6F08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0F30BB5-7BA0-4D79-B51D-809B0D796A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12192000" cy="6858000"/>
          </a:xfrm>
          <a:prstGeom prst="rect">
            <a:avLst/>
          </a:prstGeom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BB6E14F-DEB7-6BD8-175C-F3A4C4CB7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287" y="821636"/>
            <a:ext cx="6758457" cy="51974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5400" b="1">
                <a:solidFill>
                  <a:schemeClr val="tx1"/>
                </a:solidFill>
              </a:rPr>
              <a:t>City of Bellevue TIF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4F561C9-F335-45B4-A0DC-68F9460998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39821" cy="6858000"/>
          </a:xfrm>
          <a:prstGeom prst="rect">
            <a:avLst/>
          </a:prstGeom>
          <a:solidFill>
            <a:schemeClr val="accent1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0247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CBFD6E-DC63-7A8B-B1A5-592A0CCA6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</p:spPr>
        <p:txBody>
          <a:bodyPr>
            <a:normAutofit/>
          </a:bodyPr>
          <a:lstStyle/>
          <a:p>
            <a:r>
              <a:rPr lang="en-US"/>
              <a:t>City of Bellevue TIF</a:t>
            </a:r>
          </a:p>
        </p:txBody>
      </p:sp>
      <p:pic>
        <p:nvPicPr>
          <p:cNvPr id="1028" name="Picture 4" descr="Grand Connection Crossing ...">
            <a:extLst>
              <a:ext uri="{FF2B5EF4-FFF2-40B4-BE49-F238E27FC236}">
                <a16:creationId xmlns:a16="http://schemas.microsoft.com/office/drawing/2014/main" id="{61419E57-8018-AED3-C659-0681903D37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6" r="32318" b="2"/>
          <a:stretch>
            <a:fillRect/>
          </a:stretch>
        </p:blipFill>
        <p:spPr bwMode="auto">
          <a:xfrm>
            <a:off x="1316621" y="2093789"/>
            <a:ext cx="2896569" cy="3519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3B59FCA-9890-4231-4F7E-6015D8338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0977" y="2057400"/>
            <a:ext cx="6524894" cy="4038600"/>
          </a:xfrm>
        </p:spPr>
        <p:txBody>
          <a:bodyPr>
            <a:normAutofit/>
          </a:bodyPr>
          <a:lstStyle/>
          <a:p>
            <a:r>
              <a:rPr lang="en-US"/>
              <a:t>Bellevue has a one-time opportunity to implement a  TIF downtown (expires June 1, 2026)</a:t>
            </a:r>
          </a:p>
          <a:p>
            <a:r>
              <a:rPr lang="en-US"/>
              <a:t>The TIF would fund the Grand Connection Crossing, including a pedestrian and bicycle crossing over Interstate 405 to connect downtown Bellevue with Wilburton and </a:t>
            </a:r>
            <a:r>
              <a:rPr lang="en-US" err="1"/>
              <a:t>Eastrail</a:t>
            </a:r>
            <a:endParaRPr lang="en-US"/>
          </a:p>
          <a:p>
            <a:r>
              <a:rPr lang="en-US"/>
              <a:t>Requires opt-in from taxing districts</a:t>
            </a:r>
          </a:p>
          <a:p>
            <a:r>
              <a:rPr lang="en-US"/>
              <a:t>TIF goes into effect in February 2027</a:t>
            </a:r>
          </a:p>
        </p:txBody>
      </p:sp>
    </p:spTree>
    <p:extLst>
      <p:ext uri="{BB962C8B-B14F-4D97-AF65-F5344CB8AC3E}">
        <p14:creationId xmlns:p14="http://schemas.microsoft.com/office/powerpoint/2010/main" val="3123787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20A9B-BB44-D5F1-A906-828FAEFBD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King County’s Role in the TIF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4EEF1F2-7EEB-4017-58C2-9AFA9E0026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King County may opt-in or opt-out of Bellevue TIF.</a:t>
            </a:r>
          </a:p>
          <a:p>
            <a:r>
              <a:rPr lang="en-US"/>
              <a:t>Assessed values for King County’s property tax collections for ~63 acres of parcels in downtown Bellevue and Wilburton would be frozen at 2026 values. </a:t>
            </a:r>
          </a:p>
          <a:p>
            <a:r>
              <a:rPr lang="en-US"/>
              <a:t>Up to $30 million in King County property taxes would go to the TIF between 2027-2051, assuming a cap on County contributions.</a:t>
            </a:r>
          </a:p>
          <a:p>
            <a:r>
              <a:rPr lang="en-US"/>
              <a:t> After 25 years (or the King County cap is reached), property tax collections revert back to all districts. </a:t>
            </a:r>
          </a:p>
        </p:txBody>
      </p:sp>
    </p:spTree>
    <p:extLst>
      <p:ext uri="{BB962C8B-B14F-4D97-AF65-F5344CB8AC3E}">
        <p14:creationId xmlns:p14="http://schemas.microsoft.com/office/powerpoint/2010/main" val="25767682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F7B998-94B4-90CC-FBA8-C9E686E35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Potential Impact to County Funds</a:t>
            </a:r>
            <a:br>
              <a:rPr lang="en-US"/>
            </a:br>
            <a:r>
              <a:rPr lang="en-US"/>
              <a:t>through 2051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F132ED-FB89-C63E-6113-C0F824176C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18935" y="1965960"/>
            <a:ext cx="4754880" cy="777240"/>
          </a:xfrm>
        </p:spPr>
        <p:txBody>
          <a:bodyPr/>
          <a:lstStyle/>
          <a:p>
            <a:r>
              <a:rPr lang="en-US"/>
              <a:t>Property Tax Revenue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9E7C14-CA3F-31AA-7E06-9C10EC9766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218935" y="2743200"/>
            <a:ext cx="4754880" cy="3383280"/>
          </a:xfrm>
        </p:spPr>
        <p:txBody>
          <a:bodyPr/>
          <a:lstStyle/>
          <a:p>
            <a:r>
              <a:rPr lang="en-US"/>
              <a:t>General Fund </a:t>
            </a:r>
            <a:r>
              <a:rPr lang="en-US" dirty="0"/>
              <a:t>($</a:t>
            </a:r>
            <a:r>
              <a:rPr lang="en-US"/>
              <a:t>21M)</a:t>
            </a:r>
          </a:p>
          <a:p>
            <a:r>
              <a:rPr lang="en-US"/>
              <a:t>Veteran’s Services </a:t>
            </a:r>
            <a:r>
              <a:rPr lang="en-US" dirty="0"/>
              <a:t>($</a:t>
            </a:r>
            <a:r>
              <a:rPr lang="en-US"/>
              <a:t>173K)</a:t>
            </a:r>
          </a:p>
          <a:p>
            <a:r>
              <a:rPr lang="en-US"/>
              <a:t>Behavioral Health </a:t>
            </a:r>
            <a:r>
              <a:rPr lang="en-US" dirty="0"/>
              <a:t>($</a:t>
            </a:r>
            <a:r>
              <a:rPr lang="en-US"/>
              <a:t>195K)</a:t>
            </a:r>
          </a:p>
          <a:p>
            <a:r>
              <a:rPr lang="en-US"/>
              <a:t>Developmental Disabilities </a:t>
            </a:r>
            <a:r>
              <a:rPr lang="en-US" dirty="0"/>
              <a:t>($</a:t>
            </a:r>
            <a:r>
              <a:rPr lang="en-US"/>
              <a:t>195K)</a:t>
            </a:r>
          </a:p>
          <a:p>
            <a:r>
              <a:rPr lang="en-US"/>
              <a:t>Metro Transit ($2M)</a:t>
            </a:r>
          </a:p>
          <a:p>
            <a:r>
              <a:rPr lang="en-US"/>
              <a:t>County Hospital Levy ($6M)</a:t>
            </a:r>
          </a:p>
        </p:txBody>
      </p:sp>
    </p:spTree>
    <p:extLst>
      <p:ext uri="{BB962C8B-B14F-4D97-AF65-F5344CB8AC3E}">
        <p14:creationId xmlns:p14="http://schemas.microsoft.com/office/powerpoint/2010/main" val="11159295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BAD8A68-02DA-10D7-CD02-574B85559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Safeguards and Conditions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AE8443B-8768-ED2A-BC75-F413118133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Maximum of $30 million in County property tax through 2051 would be redirected to the TIF</a:t>
            </a:r>
          </a:p>
          <a:p>
            <a:r>
              <a:rPr lang="en-US"/>
              <a:t>Voter-approved levies are exempt; only Councilmanic levies are included (will be reassessed in 2041)</a:t>
            </a:r>
            <a:endParaRPr lang="en-US">
              <a:solidFill>
                <a:srgbClr val="FF0000"/>
              </a:solidFill>
            </a:endParaRPr>
          </a:p>
          <a:p>
            <a:r>
              <a:rPr lang="en-US"/>
              <a:t>City of Bellevue would reimburse the County for Assessor and Treasury costs</a:t>
            </a:r>
          </a:p>
          <a:p>
            <a:r>
              <a:rPr lang="en-US"/>
              <a:t>Annual reporting requirements</a:t>
            </a:r>
          </a:p>
        </p:txBody>
      </p:sp>
    </p:spTree>
    <p:extLst>
      <p:ext uri="{BB962C8B-B14F-4D97-AF65-F5344CB8AC3E}">
        <p14:creationId xmlns:p14="http://schemas.microsoft.com/office/powerpoint/2010/main" val="1123334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77E1B-46EE-9C6D-F663-CD59D6218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Benefits of County Participation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563ADB-4212-86B3-9C69-0B178F934D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Bellevue Grand Connection is visionary project linking downtown to waterfront</a:t>
            </a:r>
          </a:p>
          <a:p>
            <a:r>
              <a:rPr lang="en-US"/>
              <a:t>Grand Connection Crossing creates better access to transit and improves pedestrian access across I-405</a:t>
            </a:r>
          </a:p>
          <a:p>
            <a:r>
              <a:rPr lang="en-US"/>
              <a:t>The County’s sales tax revenue could increase as a result of the Grand Connection Crossing construction project</a:t>
            </a:r>
          </a:p>
          <a:p>
            <a:r>
              <a:rPr lang="en-US"/>
              <a:t>Supports commitment to affordable housing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3247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>
            <a:extLst>
              <a:ext uri="{FF2B5EF4-FFF2-40B4-BE49-F238E27FC236}">
                <a16:creationId xmlns:a16="http://schemas.microsoft.com/office/drawing/2014/main" id="{79CBD3C9-4E66-426D-948E-7CF477810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DB95FCF-AD96-482F-9FB8-CD95725E6E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64EEEC00-AD80-4734-BEE6-04CBDEC83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>
            <a:extLst>
              <a:ext uri="{FF2B5EF4-FFF2-40B4-BE49-F238E27FC236}">
                <a16:creationId xmlns:a16="http://schemas.microsoft.com/office/drawing/2014/main" id="{24AF37F0-1E8F-443E-AA28-4BC6348204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3DBE9D54-6250-40F2-A23A-F9CEBF5F91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3840" y="256540"/>
            <a:ext cx="11704320" cy="63652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E46E6328-0D82-4747-8B39-60373321BB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978660" y="545896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7013BBA5-DCE6-66B9-08D1-01D0EBC52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9980" y="4206240"/>
            <a:ext cx="9966960" cy="13258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85000"/>
              </a:lnSpc>
            </a:pPr>
            <a:r>
              <a:rPr lang="en-US" sz="6600" b="1" cap="all"/>
              <a:t>Questions</a:t>
            </a:r>
          </a:p>
        </p:txBody>
      </p:sp>
      <p:pic>
        <p:nvPicPr>
          <p:cNvPr id="50" name="Graphic 49" descr="Help">
            <a:extLst>
              <a:ext uri="{FF2B5EF4-FFF2-40B4-BE49-F238E27FC236}">
                <a16:creationId xmlns:a16="http://schemas.microsoft.com/office/drawing/2014/main" id="{A9CEC777-7914-DB96-519F-F421AEE108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56178" y="741172"/>
            <a:ext cx="3279644" cy="327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326098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D4E74A3311C14D97D6527B08E32664" ma:contentTypeVersion="32" ma:contentTypeDescription="Create a new document." ma:contentTypeScope="" ma:versionID="c405493e64499fce4f0f708d23fc1669">
  <xsd:schema xmlns:xsd="http://www.w3.org/2001/XMLSchema" xmlns:xs="http://www.w3.org/2001/XMLSchema" xmlns:p="http://schemas.microsoft.com/office/2006/metadata/properties" xmlns:ns2="ecfb42af-fca4-4764-93a4-0f2da310331b" xmlns:ns3="b26352fe-bbc0-46d5-84bb-ca8805f801b3" xmlns:ns4="2beaef9f-cf1f-479f-a374-c737fe2c05cb" targetNamespace="http://schemas.microsoft.com/office/2006/metadata/properties" ma:root="true" ma:fieldsID="d87ef359f20734ffe46a7b78fc5b40ac" ns2:_="" ns3:_="" ns4:_="">
    <xsd:import namespace="ecfb42af-fca4-4764-93a4-0f2da310331b"/>
    <xsd:import namespace="b26352fe-bbc0-46d5-84bb-ca8805f801b3"/>
    <xsd:import namespace="2beaef9f-cf1f-479f-a374-c737fe2c05c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FileType" minOccurs="0"/>
                <xsd:element ref="ns2:Current_x002f_Archive" minOccurs="0"/>
                <xsd:element ref="ns4:TaxCatchAll" minOccurs="0"/>
                <xsd:element ref="ns2:DocumentDescription" minOccurs="0"/>
                <xsd:element ref="ns2:lcf76f155ced4ddcb4097134ff3c332f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SearchProperties" minOccurs="0"/>
                <xsd:element ref="ns2:MediaLengthInSeconds" minOccurs="0"/>
                <xsd:element ref="ns2:Agency" minOccurs="0"/>
                <xsd:element ref="ns2:Status" minOccurs="0"/>
                <xsd:element ref="ns2:BudgetCycle" minOccurs="0"/>
                <xsd:element ref="ns2:Approved" minOccurs="0"/>
                <xsd:element ref="ns2:Notes" minOccurs="0"/>
                <xsd:element ref="ns2:Opex_x002f_CIP" minOccurs="0"/>
                <xsd:element ref="ns2:DocTyp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fb42af-fca4-4764-93a4-0f2da310331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FileType" ma:index="16" nillable="true" ma:displayName="File Type" ma:format="Dropdown" ma:internalName="FileType">
      <xsd:simpleType>
        <xsd:restriction base="dms:Choice">
          <xsd:enumeration value="Slide Deck"/>
          <xsd:enumeration value="Talking Points"/>
          <xsd:enumeration value="No Notes"/>
          <xsd:enumeration value="Other"/>
        </xsd:restriction>
      </xsd:simpleType>
    </xsd:element>
    <xsd:element name="Current_x002f_Archive" ma:index="17" nillable="true" ma:displayName="Current/Archive" ma:format="Dropdown" ma:internalName="Current_x002f_Archive">
      <xsd:simpleType>
        <xsd:restriction base="dms:Choice">
          <xsd:enumeration value="Current"/>
          <xsd:enumeration value="Archive"/>
        </xsd:restriction>
      </xsd:simpleType>
    </xsd:element>
    <xsd:element name="DocumentDescription" ma:index="19" nillable="true" ma:displayName="Document Description" ma:format="Dropdown" ma:internalName="DocumentDescription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487192d8-99aa-4f2d-82ad-d3af49b789f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6" nillable="true" ma:displayName="MediaLengthInSeconds" ma:hidden="true" ma:internalName="MediaLengthInSeconds" ma:readOnly="true">
      <xsd:simpleType>
        <xsd:restriction base="dms:Unknown"/>
      </xsd:simpleType>
    </xsd:element>
    <xsd:element name="Agency" ma:index="27" nillable="true" ma:displayName="Agency" ma:format="Dropdown" ma:internalName="Agency">
      <xsd:simpleType>
        <xsd:restriction base="dms:Choice">
          <xsd:enumeration value="Parks"/>
          <xsd:enumeration value="ECO"/>
          <xsd:enumeration value="SWD"/>
          <xsd:enumeration value="REET"/>
          <xsd:enumeration value="DNRP Admin"/>
          <xsd:enumeration value="General"/>
          <xsd:enumeration value="Roads"/>
        </xsd:restriction>
      </xsd:simpleType>
    </xsd:element>
    <xsd:element name="Status" ma:index="28" nillable="true" ma:displayName="Status" ma:format="Dropdown" ma:internalName="Status">
      <xsd:simpleType>
        <xsd:restriction base="dms:Choice">
          <xsd:enumeration value="Received"/>
          <xsd:enumeration value="Working"/>
          <xsd:enumeration value="To test"/>
          <xsd:enumeration value="Outstanding Question"/>
          <xsd:enumeration value="Loaded to Prod"/>
          <xsd:enumeration value="Saved Elsewhere"/>
          <xsd:enumeration value="Approved"/>
        </xsd:restriction>
      </xsd:simpleType>
    </xsd:element>
    <xsd:element name="BudgetCycle" ma:index="29" nillable="true" ma:displayName="BudgetCycle" ma:default="2026-2027" ma:description="To which budget cycle the item belongs" ma:format="Dropdown" ma:internalName="BudgetCycle">
      <xsd:simpleType>
        <xsd:restriction base="dms:Choice">
          <xsd:enumeration value="2025"/>
          <xsd:enumeration value="2026-2027"/>
          <xsd:enumeration value="2028-2029"/>
          <xsd:enumeration value="2030-2031"/>
        </xsd:restriction>
      </xsd:simpleType>
    </xsd:element>
    <xsd:element name="Approved" ma:index="30" nillable="true" ma:displayName="Approved" ma:default="1" ma:format="Dropdown" ma:internalName="Approved">
      <xsd:simpleType>
        <xsd:restriction base="dms:Boolean"/>
      </xsd:simpleType>
    </xsd:element>
    <xsd:element name="Notes" ma:index="31" nillable="true" ma:displayName="Notes" ma:format="Dropdown" ma:internalName="Notes">
      <xsd:simpleType>
        <xsd:restriction base="dms:Text">
          <xsd:maxLength value="255"/>
        </xsd:restriction>
      </xsd:simpleType>
    </xsd:element>
    <xsd:element name="Opex_x002f_CIP" ma:index="32" nillable="true" ma:displayName="Opex/CIP" ma:format="Dropdown" ma:internalName="Opex_x002f_CIP">
      <xsd:simpleType>
        <xsd:restriction base="dms:Choice">
          <xsd:enumeration value="Operating"/>
          <xsd:enumeration value="Capital"/>
        </xsd:restriction>
      </xsd:simpleType>
    </xsd:element>
    <xsd:element name="DocType" ma:index="33" nillable="true" ma:displayName="Doc Type" ma:format="Dropdown" ma:internalName="DocType">
      <xsd:simpleType>
        <xsd:restriction base="dms:Choice">
          <xsd:enumeration value="Fin Plan"/>
          <xsd:enumeration value="Cover Letter"/>
          <xsd:enumeration value="Report"/>
          <xsd:enumeration value="Questions"/>
          <xsd:enumeration value="Legislation"/>
          <xsd:enumeration value="Rev Est"/>
          <xsd:enumeration value="Other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6352fe-bbc0-46d5-84bb-ca8805f801b3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eaef9f-cf1f-479f-a374-c737fe2c05cb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96c7bd3f-49b2-47b4-9887-7fc34b060b2f}" ma:internalName="TaxCatchAll" ma:showField="CatchAllData" ma:web="b26352fe-bbc0-46d5-84bb-ca8805f801b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udgetCycle xmlns="ecfb42af-fca4-4764-93a4-0f2da310331b">2026-2027</BudgetCycle>
    <Approved xmlns="ecfb42af-fca4-4764-93a4-0f2da310331b">true</Approved>
    <Current_x002f_Archive xmlns="ecfb42af-fca4-4764-93a4-0f2da310331b" xsi:nil="true"/>
    <FileType xmlns="ecfb42af-fca4-4764-93a4-0f2da310331b" xsi:nil="true"/>
    <lcf76f155ced4ddcb4097134ff3c332f xmlns="ecfb42af-fca4-4764-93a4-0f2da310331b">
      <Terms xmlns="http://schemas.microsoft.com/office/infopath/2007/PartnerControls"/>
    </lcf76f155ced4ddcb4097134ff3c332f>
    <Agency xmlns="ecfb42af-fca4-4764-93a4-0f2da310331b" xsi:nil="true"/>
    <DocType xmlns="ecfb42af-fca4-4764-93a4-0f2da310331b" xsi:nil="true"/>
    <DocumentDescription xmlns="ecfb42af-fca4-4764-93a4-0f2da310331b" xsi:nil="true"/>
    <Opex_x002f_CIP xmlns="ecfb42af-fca4-4764-93a4-0f2da310331b" xsi:nil="true"/>
    <Status xmlns="ecfb42af-fca4-4764-93a4-0f2da310331b" xsi:nil="true"/>
    <TaxCatchAll xmlns="2beaef9f-cf1f-479f-a374-c737fe2c05cb" xsi:nil="true"/>
    <Notes xmlns="ecfb42af-fca4-4764-93a4-0f2da310331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CA03D4D-00AA-4FB1-8591-8194659C26C5}">
  <ds:schemaRefs>
    <ds:schemaRef ds:uri="2beaef9f-cf1f-479f-a374-c737fe2c05cb"/>
    <ds:schemaRef ds:uri="b26352fe-bbc0-46d5-84bb-ca8805f801b3"/>
    <ds:schemaRef ds:uri="ecfb42af-fca4-4764-93a4-0f2da310331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756B4A04-A6BF-4A81-9A31-E7A17C91F95C}">
  <ds:schemaRefs>
    <ds:schemaRef ds:uri="http://purl.org/dc/dcmitype/"/>
    <ds:schemaRef ds:uri="ecfb42af-fca4-4764-93a4-0f2da310331b"/>
    <ds:schemaRef ds:uri="http://schemas.microsoft.com/office/2006/documentManagement/types"/>
    <ds:schemaRef ds:uri="http://purl.org/dc/terms/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2beaef9f-cf1f-479f-a374-c737fe2c05cb"/>
    <ds:schemaRef ds:uri="http://purl.org/dc/elements/1.1/"/>
    <ds:schemaRef ds:uri="http://schemas.microsoft.com/office/infopath/2007/PartnerControls"/>
    <ds:schemaRef ds:uri="b26352fe-bbc0-46d5-84bb-ca8805f801b3"/>
  </ds:schemaRefs>
</ds:datastoreItem>
</file>

<file path=customXml/itemProps3.xml><?xml version="1.0" encoding="utf-8"?>
<ds:datastoreItem xmlns:ds="http://schemas.openxmlformats.org/officeDocument/2006/customXml" ds:itemID="{F034F50D-3434-4B8A-A311-441BD6D0E72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9</TotalTime>
  <Words>518</Words>
  <Application>Microsoft Office PowerPoint</Application>
  <PresentationFormat>Widescreen</PresentationFormat>
  <Paragraphs>62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Calibri</vt:lpstr>
      <vt:lpstr>Corbel</vt:lpstr>
      <vt:lpstr>Basis</vt:lpstr>
      <vt:lpstr>Bellevue Tax Increment Financing Proposal</vt:lpstr>
      <vt:lpstr>Tax Increment Financing (TIF)</vt:lpstr>
      <vt:lpstr>How does a TIF work?</vt:lpstr>
      <vt:lpstr>How does a TIF impact property taxes? </vt:lpstr>
      <vt:lpstr>City of Bellevue TIF</vt:lpstr>
      <vt:lpstr>City of Bellevue TIF</vt:lpstr>
      <vt:lpstr>King County’s Role in the TIF</vt:lpstr>
      <vt:lpstr>Potential Impact to County Funds through 2051 </vt:lpstr>
      <vt:lpstr>Safeguards and Conditions</vt:lpstr>
      <vt:lpstr>Benefits of County Participation</vt:lpstr>
      <vt:lpstr>Questions</vt:lpstr>
    </vt:vector>
  </TitlesOfParts>
  <Company>King County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Ross, Katie-PSB</dc:creator>
  <cp:lastModifiedBy>Williams, Gabbi (she/her)</cp:lastModifiedBy>
  <cp:revision>2</cp:revision>
  <cp:lastPrinted>2026-04-08T15:12:32Z</cp:lastPrinted>
  <dcterms:created xsi:type="dcterms:W3CDTF">2026-03-30T15:12:27Z</dcterms:created>
  <dcterms:modified xsi:type="dcterms:W3CDTF">2026-04-08T17:39:46Z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0x01010046D4E74A3311C14D97D6527B08E32664</vt:lpwstr>
  </property>
  <property fmtid="{D5CDD505-2E9C-101B-9397-08002B2CF9AE}" pid="3" name="MediaServiceImageTags">
    <vt:lpwstr/>
  </property>
</Properties>
</file>